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9"/>
  </p:notesMasterIdLst>
  <p:handoutMasterIdLst>
    <p:handoutMasterId r:id="rId30"/>
  </p:handoutMasterIdLst>
  <p:sldIdLst>
    <p:sldId id="256" r:id="rId2"/>
    <p:sldId id="331" r:id="rId3"/>
    <p:sldId id="310" r:id="rId4"/>
    <p:sldId id="311" r:id="rId5"/>
    <p:sldId id="385" r:id="rId6"/>
    <p:sldId id="390" r:id="rId7"/>
    <p:sldId id="312" r:id="rId8"/>
    <p:sldId id="365" r:id="rId9"/>
    <p:sldId id="364" r:id="rId10"/>
    <p:sldId id="366" r:id="rId11"/>
    <p:sldId id="323" r:id="rId12"/>
    <p:sldId id="367" r:id="rId13"/>
    <p:sldId id="334" r:id="rId14"/>
    <p:sldId id="335" r:id="rId15"/>
    <p:sldId id="371" r:id="rId16"/>
    <p:sldId id="393" r:id="rId17"/>
    <p:sldId id="391" r:id="rId18"/>
    <p:sldId id="389" r:id="rId19"/>
    <p:sldId id="368" r:id="rId20"/>
    <p:sldId id="392" r:id="rId21"/>
    <p:sldId id="394" r:id="rId22"/>
    <p:sldId id="387" r:id="rId23"/>
    <p:sldId id="395" r:id="rId24"/>
    <p:sldId id="382" r:id="rId25"/>
    <p:sldId id="383" r:id="rId26"/>
    <p:sldId id="384" r:id="rId27"/>
    <p:sldId id="3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24" autoAdjust="0"/>
  </p:normalViewPr>
  <p:slideViewPr>
    <p:cSldViewPr>
      <p:cViewPr varScale="1">
        <p:scale>
          <a:sx n="108" d="100"/>
          <a:sy n="108" d="100"/>
        </p:scale>
        <p:origin x="543" y="63"/>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288"/>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71C778-1789-43B3-984C-DCFE29D303C3}" type="datetimeFigureOut">
              <a:rPr lang="en-US" smtClean="0"/>
              <a:t>3/12/2024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A09A45-EBB8-4D90-BA56-CF0C71A69A24}" type="slidenum">
              <a:rPr lang="en-US" smtClean="0"/>
              <a:t>‹#›</a:t>
            </a:fld>
            <a:endParaRPr lang="en-US"/>
          </a:p>
        </p:txBody>
      </p:sp>
    </p:spTree>
    <p:extLst>
      <p:ext uri="{BB962C8B-B14F-4D97-AF65-F5344CB8AC3E}">
        <p14:creationId xmlns:p14="http://schemas.microsoft.com/office/powerpoint/2010/main" val="426055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D731A-9687-4D82-8B9E-669F99FA719E}"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70D76-8D12-4CBF-94A1-CE5B19134EA4}" type="slidenum">
              <a:rPr lang="en-US" smtClean="0"/>
              <a:t>‹#›</a:t>
            </a:fld>
            <a:endParaRPr lang="en-US"/>
          </a:p>
        </p:txBody>
      </p:sp>
    </p:spTree>
    <p:extLst>
      <p:ext uri="{BB962C8B-B14F-4D97-AF65-F5344CB8AC3E}">
        <p14:creationId xmlns:p14="http://schemas.microsoft.com/office/powerpoint/2010/main" val="19895037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70D76-8D12-4CBF-94A1-CE5B19134EA4}" type="slidenum">
              <a:rPr lang="en-US" smtClean="0"/>
              <a:t>1</a:t>
            </a:fld>
            <a:endParaRPr lang="en-US" dirty="0"/>
          </a:p>
        </p:txBody>
      </p:sp>
    </p:spTree>
    <p:extLst>
      <p:ext uri="{BB962C8B-B14F-4D97-AF65-F5344CB8AC3E}">
        <p14:creationId xmlns:p14="http://schemas.microsoft.com/office/powerpoint/2010/main" val="167871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70D76-8D12-4CBF-94A1-CE5B19134EA4}" type="slidenum">
              <a:rPr lang="en-US" smtClean="0"/>
              <a:t>2</a:t>
            </a:fld>
            <a:endParaRPr lang="en-US"/>
          </a:p>
        </p:txBody>
      </p:sp>
    </p:spTree>
    <p:extLst>
      <p:ext uri="{BB962C8B-B14F-4D97-AF65-F5344CB8AC3E}">
        <p14:creationId xmlns:p14="http://schemas.microsoft.com/office/powerpoint/2010/main" val="3611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F9063F-9F98-4977-9844-5B867D257BE6}" type="slidenum">
              <a:rPr lang="en-US"/>
              <a:pPr/>
              <a:t>4</a:t>
            </a:fld>
            <a:endParaRPr lang="en-US"/>
          </a:p>
        </p:txBody>
      </p:sp>
      <p:sp>
        <p:nvSpPr>
          <p:cNvPr id="107522" name="Rectangle 2"/>
          <p:cNvSpPr>
            <a:spLocks noGrp="1" noRot="1" noChangeAspect="1" noChangeArrowheads="1" noTextEdit="1"/>
          </p:cNvSpPr>
          <p:nvPr>
            <p:ph type="sldImg"/>
          </p:nvPr>
        </p:nvSpPr>
        <p:spPr>
          <a:xfrm>
            <a:off x="660400" y="0"/>
            <a:ext cx="5713413" cy="3214688"/>
          </a:xfrm>
          <a:ln/>
        </p:spPr>
      </p:sp>
      <p:sp>
        <p:nvSpPr>
          <p:cNvPr id="107523" name="Rectangle 3"/>
          <p:cNvSpPr>
            <a:spLocks noGrp="1" noChangeArrowheads="1"/>
          </p:cNvSpPr>
          <p:nvPr>
            <p:ph type="body" idx="1"/>
          </p:nvPr>
        </p:nvSpPr>
        <p:spPr>
          <a:xfrm>
            <a:off x="0" y="3195638"/>
            <a:ext cx="6858000" cy="5491162"/>
          </a:xfrm>
        </p:spPr>
        <p:txBody>
          <a:bodyPr/>
          <a:lstStyle/>
          <a:p>
            <a:pPr>
              <a:spcBef>
                <a:spcPct val="50000"/>
              </a:spcBef>
            </a:pPr>
            <a:r>
              <a:rPr lang="en-US"/>
              <a:t>Contrast arises from mainly diff. in photoelectric absorption.</a:t>
            </a:r>
            <a:endParaRPr lang="en-US">
              <a:sym typeface="Wingdings" panose="05000000000000000000" pitchFamily="2" charset="2"/>
            </a:endParaRPr>
          </a:p>
          <a:p>
            <a:pPr>
              <a:spcBef>
                <a:spcPct val="50000"/>
              </a:spcBef>
            </a:pPr>
            <a:r>
              <a:rPr lang="en-US">
                <a:sym typeface="Wingdings" panose="05000000000000000000" pitchFamily="2" charset="2"/>
              </a:rPr>
              <a:t>Thus there is high contrast between hard and software tissues</a:t>
            </a:r>
            <a:endParaRPr lang="en-US">
              <a:sym typeface="Symbol" panose="05050102010706020507" pitchFamily="18" charset="2"/>
            </a:endParaRPr>
          </a:p>
          <a:p>
            <a:endParaRPr lang="en-US"/>
          </a:p>
        </p:txBody>
      </p:sp>
    </p:spTree>
    <p:extLst>
      <p:ext uri="{BB962C8B-B14F-4D97-AF65-F5344CB8AC3E}">
        <p14:creationId xmlns:p14="http://schemas.microsoft.com/office/powerpoint/2010/main" val="340394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FM radio band is from 88 to </a:t>
            </a:r>
            <a:r>
              <a:rPr lang="en-US" sz="1200" b="1" i="0" kern="1200" dirty="0">
                <a:solidFill>
                  <a:schemeClr val="tx1"/>
                </a:solidFill>
                <a:effectLst/>
                <a:latin typeface="+mn-lt"/>
                <a:ea typeface="+mn-ea"/>
                <a:cs typeface="+mn-cs"/>
              </a:rPr>
              <a:t>108 MHz</a:t>
            </a:r>
            <a:r>
              <a:rPr lang="en-US" sz="1200" b="0" i="0" kern="1200" dirty="0">
                <a:solidFill>
                  <a:schemeClr val="tx1"/>
                </a:solidFill>
                <a:effectLst/>
                <a:latin typeface="+mn-lt"/>
                <a:ea typeface="+mn-ea"/>
                <a:cs typeface="+mn-cs"/>
              </a:rPr>
              <a:t> in ~VHF.</a:t>
            </a:r>
            <a:endParaRPr lang="en-US" dirty="0"/>
          </a:p>
        </p:txBody>
      </p:sp>
      <p:sp>
        <p:nvSpPr>
          <p:cNvPr id="4" name="Slide Number Placeholder 3"/>
          <p:cNvSpPr>
            <a:spLocks noGrp="1"/>
          </p:cNvSpPr>
          <p:nvPr>
            <p:ph type="sldNum" sz="quarter" idx="10"/>
          </p:nvPr>
        </p:nvSpPr>
        <p:spPr/>
        <p:txBody>
          <a:bodyPr/>
          <a:lstStyle/>
          <a:p>
            <a:fld id="{C0D70D76-8D12-4CBF-94A1-CE5B19134EA4}" type="slidenum">
              <a:rPr lang="en-US" smtClean="0"/>
              <a:t>7</a:t>
            </a:fld>
            <a:endParaRPr lang="en-US"/>
          </a:p>
        </p:txBody>
      </p:sp>
    </p:spTree>
    <p:extLst>
      <p:ext uri="{BB962C8B-B14F-4D97-AF65-F5344CB8AC3E}">
        <p14:creationId xmlns:p14="http://schemas.microsoft.com/office/powerpoint/2010/main" val="61132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K edge imaging</a:t>
            </a:r>
          </a:p>
        </p:txBody>
      </p:sp>
      <p:sp>
        <p:nvSpPr>
          <p:cNvPr id="4" name="Slide Number Placeholder 3"/>
          <p:cNvSpPr>
            <a:spLocks noGrp="1"/>
          </p:cNvSpPr>
          <p:nvPr>
            <p:ph type="sldNum" sz="quarter" idx="10"/>
          </p:nvPr>
        </p:nvSpPr>
        <p:spPr/>
        <p:txBody>
          <a:bodyPr/>
          <a:lstStyle/>
          <a:p>
            <a:fld id="{C0D70D76-8D12-4CBF-94A1-CE5B19134EA4}" type="slidenum">
              <a:rPr lang="en-US" smtClean="0"/>
              <a:t>12</a:t>
            </a:fld>
            <a:endParaRPr lang="en-US"/>
          </a:p>
        </p:txBody>
      </p:sp>
    </p:spTree>
    <p:extLst>
      <p:ext uri="{BB962C8B-B14F-4D97-AF65-F5344CB8AC3E}">
        <p14:creationId xmlns:p14="http://schemas.microsoft.com/office/powerpoint/2010/main" val="134711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70D76-8D12-4CBF-94A1-CE5B19134EA4}" type="slidenum">
              <a:rPr lang="en-US" smtClean="0"/>
              <a:t>19</a:t>
            </a:fld>
            <a:endParaRPr lang="en-US"/>
          </a:p>
        </p:txBody>
      </p:sp>
    </p:spTree>
    <p:extLst>
      <p:ext uri="{BB962C8B-B14F-4D97-AF65-F5344CB8AC3E}">
        <p14:creationId xmlns:p14="http://schemas.microsoft.com/office/powerpoint/2010/main" val="328285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Bone vs fat &amp; muscle; muscle vs fat in x-ray contrast. </a:t>
            </a:r>
          </a:p>
        </p:txBody>
      </p:sp>
      <p:sp>
        <p:nvSpPr>
          <p:cNvPr id="4" name="Slide Number Placeholder 3"/>
          <p:cNvSpPr>
            <a:spLocks noGrp="1"/>
          </p:cNvSpPr>
          <p:nvPr>
            <p:ph type="sldNum" sz="quarter" idx="10"/>
          </p:nvPr>
        </p:nvSpPr>
        <p:spPr/>
        <p:txBody>
          <a:bodyPr/>
          <a:lstStyle/>
          <a:p>
            <a:fld id="{C0D70D76-8D12-4CBF-94A1-CE5B19134EA4}" type="slidenum">
              <a:rPr lang="en-US" smtClean="0"/>
              <a:t>21</a:t>
            </a:fld>
            <a:endParaRPr lang="en-US"/>
          </a:p>
        </p:txBody>
      </p:sp>
    </p:spTree>
    <p:extLst>
      <p:ext uri="{BB962C8B-B14F-4D97-AF65-F5344CB8AC3E}">
        <p14:creationId xmlns:p14="http://schemas.microsoft.com/office/powerpoint/2010/main" val="390615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xfrm>
            <a:off x="660400" y="0"/>
            <a:ext cx="5713413" cy="3214688"/>
          </a:xfrm>
          <a:ln/>
        </p:spPr>
      </p:sp>
      <p:sp>
        <p:nvSpPr>
          <p:cNvPr id="588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atin typeface="Arial" pitchFamily="34" charset="0"/>
              </a:rPr>
              <a:t>Before we move onto explaining how CT works, let’s first take a look at the conventional 2D radiography. </a:t>
            </a:r>
          </a:p>
          <a:p>
            <a:pPr>
              <a:lnSpc>
                <a:spcPct val="80000"/>
              </a:lnSpc>
            </a:pPr>
            <a:r>
              <a:rPr lang="en-US">
                <a:latin typeface="Arial" pitchFamily="34" charset="0"/>
              </a:rPr>
              <a:t>In conventional 2D radiography, such as chest x-ray imaging, a patient stands between an x-ray source and an detector. During image acquisition, nothing rotates. After a short x-ray exposure, the </a:t>
            </a:r>
            <a:r>
              <a:rPr lang="en-US" b="1">
                <a:latin typeface="Arial" pitchFamily="34" charset="0"/>
              </a:rPr>
              <a:t>transmitted x-ray intensity</a:t>
            </a:r>
            <a:r>
              <a:rPr lang="en-US">
                <a:latin typeface="Arial" pitchFamily="34" charset="0"/>
              </a:rPr>
              <a:t> after the object is recorded into a 2D radiograph image, in this case a chest x-ray image, is formed. An example chest x-ray image is shown in the right.</a:t>
            </a:r>
          </a:p>
          <a:p>
            <a:pPr>
              <a:lnSpc>
                <a:spcPct val="80000"/>
              </a:lnSpc>
            </a:pPr>
            <a:r>
              <a:rPr lang="en-US">
                <a:latin typeface="Arial" pitchFamily="34" charset="0"/>
              </a:rPr>
              <a:t>(click)</a:t>
            </a:r>
          </a:p>
          <a:p>
            <a:pPr>
              <a:lnSpc>
                <a:spcPct val="80000"/>
              </a:lnSpc>
            </a:pPr>
            <a:r>
              <a:rPr lang="en-US">
                <a:latin typeface="Arial" pitchFamily="34" charset="0"/>
              </a:rPr>
              <a:t>In conventional radiography, the 3D volume of a human body is compressed along the x-ray direction to a 2D image, therefore it does not have the ability to resolve overlapping tissues. </a:t>
            </a:r>
          </a:p>
        </p:txBody>
      </p:sp>
    </p:spTree>
    <p:extLst>
      <p:ext uri="{BB962C8B-B14F-4D97-AF65-F5344CB8AC3E}">
        <p14:creationId xmlns:p14="http://schemas.microsoft.com/office/powerpoint/2010/main" val="160001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ChangeArrowheads="1" noTextEdit="1"/>
          </p:cNvSpPr>
          <p:nvPr>
            <p:ph type="sldImg"/>
          </p:nvPr>
        </p:nvSpPr>
        <p:spPr>
          <a:xfrm>
            <a:off x="660400" y="0"/>
            <a:ext cx="5713413" cy="3214688"/>
          </a:xfrm>
          <a:ln/>
        </p:spPr>
      </p:sp>
      <p:sp>
        <p:nvSpPr>
          <p:cNvPr id="472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50000"/>
              </a:spcBef>
            </a:pPr>
            <a:r>
              <a:rPr lang="en-US">
                <a:latin typeface="Arial" pitchFamily="34" charset="0"/>
              </a:rPr>
              <a:t>Unlike 2D radiography, CT is a 3D modality. It can resolve the local contrast even within a very thin slice. So, how a CT works?</a:t>
            </a:r>
          </a:p>
          <a:p>
            <a:pPr>
              <a:lnSpc>
                <a:spcPct val="80000"/>
              </a:lnSpc>
              <a:spcBef>
                <a:spcPct val="50000"/>
              </a:spcBef>
            </a:pPr>
            <a:r>
              <a:rPr lang="en-US">
                <a:latin typeface="Arial" pitchFamily="34" charset="0"/>
              </a:rPr>
              <a:t>In CT, an object is also positioned between an x-ray source and detector. And we also measure the transmitted x-ray intensity after the object. The differences are mainly in two parts: (1). In addition to the transmitted x-ray intensity after the object, we also measure the x-ray intensity before the object. (click) With both intensity measurements, we can derive the signals during CT data acquisition following the Beer’s Law. The signal essentially is the integration of attenuation along the x-ray beam path. (2) (Click) The 2</a:t>
            </a:r>
            <a:r>
              <a:rPr lang="en-US" baseline="30000">
                <a:latin typeface="Arial" pitchFamily="34" charset="0"/>
              </a:rPr>
              <a:t>nd</a:t>
            </a:r>
            <a:r>
              <a:rPr lang="en-US">
                <a:latin typeface="Arial" pitchFamily="34" charset="0"/>
              </a:rPr>
              <a:t> difference is for CT we need do rotation and sample the signals from many view angles. The reason for this is closely related to how we reconstruct CT images.  Let’s use this simple 4-voxel slice as an example. In this slice, there are four voxel of same dimensions but different attenuation coefficients. If we sample this slice with x-ray from left to right, we got two signals (S1 &amp; S2) from two line integrals, and we have 2 equations. But 2 equations are not sufficient for solving the 4 unknown attenuation coefficients. If we sample this slice with x-ray from another direction, top-to-bottom, we will receive 2 more signals (S3 &amp; S4) from another two line integrals, and we have another 2 equations. Now we have a total of 4 equations. With these 4 equations we can find the 4 unknown attenuation coefficients.  </a:t>
            </a:r>
          </a:p>
        </p:txBody>
      </p:sp>
    </p:spTree>
    <p:extLst>
      <p:ext uri="{BB962C8B-B14F-4D97-AF65-F5344CB8AC3E}">
        <p14:creationId xmlns:p14="http://schemas.microsoft.com/office/powerpoint/2010/main" val="3815181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图片 25">
            <a:extLst>
              <a:ext uri="{FF2B5EF4-FFF2-40B4-BE49-F238E27FC236}">
                <a16:creationId xmlns:a16="http://schemas.microsoft.com/office/drawing/2014/main" id="{DD7288A6-67DB-4C1A-98D0-B088DAF7F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31800" y="241410"/>
            <a:ext cx="2772075" cy="762828"/>
          </a:xfrm>
          <a:prstGeom prst="rect">
            <a:avLst/>
          </a:prstGeom>
        </p:spPr>
      </p:pic>
    </p:spTree>
    <p:extLst>
      <p:ext uri="{BB962C8B-B14F-4D97-AF65-F5344CB8AC3E}">
        <p14:creationId xmlns:p14="http://schemas.microsoft.com/office/powerpoint/2010/main" val="6113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 name="Slide Number Placeholder 5"/>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179469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 name="Slide Number Placeholder 5"/>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19511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 name="Slide Number Placeholder 5"/>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98287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5"/>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 name="Slide Number Placeholder 5"/>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80514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69871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BME2104 -《生物医学影像技术》</a:t>
            </a:r>
          </a:p>
        </p:txBody>
      </p:sp>
      <p:sp>
        <p:nvSpPr>
          <p:cNvPr id="8" name="Footer Placeholder 7"/>
          <p:cNvSpPr>
            <a:spLocks noGrp="1"/>
          </p:cNvSpPr>
          <p:nvPr>
            <p:ph type="ftr" sz="quarter" idx="11"/>
          </p:nvPr>
        </p:nvSpPr>
        <p:spPr/>
        <p:txBody>
          <a:bodyPr/>
          <a:lstStyle/>
          <a:p>
            <a:r>
              <a:rPr lang="en-US"/>
              <a:t>Lecture 5: Interaction of x-rays with matters</a:t>
            </a:r>
          </a:p>
        </p:txBody>
      </p:sp>
      <p:sp>
        <p:nvSpPr>
          <p:cNvPr id="9" name="Slide Number Placeholder 8"/>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83916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113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127593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BME2104 -《生物医学影像技术》</a:t>
            </a:r>
          </a:p>
        </p:txBody>
      </p:sp>
      <p:sp>
        <p:nvSpPr>
          <p:cNvPr id="3" name="Footer Placeholder 2"/>
          <p:cNvSpPr>
            <a:spLocks noGrp="1"/>
          </p:cNvSpPr>
          <p:nvPr>
            <p:ph type="ftr" sz="quarter" idx="11"/>
          </p:nvPr>
        </p:nvSpPr>
        <p:spPr/>
        <p:txBody>
          <a:bodyPr/>
          <a:lstStyle/>
          <a:p>
            <a:r>
              <a:rPr lang="en-US"/>
              <a:t>Lecture 5: Interaction of x-rays with matters</a:t>
            </a:r>
          </a:p>
        </p:txBody>
      </p:sp>
      <p:sp>
        <p:nvSpPr>
          <p:cNvPr id="4" name="Slide Number Placeholder 3"/>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201806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2"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32"/>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22"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33309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2"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3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22"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521CE3F2-4AEB-D446-A39E-E6B6B04BE5C1}" type="slidenum">
              <a:rPr lang="en-US" smtClean="0"/>
              <a:t>‹#›</a:t>
            </a:fld>
            <a:endParaRPr lang="en-US"/>
          </a:p>
        </p:txBody>
      </p:sp>
    </p:spTree>
    <p:extLst>
      <p:ext uri="{BB962C8B-B14F-4D97-AF65-F5344CB8AC3E}">
        <p14:creationId xmlns:p14="http://schemas.microsoft.com/office/powerpoint/2010/main" val="20156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32"/>
            <a:ext cx="10515600" cy="93881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29175" y="6356357"/>
            <a:ext cx="3339380" cy="365125"/>
          </a:xfrm>
          <a:prstGeom prst="rect">
            <a:avLst/>
          </a:prstGeom>
        </p:spPr>
        <p:txBody>
          <a:bodyPr vert="horz" lIns="91440" tIns="45720" rIns="91440" bIns="45720" rtlCol="0" anchor="ctr"/>
          <a:lstStyle>
            <a:lvl1pPr algn="l">
              <a:defRPr sz="1200">
                <a:solidFill>
                  <a:schemeClr val="tx1">
                    <a:tint val="75000"/>
                  </a:schemeClr>
                </a:solidFill>
                <a:latin typeface="Gill Sans MT" charset="0"/>
                <a:ea typeface="Gill Sans MT" charset="0"/>
                <a:cs typeface="Gill Sans MT" charset="0"/>
              </a:defRPr>
            </a:lvl1pPr>
          </a:lstStyle>
          <a:p>
            <a:r>
              <a:rPr lang="en-US"/>
              <a:t>BME2104 -《生物医学影像技术》</a:t>
            </a:r>
            <a:endParaRPr lang="en-US" dirty="0"/>
          </a:p>
        </p:txBody>
      </p:sp>
      <p:sp>
        <p:nvSpPr>
          <p:cNvPr id="5" name="Footer Placeholder 4"/>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ill Sans MT" charset="0"/>
                <a:ea typeface="Gill Sans MT" charset="0"/>
                <a:cs typeface="Gill Sans MT" charset="0"/>
              </a:defRPr>
            </a:lvl1pPr>
          </a:lstStyle>
          <a:p>
            <a:r>
              <a:rPr lang="en-US"/>
              <a:t>Lecture 5: Interaction of x-rays with matters</a:t>
            </a:r>
            <a:endParaRPr lang="en-US" dirty="0"/>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1200">
                <a:solidFill>
                  <a:schemeClr val="tx1">
                    <a:tint val="75000"/>
                  </a:schemeClr>
                </a:solidFill>
                <a:latin typeface="Gill Sans MT" charset="0"/>
                <a:ea typeface="Gill Sans MT" charset="0"/>
                <a:cs typeface="Gill Sans MT" charset="0"/>
              </a:defRPr>
            </a:lvl1pPr>
          </a:lstStyle>
          <a:p>
            <a:fld id="{521CE3F2-4AEB-D446-A39E-E6B6B04BE5C1}" type="slidenum">
              <a:rPr lang="en-US" smtClean="0"/>
              <a:pPr/>
              <a:t>‹#›</a:t>
            </a:fld>
            <a:endParaRPr lang="en-US" dirty="0"/>
          </a:p>
        </p:txBody>
      </p:sp>
    </p:spTree>
    <p:extLst>
      <p:ext uri="{BB962C8B-B14F-4D97-AF65-F5344CB8AC3E}">
        <p14:creationId xmlns:p14="http://schemas.microsoft.com/office/powerpoint/2010/main" val="18957741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lnSpc>
          <a:spcPct val="90000"/>
        </a:lnSpc>
        <a:spcBef>
          <a:spcPct val="0"/>
        </a:spcBef>
        <a:buNone/>
        <a:defRPr sz="4000" b="1" kern="1200">
          <a:solidFill>
            <a:schemeClr val="tx1"/>
          </a:solidFill>
          <a:latin typeface="Gill Sans MT" charset="0"/>
          <a:ea typeface="Gill Sans MT" charset="0"/>
          <a:cs typeface="Gill Sans MT"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ogh@shanghaitech.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gi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physics.nist.gov/PhysRefData/Xcom/html/xcom1.html" TargetMode="External"/><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hysics.nist.gov/PhysRefData/Xcom/html/xcom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position_of_the_human_body" TargetMode="External"/><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350" y="1455730"/>
            <a:ext cx="10777090" cy="2125060"/>
          </a:xfrm>
        </p:spPr>
        <p:txBody>
          <a:bodyPr anchor="ctr">
            <a:normAutofit/>
          </a:bodyPr>
          <a:lstStyle/>
          <a:p>
            <a:r>
              <a:rPr lang="en-US" sz="3600" dirty="0"/>
              <a:t>Lecture 5: Interaction of x-rays with matters</a:t>
            </a:r>
          </a:p>
        </p:txBody>
      </p:sp>
      <p:sp>
        <p:nvSpPr>
          <p:cNvPr id="3" name="Subtitle 2"/>
          <p:cNvSpPr>
            <a:spLocks noGrp="1"/>
          </p:cNvSpPr>
          <p:nvPr>
            <p:ph type="subTitle" idx="1"/>
          </p:nvPr>
        </p:nvSpPr>
        <p:spPr>
          <a:xfrm>
            <a:off x="1524000" y="4036160"/>
            <a:ext cx="9144000" cy="2276850"/>
          </a:xfrm>
        </p:spPr>
        <p:txBody>
          <a:bodyPr>
            <a:normAutofit/>
          </a:bodyPr>
          <a:lstStyle/>
          <a:p>
            <a:r>
              <a:rPr lang="en-US" b="1" dirty="0"/>
              <a:t>Dr. Guohua Cao </a:t>
            </a:r>
            <a:r>
              <a:rPr lang="zh-CN" altLang="en-US" b="1" dirty="0"/>
              <a:t>（曹国华）</a:t>
            </a:r>
            <a:endParaRPr lang="en-US" altLang="zh-CN" b="1" dirty="0"/>
          </a:p>
          <a:p>
            <a:br>
              <a:rPr lang="en-US" sz="1600" dirty="0"/>
            </a:br>
            <a:r>
              <a:rPr lang="en-US" sz="1600" dirty="0">
                <a:hlinkClick r:id="rId3"/>
              </a:rPr>
              <a:t>caogh@shanghaitech.edu.cn</a:t>
            </a:r>
            <a:r>
              <a:rPr lang="en-US" sz="1600" dirty="0"/>
              <a:t>  </a:t>
            </a:r>
          </a:p>
          <a:p>
            <a:r>
              <a:rPr lang="en-US" sz="1600" dirty="0"/>
              <a:t>School of Biomedical Engineering</a:t>
            </a:r>
          </a:p>
          <a:p>
            <a:r>
              <a:rPr lang="en-US" sz="1600" dirty="0"/>
              <a:t>ShanghaiTech University</a:t>
            </a:r>
          </a:p>
        </p:txBody>
      </p:sp>
      <p:sp>
        <p:nvSpPr>
          <p:cNvPr id="4" name="TextBox 3">
            <a:extLst>
              <a:ext uri="{FF2B5EF4-FFF2-40B4-BE49-F238E27FC236}">
                <a16:creationId xmlns:a16="http://schemas.microsoft.com/office/drawing/2014/main" id="{E10C299E-6144-47B0-80BC-2651D454E9E9}"/>
              </a:ext>
            </a:extLst>
          </p:cNvPr>
          <p:cNvSpPr txBox="1"/>
          <p:nvPr/>
        </p:nvSpPr>
        <p:spPr>
          <a:xfrm>
            <a:off x="10573805" y="6237115"/>
            <a:ext cx="1290215" cy="379475"/>
          </a:xfrm>
          <a:prstGeom prst="rect">
            <a:avLst/>
          </a:prstGeom>
          <a:noFill/>
        </p:spPr>
        <p:txBody>
          <a:bodyPr wrap="square" rtlCol="0">
            <a:spAutoFit/>
          </a:bodyPr>
          <a:lstStyle/>
          <a:p>
            <a:fld id="{B4DAD763-299C-4A1F-B798-320E8A2618A9}" type="datetime1">
              <a:rPr lang="en-US" smtClean="0"/>
              <a:t>3/12/2024</a:t>
            </a:fld>
            <a:endParaRPr lang="en-US" dirty="0"/>
          </a:p>
        </p:txBody>
      </p:sp>
    </p:spTree>
    <p:extLst>
      <p:ext uri="{BB962C8B-B14F-4D97-AF65-F5344CB8AC3E}">
        <p14:creationId xmlns:p14="http://schemas.microsoft.com/office/powerpoint/2010/main" val="6136715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Photoelectric Absorption</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10</a:t>
            </a:fld>
            <a:endParaRPr lang="en-US"/>
          </a:p>
        </p:txBody>
      </p:sp>
      <p:sp>
        <p:nvSpPr>
          <p:cNvPr id="10" name="Content Placeholder 9"/>
          <p:cNvSpPr>
            <a:spLocks noGrp="1"/>
          </p:cNvSpPr>
          <p:nvPr>
            <p:ph sz="half" idx="4294967295"/>
          </p:nvPr>
        </p:nvSpPr>
        <p:spPr>
          <a:xfrm>
            <a:off x="2854326" y="4525963"/>
            <a:ext cx="7813675" cy="1651000"/>
          </a:xfrm>
        </p:spPr>
        <p:txBody>
          <a:bodyPr>
            <a:normAutofit fontScale="55000" lnSpcReduction="20000"/>
          </a:bodyPr>
          <a:lstStyle/>
          <a:p>
            <a:r>
              <a:rPr lang="en-US" dirty="0"/>
              <a:t>Inner K shell electron gets knocked out to infinity by incident x-rays</a:t>
            </a:r>
          </a:p>
          <a:p>
            <a:r>
              <a:rPr lang="en-US" dirty="0"/>
              <a:t>Outer L shell electron migrates to the K shell vacancy.</a:t>
            </a:r>
          </a:p>
          <a:p>
            <a:r>
              <a:rPr lang="en-US" dirty="0"/>
              <a:t>A characteristic x-ray photon is emitted in the process.</a:t>
            </a:r>
          </a:p>
          <a:p>
            <a:r>
              <a:rPr lang="en-US" dirty="0"/>
              <a:t>In the process, total energy of the incident x-ray photon, ejected electron, and characteristic x-ray photon is absorbed.</a:t>
            </a:r>
          </a:p>
          <a:p>
            <a:r>
              <a:rPr lang="en-US" dirty="0"/>
              <a:t>The end is a bunch of ionized atoms and free electrons.</a:t>
            </a:r>
          </a:p>
        </p:txBody>
      </p:sp>
      <p:pic>
        <p:nvPicPr>
          <p:cNvPr id="7" name="Content Placeholder 6"/>
          <p:cNvPicPr>
            <a:picLocks noGrp="1" noChangeAspect="1"/>
          </p:cNvPicPr>
          <p:nvPr>
            <p:ph sz="half" idx="4294967295"/>
          </p:nvPr>
        </p:nvPicPr>
        <p:blipFill>
          <a:blip r:embed="rId2"/>
          <a:stretch>
            <a:fillRect/>
          </a:stretch>
        </p:blipFill>
        <p:spPr>
          <a:xfrm>
            <a:off x="2298700" y="1690689"/>
            <a:ext cx="7594600" cy="2655887"/>
          </a:xfrm>
          <a:prstGeom prst="rect">
            <a:avLst/>
          </a:prstGeom>
        </p:spPr>
      </p:pic>
    </p:spTree>
    <p:extLst>
      <p:ext uri="{BB962C8B-B14F-4D97-AF65-F5344CB8AC3E}">
        <p14:creationId xmlns:p14="http://schemas.microsoft.com/office/powerpoint/2010/main" val="41895142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Photoelectric Absorption </a:t>
            </a:r>
          </a:p>
        </p:txBody>
      </p:sp>
      <p:sp>
        <p:nvSpPr>
          <p:cNvPr id="2" name="Content Placeholder 1"/>
          <p:cNvSpPr>
            <a:spLocks noGrp="1"/>
          </p:cNvSpPr>
          <p:nvPr>
            <p:ph idx="1"/>
          </p:nvPr>
        </p:nvSpPr>
        <p:spPr/>
        <p:txBody>
          <a:bodyPr>
            <a:normAutofit lnSpcReduction="10000"/>
          </a:bodyPr>
          <a:lstStyle/>
          <a:p>
            <a:pPr marL="0" indent="0">
              <a:buNone/>
            </a:pPr>
            <a:r>
              <a:rPr lang="en-US" dirty="0"/>
              <a:t>In diagnostic x-ray energy range,</a:t>
            </a:r>
          </a:p>
          <a:p>
            <a:pPr marL="0" indent="0">
              <a:buNone/>
            </a:pPr>
            <a:endParaRPr lang="en-US" dirty="0"/>
          </a:p>
          <a:p>
            <a:pPr marL="0" indent="0" algn="ctr">
              <a:buNone/>
            </a:pPr>
            <a:r>
              <a:rPr lang="en-US" i="1" dirty="0"/>
              <a:t>absorption</a:t>
            </a:r>
            <a:r>
              <a:rPr lang="en-US" dirty="0"/>
              <a:t> </a:t>
            </a:r>
            <a:r>
              <a:rPr lang="en-US" dirty="0">
                <a:sym typeface="Symbol" panose="05050102010706020507" pitchFamily="18" charset="2"/>
              </a:rPr>
              <a:t> Z</a:t>
            </a:r>
            <a:r>
              <a:rPr lang="en-US" baseline="30000" dirty="0">
                <a:sym typeface="Symbol" panose="05050102010706020507" pitchFamily="18" charset="2"/>
              </a:rPr>
              <a:t>3</a:t>
            </a:r>
            <a:r>
              <a:rPr lang="en-US" dirty="0">
                <a:sym typeface="Symbol" panose="05050102010706020507" pitchFamily="18" charset="2"/>
              </a:rPr>
              <a:t>/E</a:t>
            </a:r>
            <a:r>
              <a:rPr lang="en-US" baseline="30000" dirty="0">
                <a:sym typeface="Symbol" panose="05050102010706020507" pitchFamily="18" charset="2"/>
              </a:rPr>
              <a:t>3</a:t>
            </a:r>
          </a:p>
          <a:p>
            <a:pPr marL="457200" lvl="1" indent="0">
              <a:buNone/>
            </a:pPr>
            <a:endParaRPr lang="en-US" dirty="0"/>
          </a:p>
          <a:p>
            <a:r>
              <a:rPr lang="en-US" dirty="0"/>
              <a:t>Energy dependence</a:t>
            </a:r>
          </a:p>
          <a:p>
            <a:pPr marL="457200" lvl="1" indent="0">
              <a:buNone/>
            </a:pPr>
            <a:r>
              <a:rPr lang="en-US" dirty="0">
                <a:sym typeface="Wingdings" panose="05000000000000000000" pitchFamily="2" charset="2"/>
              </a:rPr>
              <a:t> Photoelectric absorption is dominant when x-ray energy is low.</a:t>
            </a:r>
            <a:endParaRPr lang="en-US" dirty="0"/>
          </a:p>
          <a:p>
            <a:endParaRPr lang="en-US" dirty="0"/>
          </a:p>
          <a:p>
            <a:r>
              <a:rPr lang="en-US" dirty="0"/>
              <a:t>Matter dependence</a:t>
            </a:r>
          </a:p>
          <a:p>
            <a:pPr marL="457200" lvl="1" indent="0">
              <a:buNone/>
            </a:pPr>
            <a:r>
              <a:rPr lang="en-US" dirty="0">
                <a:sym typeface="Wingdings" panose="05000000000000000000" pitchFamily="2" charset="2"/>
              </a:rPr>
              <a:t> Lead (Z=82) is an excellent x-ray absorber and used for shielding x-rays. </a:t>
            </a:r>
            <a:endParaRPr lang="en-US" dirty="0"/>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11</a:t>
            </a:fld>
            <a:endParaRPr lang="en-US"/>
          </a:p>
        </p:txBody>
      </p:sp>
    </p:spTree>
    <p:extLst>
      <p:ext uri="{BB962C8B-B14F-4D97-AF65-F5344CB8AC3E}">
        <p14:creationId xmlns:p14="http://schemas.microsoft.com/office/powerpoint/2010/main" val="24233782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K-edge Absorption</a:t>
            </a:r>
          </a:p>
        </p:txBody>
      </p:sp>
      <p:pic>
        <p:nvPicPr>
          <p:cNvPr id="3074" name="Picture 2" descr="Graph of Coefficients"/>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tretch/>
        </p:blipFill>
        <p:spPr bwMode="auto">
          <a:xfrm>
            <a:off x="2255901" y="1825625"/>
            <a:ext cx="366064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a:bodyPr>
          <a:lstStyle/>
          <a:p>
            <a:r>
              <a:rPr lang="en-US" sz="1800" b="1" dirty="0">
                <a:solidFill>
                  <a:srgbClr val="FF0000"/>
                </a:solidFill>
              </a:rPr>
              <a:t>Sudden increase </a:t>
            </a:r>
            <a:r>
              <a:rPr lang="en-US" sz="1800" dirty="0"/>
              <a:t>of x-ray attenuation coefficient when incident x-ray photon energy is just above the K shell binding energy of the target atoms.</a:t>
            </a:r>
          </a:p>
          <a:p>
            <a:r>
              <a:rPr lang="en-US" sz="1800" dirty="0"/>
              <a:t>For K-edge absorption to occur, incident x-ray photons must have energy greater than the k-edge energy of the target atom.</a:t>
            </a:r>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137FFB83-1FEB-4B15-B287-3B515346DC85}" type="slidenum">
              <a:rPr lang="en-US" smtClean="0"/>
              <a:t>12</a:t>
            </a:fld>
            <a:endParaRPr lang="en-US"/>
          </a:p>
        </p:txBody>
      </p:sp>
      <p:pic>
        <p:nvPicPr>
          <p:cNvPr id="8" name="Picture 2" descr="http://www.chem4kids.com/files/elements/art/026_orbital.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1162" y="4489048"/>
            <a:ext cx="2269409" cy="171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1806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80726" y="4001295"/>
            <a:ext cx="2466975" cy="170497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Compton Scattering</a:t>
            </a:r>
          </a:p>
        </p:txBody>
      </p:sp>
      <p:pic>
        <p:nvPicPr>
          <p:cNvPr id="4098" name="Picture 2" descr="File:Compton-scattering.sv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36750" y="4148542"/>
            <a:ext cx="3289300" cy="22733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fontScale="92500" lnSpcReduction="20000"/>
          </a:bodyPr>
          <a:lstStyle/>
          <a:p>
            <a:pPr marL="514350" indent="-514350">
              <a:buFont typeface="+mj-lt"/>
              <a:buAutoNum type="arabicPeriod"/>
            </a:pPr>
            <a:r>
              <a:rPr lang="en-US" sz="2000" dirty="0"/>
              <a:t>An incoming photon with wavelength </a:t>
            </a:r>
            <a:r>
              <a:rPr lang="en-US" sz="2000" dirty="0">
                <a:sym typeface="Symbol" panose="05050102010706020507" pitchFamily="18" charset="2"/>
              </a:rPr>
              <a:t> collides with an loosely bounded outer shell electron that is treated as being at rest.</a:t>
            </a:r>
          </a:p>
          <a:p>
            <a:pPr marL="514350" indent="-514350">
              <a:buFont typeface="+mj-lt"/>
              <a:buAutoNum type="arabicPeriod"/>
            </a:pPr>
            <a:endParaRPr lang="en-US" sz="2000" dirty="0">
              <a:solidFill>
                <a:srgbClr val="FFFF00"/>
              </a:solidFill>
              <a:sym typeface="Symbol" panose="05050102010706020507" pitchFamily="18" charset="2"/>
            </a:endParaRPr>
          </a:p>
          <a:p>
            <a:pPr marL="514350" indent="-514350">
              <a:buFont typeface="+mj-lt"/>
              <a:buAutoNum type="arabicPeriod"/>
            </a:pPr>
            <a:r>
              <a:rPr lang="en-US" sz="2000" dirty="0">
                <a:sym typeface="Symbol" panose="05050102010706020507" pitchFamily="18" charset="2"/>
              </a:rPr>
              <a:t>The incoming photon transfers part of its energy to the electron, causing the electron to eject.</a:t>
            </a:r>
          </a:p>
          <a:p>
            <a:pPr marL="514350" indent="-514350">
              <a:buFont typeface="+mj-lt"/>
              <a:buAutoNum type="arabicPeriod"/>
            </a:pPr>
            <a:endParaRPr lang="en-US" sz="2000" dirty="0">
              <a:sym typeface="Symbol" panose="05050102010706020507" pitchFamily="18" charset="2"/>
            </a:endParaRPr>
          </a:p>
          <a:p>
            <a:pPr marL="514350" indent="-514350">
              <a:buFont typeface="+mj-lt"/>
              <a:buAutoNum type="arabicPeriod"/>
            </a:pPr>
            <a:r>
              <a:rPr lang="en-US" sz="2000" dirty="0">
                <a:sym typeface="Symbol" panose="05050102010706020507" pitchFamily="18" charset="2"/>
              </a:rPr>
              <a:t>The scattered photon has less energy than the incoming photon, or has longer wavelength ’ (&gt; ), to conserve energy.</a:t>
            </a:r>
          </a:p>
          <a:p>
            <a:pPr marL="514350" indent="-514350">
              <a:buFont typeface="+mj-lt"/>
              <a:buAutoNum type="arabicPeriod"/>
            </a:pPr>
            <a:endParaRPr lang="en-US" sz="2000" dirty="0">
              <a:sym typeface="Symbol" panose="05050102010706020507" pitchFamily="18" charset="2"/>
            </a:endParaRPr>
          </a:p>
          <a:p>
            <a:pPr marL="514350" indent="-514350">
              <a:buFont typeface="+mj-lt"/>
              <a:buAutoNum type="arabicPeriod"/>
            </a:pPr>
            <a:r>
              <a:rPr lang="en-US" sz="2000" dirty="0">
                <a:sym typeface="Symbol" panose="05050102010706020507" pitchFamily="18" charset="2"/>
              </a:rPr>
              <a:t>The scattered photon exits at a certain angle  to the forward direction, to conserve momentum.  </a:t>
            </a:r>
          </a:p>
          <a:p>
            <a:pPr marL="514350" indent="-514350">
              <a:buFont typeface="+mj-lt"/>
              <a:buAutoNum type="arabicPeriod"/>
            </a:pPr>
            <a:endParaRPr lang="en-US" sz="2000" dirty="0">
              <a:solidFill>
                <a:srgbClr val="FFFF00"/>
              </a:solidFill>
            </a:endParaRPr>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137FFB83-1FEB-4B15-B287-3B515346DC85}" type="slidenum">
              <a:rPr lang="en-US" smtClean="0"/>
              <a:t>13</a:t>
            </a:fld>
            <a:endParaRPr lang="en-US"/>
          </a:p>
        </p:txBody>
      </p:sp>
      <p:pic>
        <p:nvPicPr>
          <p:cNvPr id="3" name="Picture 2"/>
          <p:cNvPicPr>
            <a:picLocks noChangeAspect="1"/>
          </p:cNvPicPr>
          <p:nvPr/>
        </p:nvPicPr>
        <p:blipFill>
          <a:blip r:embed="rId3"/>
          <a:stretch>
            <a:fillRect/>
          </a:stretch>
        </p:blipFill>
        <p:spPr>
          <a:xfrm>
            <a:off x="2548102" y="1690688"/>
            <a:ext cx="2732220" cy="2099350"/>
          </a:xfrm>
          <a:prstGeom prst="rect">
            <a:avLst/>
          </a:prstGeom>
        </p:spPr>
      </p:pic>
    </p:spTree>
    <p:extLst>
      <p:ext uri="{BB962C8B-B14F-4D97-AF65-F5344CB8AC3E}">
        <p14:creationId xmlns:p14="http://schemas.microsoft.com/office/powerpoint/2010/main" val="5132208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Compton Scattering</a:t>
            </a:r>
          </a:p>
        </p:txBody>
      </p:sp>
      <p:pic>
        <p:nvPicPr>
          <p:cNvPr id="5122" name="Picture 2" descr="File:Klein-Nishina distribution.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59116" y="1416255"/>
            <a:ext cx="362611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286566" y="1986995"/>
            <a:ext cx="5156200" cy="4351338"/>
          </a:xfrm>
        </p:spPr>
        <p:txBody>
          <a:bodyPr/>
          <a:lstStyle/>
          <a:p>
            <a:pPr marL="0" indent="0">
              <a:buNone/>
            </a:pPr>
            <a:r>
              <a:rPr lang="en-US" sz="2000" dirty="0"/>
              <a:t>Scattering probability is not same at every angle.</a:t>
            </a:r>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137FFB83-1FEB-4B15-B287-3B515346DC85}" type="slidenum">
              <a:rPr lang="en-US" smtClean="0"/>
              <a:t>14</a:t>
            </a:fld>
            <a:endParaRPr lang="en-US"/>
          </a:p>
        </p:txBody>
      </p:sp>
      <p:pic>
        <p:nvPicPr>
          <p:cNvPr id="8" name="Picture 7"/>
          <p:cNvPicPr>
            <a:picLocks noChangeAspect="1"/>
          </p:cNvPicPr>
          <p:nvPr/>
        </p:nvPicPr>
        <p:blipFill>
          <a:blip r:embed="rId3"/>
          <a:stretch>
            <a:fillRect/>
          </a:stretch>
        </p:blipFill>
        <p:spPr>
          <a:xfrm>
            <a:off x="6792126" y="2983211"/>
            <a:ext cx="2399816" cy="807415"/>
          </a:xfrm>
          <a:prstGeom prst="rect">
            <a:avLst/>
          </a:prstGeom>
        </p:spPr>
      </p:pic>
      <p:sp>
        <p:nvSpPr>
          <p:cNvPr id="9" name="Rectangle 8"/>
          <p:cNvSpPr/>
          <p:nvPr/>
        </p:nvSpPr>
        <p:spPr>
          <a:xfrm>
            <a:off x="6261167" y="2675214"/>
            <a:ext cx="3794629" cy="369332"/>
          </a:xfrm>
          <a:prstGeom prst="rect">
            <a:avLst/>
          </a:prstGeom>
          <a:solidFill>
            <a:srgbClr val="FFFF00"/>
          </a:solidFill>
        </p:spPr>
        <p:txBody>
          <a:bodyPr wrap="none">
            <a:spAutoFit/>
          </a:bodyPr>
          <a:lstStyle/>
          <a:p>
            <a:r>
              <a:rPr lang="en-US" dirty="0">
                <a:solidFill>
                  <a:srgbClr val="FF0000"/>
                </a:solidFill>
              </a:rPr>
              <a:t>Energy of Compton scattered photons</a:t>
            </a:r>
          </a:p>
        </p:txBody>
      </p:sp>
      <p:sp>
        <p:nvSpPr>
          <p:cNvPr id="10" name="Rectangle 9"/>
          <p:cNvSpPr/>
          <p:nvPr/>
        </p:nvSpPr>
        <p:spPr>
          <a:xfrm>
            <a:off x="6116392" y="3831514"/>
            <a:ext cx="4174225" cy="276999"/>
          </a:xfrm>
          <a:prstGeom prst="rect">
            <a:avLst/>
          </a:prstGeom>
        </p:spPr>
        <p:txBody>
          <a:bodyPr wrap="square">
            <a:spAutoFit/>
          </a:bodyPr>
          <a:lstStyle/>
          <a:p>
            <a:r>
              <a:rPr lang="en-US" sz="1200" dirty="0"/>
              <a:t>511keV is the energy equal to the rest mass of the electron.</a:t>
            </a:r>
          </a:p>
        </p:txBody>
      </p:sp>
      <p:sp>
        <p:nvSpPr>
          <p:cNvPr id="12" name="Rectangle 11">
            <a:extLst>
              <a:ext uri="{FF2B5EF4-FFF2-40B4-BE49-F238E27FC236}">
                <a16:creationId xmlns:a16="http://schemas.microsoft.com/office/drawing/2014/main" id="{E285692B-08AA-4353-8EB8-BE79887B0B33}"/>
              </a:ext>
            </a:extLst>
          </p:cNvPr>
          <p:cNvSpPr/>
          <p:nvPr/>
        </p:nvSpPr>
        <p:spPr>
          <a:xfrm>
            <a:off x="720555" y="5468496"/>
            <a:ext cx="6096000" cy="646331"/>
          </a:xfrm>
          <a:prstGeom prst="rect">
            <a:avLst/>
          </a:prstGeom>
        </p:spPr>
        <p:txBody>
          <a:bodyPr>
            <a:spAutoFit/>
          </a:bodyPr>
          <a:lstStyle/>
          <a:p>
            <a:r>
              <a:rPr lang="en-US" dirty="0"/>
              <a:t>Klein–</a:t>
            </a:r>
            <a:r>
              <a:rPr lang="en-US" dirty="0" err="1"/>
              <a:t>Nishina</a:t>
            </a:r>
            <a:r>
              <a:rPr lang="en-US" dirty="0"/>
              <a:t> distribution of scattering-angle cross sections over a range of commonly encountered energies.</a:t>
            </a:r>
          </a:p>
        </p:txBody>
      </p:sp>
    </p:spTree>
    <p:extLst>
      <p:ext uri="{BB962C8B-B14F-4D97-AF65-F5344CB8AC3E}">
        <p14:creationId xmlns:p14="http://schemas.microsoft.com/office/powerpoint/2010/main" val="943506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Total x-ray attenuation</a:t>
            </a:r>
          </a:p>
        </p:txBody>
      </p:sp>
      <p:sp>
        <p:nvSpPr>
          <p:cNvPr id="2" name="Content Placeholder 1"/>
          <p:cNvSpPr>
            <a:spLocks noGrp="1"/>
          </p:cNvSpPr>
          <p:nvPr>
            <p:ph idx="1"/>
          </p:nvPr>
        </p:nvSpPr>
        <p:spPr/>
        <p:txBody>
          <a:bodyPr/>
          <a:lstStyle/>
          <a:p>
            <a:pPr marL="0" indent="0">
              <a:buNone/>
            </a:pPr>
            <a:r>
              <a:rPr lang="en-US" dirty="0"/>
              <a:t>In optics:</a:t>
            </a:r>
          </a:p>
          <a:p>
            <a:pPr marL="0" indent="0">
              <a:buNone/>
            </a:pPr>
            <a:endParaRPr lang="en-US" dirty="0"/>
          </a:p>
          <a:p>
            <a:pPr lvl="1"/>
            <a:r>
              <a:rPr lang="en-US" dirty="0"/>
              <a:t>Total attenuation = absorption + scattering</a:t>
            </a:r>
          </a:p>
          <a:p>
            <a:endParaRPr lang="en-US" dirty="0"/>
          </a:p>
          <a:p>
            <a:pPr marL="0" indent="0">
              <a:buNone/>
            </a:pPr>
            <a:r>
              <a:rPr lang="en-US" dirty="0"/>
              <a:t>Equivalently, in x-ray imaging:</a:t>
            </a:r>
          </a:p>
          <a:p>
            <a:pPr marL="0" indent="0">
              <a:buNone/>
            </a:pPr>
            <a:endParaRPr lang="en-US" dirty="0"/>
          </a:p>
          <a:p>
            <a:pPr lvl="1"/>
            <a:r>
              <a:rPr lang="en-US" dirty="0"/>
              <a:t>Total x-ray attenuation = photoelectric absorption + scattering</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15</a:t>
            </a:fld>
            <a:endParaRPr lang="en-US"/>
          </a:p>
        </p:txBody>
      </p:sp>
    </p:spTree>
    <p:extLst>
      <p:ext uri="{BB962C8B-B14F-4D97-AF65-F5344CB8AC3E}">
        <p14:creationId xmlns:p14="http://schemas.microsoft.com/office/powerpoint/2010/main" val="3213254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Relative contributions</a:t>
            </a:r>
          </a:p>
        </p:txBody>
      </p:sp>
      <p:pic>
        <p:nvPicPr>
          <p:cNvPr id="7" name="Content Placeholder 6"/>
          <p:cNvPicPr>
            <a:picLocks noGrp="1" noChangeAspect="1"/>
          </p:cNvPicPr>
          <p:nvPr>
            <p:ph sz="half" idx="1"/>
          </p:nvPr>
        </p:nvPicPr>
        <p:blipFill>
          <a:blip r:embed="rId2"/>
          <a:stretch>
            <a:fillRect/>
          </a:stretch>
        </p:blipFill>
        <p:spPr>
          <a:xfrm>
            <a:off x="2640314" y="1759310"/>
            <a:ext cx="2924421" cy="4351338"/>
          </a:xfrm>
          <a:prstGeom prst="rect">
            <a:avLst/>
          </a:prstGeom>
        </p:spPr>
      </p:pic>
      <p:sp>
        <p:nvSpPr>
          <p:cNvPr id="2" name="Content Placeholder 1"/>
          <p:cNvSpPr>
            <a:spLocks noGrp="1"/>
          </p:cNvSpPr>
          <p:nvPr>
            <p:ph sz="half" idx="2"/>
          </p:nvPr>
        </p:nvSpPr>
        <p:spPr/>
        <p:txBody>
          <a:bodyPr>
            <a:normAutofit/>
          </a:bodyPr>
          <a:lstStyle/>
          <a:p>
            <a:r>
              <a:rPr lang="en-US" sz="2000" dirty="0"/>
              <a:t>Figure shows the relative contributions of photoelectric absorption and Compton scattering to the total attenuation coefficient of water.</a:t>
            </a:r>
          </a:p>
          <a:p>
            <a:endParaRPr lang="en-US" sz="2000" dirty="0"/>
          </a:p>
          <a:p>
            <a:r>
              <a:rPr lang="en-US" sz="2000" dirty="0"/>
              <a:t>Photoelectric absorption dominates at the low energy while Compton scattering dominates at high energy.</a:t>
            </a:r>
          </a:p>
          <a:p>
            <a:endParaRPr lang="en-US" sz="2000" dirty="0"/>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16</a:t>
            </a:fld>
            <a:endParaRPr lang="en-US"/>
          </a:p>
        </p:txBody>
      </p:sp>
      <p:cxnSp>
        <p:nvCxnSpPr>
          <p:cNvPr id="9" name="Straight Connector 8">
            <a:extLst>
              <a:ext uri="{FF2B5EF4-FFF2-40B4-BE49-F238E27FC236}">
                <a16:creationId xmlns:a16="http://schemas.microsoft.com/office/drawing/2014/main" id="{F9F28CCE-1AC6-4651-8299-E3AB64BDCAB1}"/>
              </a:ext>
            </a:extLst>
          </p:cNvPr>
          <p:cNvCxnSpPr/>
          <p:nvPr/>
        </p:nvCxnSpPr>
        <p:spPr>
          <a:xfrm>
            <a:off x="3363780" y="2594155"/>
            <a:ext cx="0" cy="295990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5DBD5FF-1CB4-4853-9D52-938DF6A06A20}"/>
              </a:ext>
            </a:extLst>
          </p:cNvPr>
          <p:cNvSpPr txBox="1"/>
          <p:nvPr/>
        </p:nvSpPr>
        <p:spPr>
          <a:xfrm>
            <a:off x="1038025" y="2821840"/>
            <a:ext cx="1442005"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a:t>Photoelectric absorption dominates</a:t>
            </a:r>
            <a:endParaRPr lang="en-US" dirty="0"/>
          </a:p>
        </p:txBody>
      </p:sp>
      <p:cxnSp>
        <p:nvCxnSpPr>
          <p:cNvPr id="12" name="Straight Arrow Connector 11">
            <a:extLst>
              <a:ext uri="{FF2B5EF4-FFF2-40B4-BE49-F238E27FC236}">
                <a16:creationId xmlns:a16="http://schemas.microsoft.com/office/drawing/2014/main" id="{673BB378-C16E-49E5-9CB9-57A0227849AF}"/>
              </a:ext>
            </a:extLst>
          </p:cNvPr>
          <p:cNvCxnSpPr>
            <a:cxnSpLocks/>
          </p:cNvCxnSpPr>
          <p:nvPr/>
        </p:nvCxnSpPr>
        <p:spPr>
          <a:xfrm flipV="1">
            <a:off x="2480030" y="3201315"/>
            <a:ext cx="723466" cy="15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610A304-AE29-4592-9D76-9CCF48C458DC}"/>
              </a:ext>
            </a:extLst>
          </p:cNvPr>
          <p:cNvSpPr txBox="1"/>
          <p:nvPr/>
        </p:nvSpPr>
        <p:spPr>
          <a:xfrm>
            <a:off x="5877032" y="4719215"/>
            <a:ext cx="1290215"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Compton scattering dominates</a:t>
            </a:r>
          </a:p>
        </p:txBody>
      </p:sp>
      <p:cxnSp>
        <p:nvCxnSpPr>
          <p:cNvPr id="15" name="Straight Arrow Connector 14">
            <a:extLst>
              <a:ext uri="{FF2B5EF4-FFF2-40B4-BE49-F238E27FC236}">
                <a16:creationId xmlns:a16="http://schemas.microsoft.com/office/drawing/2014/main" id="{B1AA6B1C-5198-44A2-AB2E-3EA5C579B82F}"/>
              </a:ext>
            </a:extLst>
          </p:cNvPr>
          <p:cNvCxnSpPr>
            <a:cxnSpLocks/>
            <a:stCxn id="13" idx="1"/>
          </p:cNvCxnSpPr>
          <p:nvPr/>
        </p:nvCxnSpPr>
        <p:spPr>
          <a:xfrm flipH="1" flipV="1">
            <a:off x="4502205" y="3543663"/>
            <a:ext cx="1374827" cy="163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47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DFC674-9FFA-42A6-B29E-FCF177C3319B}"/>
              </a:ext>
            </a:extLst>
          </p:cNvPr>
          <p:cNvPicPr>
            <a:picLocks noChangeAspect="1"/>
          </p:cNvPicPr>
          <p:nvPr/>
        </p:nvPicPr>
        <p:blipFill>
          <a:blip r:embed="rId2"/>
          <a:stretch>
            <a:fillRect/>
          </a:stretch>
        </p:blipFill>
        <p:spPr>
          <a:xfrm>
            <a:off x="631560" y="3808475"/>
            <a:ext cx="5236755" cy="1989155"/>
          </a:xfrm>
          <a:prstGeom prst="rect">
            <a:avLst/>
          </a:prstGeom>
        </p:spPr>
      </p:pic>
      <p:sp>
        <p:nvSpPr>
          <p:cNvPr id="7" name="Title 6">
            <a:extLst>
              <a:ext uri="{FF2B5EF4-FFF2-40B4-BE49-F238E27FC236}">
                <a16:creationId xmlns:a16="http://schemas.microsoft.com/office/drawing/2014/main" id="{AB07F0E6-54D2-4D81-BE96-961EB558E3B1}"/>
              </a:ext>
            </a:extLst>
          </p:cNvPr>
          <p:cNvSpPr>
            <a:spLocks noGrp="1"/>
          </p:cNvSpPr>
          <p:nvPr>
            <p:ph type="title"/>
          </p:nvPr>
        </p:nvSpPr>
        <p:spPr/>
        <p:txBody>
          <a:bodyPr/>
          <a:lstStyle/>
          <a:p>
            <a:r>
              <a:rPr lang="en-US" dirty="0"/>
              <a:t>NIST Database</a:t>
            </a:r>
          </a:p>
        </p:txBody>
      </p:sp>
      <p:sp>
        <p:nvSpPr>
          <p:cNvPr id="4" name="Date Placeholder 3">
            <a:extLst>
              <a:ext uri="{FF2B5EF4-FFF2-40B4-BE49-F238E27FC236}">
                <a16:creationId xmlns:a16="http://schemas.microsoft.com/office/drawing/2014/main" id="{DF5D0B66-07E3-4C73-AA96-6F0E699D653B}"/>
              </a:ext>
            </a:extLst>
          </p:cNvPr>
          <p:cNvSpPr>
            <a:spLocks noGrp="1"/>
          </p:cNvSpPr>
          <p:nvPr>
            <p:ph type="dt" sz="half" idx="10"/>
          </p:nvPr>
        </p:nvSpPr>
        <p:spPr/>
        <p:txBody>
          <a:bodyPr/>
          <a:lstStyle/>
          <a:p>
            <a:r>
              <a:rPr lang="en-US"/>
              <a:t>BME2104 -《生物医学影像技术》</a:t>
            </a:r>
          </a:p>
        </p:txBody>
      </p:sp>
      <p:sp>
        <p:nvSpPr>
          <p:cNvPr id="5" name="Footer Placeholder 4">
            <a:extLst>
              <a:ext uri="{FF2B5EF4-FFF2-40B4-BE49-F238E27FC236}">
                <a16:creationId xmlns:a16="http://schemas.microsoft.com/office/drawing/2014/main" id="{EC064943-86DA-4B9C-AF8B-D2E766E5CFE0}"/>
              </a:ext>
            </a:extLst>
          </p:cNvPr>
          <p:cNvSpPr>
            <a:spLocks noGrp="1"/>
          </p:cNvSpPr>
          <p:nvPr>
            <p:ph type="ftr" sz="quarter" idx="11"/>
          </p:nvPr>
        </p:nvSpPr>
        <p:spPr/>
        <p:txBody>
          <a:bodyPr/>
          <a:lstStyle/>
          <a:p>
            <a:r>
              <a:rPr lang="en-US"/>
              <a:t>Lecture 5: Interaction of x-rays with matters</a:t>
            </a:r>
          </a:p>
        </p:txBody>
      </p:sp>
      <p:sp>
        <p:nvSpPr>
          <p:cNvPr id="6" name="Slide Number Placeholder 5">
            <a:extLst>
              <a:ext uri="{FF2B5EF4-FFF2-40B4-BE49-F238E27FC236}">
                <a16:creationId xmlns:a16="http://schemas.microsoft.com/office/drawing/2014/main" id="{C341BAEB-44A4-4154-9906-C018BC9FAA19}"/>
              </a:ext>
            </a:extLst>
          </p:cNvPr>
          <p:cNvSpPr>
            <a:spLocks noGrp="1"/>
          </p:cNvSpPr>
          <p:nvPr>
            <p:ph type="sldNum" sz="quarter" idx="12"/>
          </p:nvPr>
        </p:nvSpPr>
        <p:spPr/>
        <p:txBody>
          <a:bodyPr/>
          <a:lstStyle/>
          <a:p>
            <a:fld id="{521CE3F2-4AEB-D446-A39E-E6B6B04BE5C1}" type="slidenum">
              <a:rPr lang="en-US" smtClean="0"/>
              <a:t>17</a:t>
            </a:fld>
            <a:endParaRPr lang="en-US"/>
          </a:p>
        </p:txBody>
      </p:sp>
      <p:sp>
        <p:nvSpPr>
          <p:cNvPr id="9" name="Rectangle 8">
            <a:extLst>
              <a:ext uri="{FF2B5EF4-FFF2-40B4-BE49-F238E27FC236}">
                <a16:creationId xmlns:a16="http://schemas.microsoft.com/office/drawing/2014/main" id="{EB9D65C0-7860-47CA-9CB8-EE5D99E17DFD}"/>
              </a:ext>
            </a:extLst>
          </p:cNvPr>
          <p:cNvSpPr/>
          <p:nvPr/>
        </p:nvSpPr>
        <p:spPr>
          <a:xfrm>
            <a:off x="6703160" y="5938494"/>
            <a:ext cx="4243520" cy="276999"/>
          </a:xfrm>
          <a:prstGeom prst="rect">
            <a:avLst/>
          </a:prstGeom>
        </p:spPr>
        <p:txBody>
          <a:bodyPr wrap="square">
            <a:spAutoFit/>
          </a:bodyPr>
          <a:lstStyle/>
          <a:p>
            <a:r>
              <a:rPr lang="en-US" sz="1200" dirty="0">
                <a:hlinkClick r:id="rId3"/>
              </a:rPr>
              <a:t>https://physics.nist.gov/PhysRefData/Xcom/html/xcom1.html</a:t>
            </a:r>
            <a:r>
              <a:rPr lang="en-US" sz="1200" dirty="0"/>
              <a:t> </a:t>
            </a:r>
          </a:p>
        </p:txBody>
      </p:sp>
      <p:pic>
        <p:nvPicPr>
          <p:cNvPr id="10" name="Picture 9">
            <a:extLst>
              <a:ext uri="{FF2B5EF4-FFF2-40B4-BE49-F238E27FC236}">
                <a16:creationId xmlns:a16="http://schemas.microsoft.com/office/drawing/2014/main" id="{38A714E0-D78E-430E-BF74-3B2964A0E4D8}"/>
              </a:ext>
            </a:extLst>
          </p:cNvPr>
          <p:cNvPicPr>
            <a:picLocks noChangeAspect="1"/>
          </p:cNvPicPr>
          <p:nvPr/>
        </p:nvPicPr>
        <p:blipFill>
          <a:blip r:embed="rId4"/>
          <a:stretch>
            <a:fillRect/>
          </a:stretch>
        </p:blipFill>
        <p:spPr>
          <a:xfrm>
            <a:off x="6447424" y="1379835"/>
            <a:ext cx="4906376" cy="4465016"/>
          </a:xfrm>
          <a:prstGeom prst="rect">
            <a:avLst/>
          </a:prstGeom>
        </p:spPr>
      </p:pic>
    </p:spTree>
    <p:extLst>
      <p:ext uri="{BB962C8B-B14F-4D97-AF65-F5344CB8AC3E}">
        <p14:creationId xmlns:p14="http://schemas.microsoft.com/office/powerpoint/2010/main" val="44943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E919-50CC-4E2C-BC39-2DF54CF1F7BE}"/>
              </a:ext>
            </a:extLst>
          </p:cNvPr>
          <p:cNvSpPr>
            <a:spLocks noGrp="1"/>
          </p:cNvSpPr>
          <p:nvPr>
            <p:ph type="title"/>
          </p:nvPr>
        </p:nvSpPr>
        <p:spPr/>
        <p:txBody>
          <a:bodyPr/>
          <a:lstStyle/>
          <a:p>
            <a:r>
              <a:rPr lang="en-US" dirty="0"/>
              <a:t>NIST: X-ray reference</a:t>
            </a:r>
          </a:p>
        </p:txBody>
      </p:sp>
      <p:sp>
        <p:nvSpPr>
          <p:cNvPr id="3" name="Content Placeholder 2">
            <a:extLst>
              <a:ext uri="{FF2B5EF4-FFF2-40B4-BE49-F238E27FC236}">
                <a16:creationId xmlns:a16="http://schemas.microsoft.com/office/drawing/2014/main" id="{2C42D56A-DC33-45B2-9648-254714291B8A}"/>
              </a:ext>
            </a:extLst>
          </p:cNvPr>
          <p:cNvSpPr>
            <a:spLocks noGrp="1"/>
          </p:cNvSpPr>
          <p:nvPr>
            <p:ph idx="1"/>
          </p:nvPr>
        </p:nvSpPr>
        <p:spPr/>
        <p:txBody>
          <a:bodyPr/>
          <a:lstStyle/>
          <a:p>
            <a:r>
              <a:rPr lang="en-US" dirty="0">
                <a:hlinkClick r:id="rId2"/>
              </a:rPr>
              <a:t>https://physics.nist.gov/PhysRefData/Xcom/html/xcom1.html</a:t>
            </a:r>
            <a:endParaRPr lang="en-US" dirty="0"/>
          </a:p>
          <a:p>
            <a:endParaRPr lang="en-US" dirty="0"/>
          </a:p>
        </p:txBody>
      </p:sp>
      <p:sp>
        <p:nvSpPr>
          <p:cNvPr id="4" name="Date Placeholder 3">
            <a:extLst>
              <a:ext uri="{FF2B5EF4-FFF2-40B4-BE49-F238E27FC236}">
                <a16:creationId xmlns:a16="http://schemas.microsoft.com/office/drawing/2014/main" id="{2F416DF0-9F6A-4B7B-A1A1-3BF60D835650}"/>
              </a:ext>
            </a:extLst>
          </p:cNvPr>
          <p:cNvSpPr>
            <a:spLocks noGrp="1"/>
          </p:cNvSpPr>
          <p:nvPr>
            <p:ph type="dt" sz="half" idx="10"/>
          </p:nvPr>
        </p:nvSpPr>
        <p:spPr/>
        <p:txBody>
          <a:bodyPr/>
          <a:lstStyle/>
          <a:p>
            <a:r>
              <a:rPr lang="en-US"/>
              <a:t>BME2104 -《生物医学影像技术》</a:t>
            </a:r>
          </a:p>
        </p:txBody>
      </p:sp>
      <p:sp>
        <p:nvSpPr>
          <p:cNvPr id="5" name="Footer Placeholder 4">
            <a:extLst>
              <a:ext uri="{FF2B5EF4-FFF2-40B4-BE49-F238E27FC236}">
                <a16:creationId xmlns:a16="http://schemas.microsoft.com/office/drawing/2014/main" id="{5BDB80BA-D6B0-4512-9242-93290DFAF4F9}"/>
              </a:ext>
            </a:extLst>
          </p:cNvPr>
          <p:cNvSpPr>
            <a:spLocks noGrp="1"/>
          </p:cNvSpPr>
          <p:nvPr>
            <p:ph type="ftr" sz="quarter" idx="11"/>
          </p:nvPr>
        </p:nvSpPr>
        <p:spPr/>
        <p:txBody>
          <a:bodyPr/>
          <a:lstStyle/>
          <a:p>
            <a:r>
              <a:rPr lang="en-US"/>
              <a:t>Lecture 5: Interaction of x-rays with matters</a:t>
            </a:r>
          </a:p>
        </p:txBody>
      </p:sp>
      <p:sp>
        <p:nvSpPr>
          <p:cNvPr id="6" name="Slide Number Placeholder 5">
            <a:extLst>
              <a:ext uri="{FF2B5EF4-FFF2-40B4-BE49-F238E27FC236}">
                <a16:creationId xmlns:a16="http://schemas.microsoft.com/office/drawing/2014/main" id="{7E306904-78E1-4F76-A5B8-9E8AEB706103}"/>
              </a:ext>
            </a:extLst>
          </p:cNvPr>
          <p:cNvSpPr>
            <a:spLocks noGrp="1"/>
          </p:cNvSpPr>
          <p:nvPr>
            <p:ph type="sldNum" sz="quarter" idx="12"/>
          </p:nvPr>
        </p:nvSpPr>
        <p:spPr/>
        <p:txBody>
          <a:bodyPr/>
          <a:lstStyle/>
          <a:p>
            <a:fld id="{521CE3F2-4AEB-D446-A39E-E6B6B04BE5C1}" type="slidenum">
              <a:rPr lang="en-US" smtClean="0"/>
              <a:t>18</a:t>
            </a:fld>
            <a:endParaRPr lang="en-US"/>
          </a:p>
        </p:txBody>
      </p:sp>
      <p:pic>
        <p:nvPicPr>
          <p:cNvPr id="8" name="Picture 7">
            <a:extLst>
              <a:ext uri="{FF2B5EF4-FFF2-40B4-BE49-F238E27FC236}">
                <a16:creationId xmlns:a16="http://schemas.microsoft.com/office/drawing/2014/main" id="{219B8246-94E3-4A03-A4FB-3F1B036D446F}"/>
              </a:ext>
            </a:extLst>
          </p:cNvPr>
          <p:cNvPicPr>
            <a:picLocks noChangeAspect="1"/>
          </p:cNvPicPr>
          <p:nvPr/>
        </p:nvPicPr>
        <p:blipFill rotWithShape="1">
          <a:blip r:embed="rId3">
            <a:extLst>
              <a:ext uri="{28A0092B-C50C-407E-A947-70E740481C1C}">
                <a14:useLocalDpi xmlns:a14="http://schemas.microsoft.com/office/drawing/2010/main" val="0"/>
              </a:ext>
            </a:extLst>
          </a:blip>
          <a:srcRect l="-15576" r="-1"/>
          <a:stretch/>
        </p:blipFill>
        <p:spPr>
          <a:xfrm>
            <a:off x="2453040" y="2828718"/>
            <a:ext cx="6194805" cy="3345048"/>
          </a:xfrm>
          <a:prstGeom prst="rect">
            <a:avLst/>
          </a:prstGeom>
        </p:spPr>
      </p:pic>
    </p:spTree>
    <p:extLst>
      <p:ext uri="{BB962C8B-B14F-4D97-AF65-F5344CB8AC3E}">
        <p14:creationId xmlns:p14="http://schemas.microsoft.com/office/powerpoint/2010/main" val="365517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t>Beer’s law &amp; X-ray linear attenuation coefficient</a:t>
            </a:r>
          </a:p>
        </p:txBody>
      </p:sp>
      <p:sp>
        <p:nvSpPr>
          <p:cNvPr id="2" name="Date Placeholder 1"/>
          <p:cNvSpPr>
            <a:spLocks noGrp="1"/>
          </p:cNvSpPr>
          <p:nvPr>
            <p:ph type="dt" sz="half" idx="10"/>
          </p:nvPr>
        </p:nvSpPr>
        <p:spPr/>
        <p:txBody>
          <a:bodyPr/>
          <a:lstStyle/>
          <a:p>
            <a:r>
              <a:rPr lang="en-US"/>
              <a:t>BME2104 -《生物医学影像技术》</a:t>
            </a:r>
          </a:p>
        </p:txBody>
      </p:sp>
      <p:sp>
        <p:nvSpPr>
          <p:cNvPr id="3" name="Footer Placeholder 2"/>
          <p:cNvSpPr>
            <a:spLocks noGrp="1"/>
          </p:cNvSpPr>
          <p:nvPr>
            <p:ph type="ftr" sz="quarter" idx="11"/>
          </p:nvPr>
        </p:nvSpPr>
        <p:spPr/>
        <p:txBody>
          <a:bodyPr/>
          <a:lstStyle/>
          <a:p>
            <a:r>
              <a:rPr lang="en-US"/>
              <a:t>Lecture 5: Interaction of x-rays with matters</a:t>
            </a:r>
          </a:p>
        </p:txBody>
      </p:sp>
      <p:sp>
        <p:nvSpPr>
          <p:cNvPr id="4" name="Slide Number Placeholder 3"/>
          <p:cNvSpPr>
            <a:spLocks noGrp="1"/>
          </p:cNvSpPr>
          <p:nvPr>
            <p:ph type="sldNum" sz="quarter" idx="12"/>
          </p:nvPr>
        </p:nvSpPr>
        <p:spPr/>
        <p:txBody>
          <a:bodyPr/>
          <a:lstStyle/>
          <a:p>
            <a:fld id="{137FFB83-1FEB-4B15-B287-3B515346DC85}" type="slidenum">
              <a:rPr lang="en-US" smtClean="0"/>
              <a:t>19</a:t>
            </a:fld>
            <a:endParaRPr lang="en-US"/>
          </a:p>
        </p:txBody>
      </p:sp>
      <p:sp>
        <p:nvSpPr>
          <p:cNvPr id="7" name="Rectangle 6"/>
          <p:cNvSpPr/>
          <p:nvPr/>
        </p:nvSpPr>
        <p:spPr>
          <a:xfrm>
            <a:off x="5564735" y="2138786"/>
            <a:ext cx="758950" cy="113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780636" y="22875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80636" y="24399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80636" y="25923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80636" y="27447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780636" y="28971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80636" y="3049525"/>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99581" y="2516430"/>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99581" y="2668830"/>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99581" y="2821230"/>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99581" y="2973630"/>
            <a:ext cx="708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65828" y="3884370"/>
            <a:ext cx="1890069" cy="369332"/>
          </a:xfrm>
          <a:prstGeom prst="rect">
            <a:avLst/>
          </a:prstGeom>
          <a:noFill/>
        </p:spPr>
        <p:txBody>
          <a:bodyPr wrap="none" rtlCol="0">
            <a:spAutoFit/>
          </a:bodyPr>
          <a:lstStyle/>
          <a:p>
            <a:r>
              <a:rPr lang="en-US" b="1" dirty="0">
                <a:solidFill>
                  <a:srgbClr val="FF0000"/>
                </a:solidFill>
              </a:rPr>
              <a:t>Beer-Lambert law</a:t>
            </a:r>
          </a:p>
        </p:txBody>
      </p:sp>
    </p:spTree>
    <p:extLst>
      <p:ext uri="{BB962C8B-B14F-4D97-AF65-F5344CB8AC3E}">
        <p14:creationId xmlns:p14="http://schemas.microsoft.com/office/powerpoint/2010/main" val="12031596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4064-7662-4B6B-8C36-CB89138F3F9C}"/>
              </a:ext>
            </a:extLst>
          </p:cNvPr>
          <p:cNvSpPr>
            <a:spLocks noGrp="1"/>
          </p:cNvSpPr>
          <p:nvPr>
            <p:ph type="title"/>
          </p:nvPr>
        </p:nvSpPr>
        <p:spPr/>
        <p:txBody>
          <a:bodyPr>
            <a:normAutofit/>
          </a:bodyPr>
          <a:lstStyle/>
          <a:p>
            <a:r>
              <a:rPr lang="en-US" sz="3200" dirty="0"/>
              <a:t>Lecture 5: Interaction of x-rays with matters</a:t>
            </a:r>
          </a:p>
        </p:txBody>
      </p:sp>
      <p:sp>
        <p:nvSpPr>
          <p:cNvPr id="3" name="Content Placeholder 2">
            <a:extLst>
              <a:ext uri="{FF2B5EF4-FFF2-40B4-BE49-F238E27FC236}">
                <a16:creationId xmlns:a16="http://schemas.microsoft.com/office/drawing/2014/main" id="{07F3E896-0475-4F9D-9F9E-57A28A517AF3}"/>
              </a:ext>
            </a:extLst>
          </p:cNvPr>
          <p:cNvSpPr>
            <a:spLocks noGrp="1"/>
          </p:cNvSpPr>
          <p:nvPr>
            <p:ph idx="1"/>
          </p:nvPr>
        </p:nvSpPr>
        <p:spPr>
          <a:xfrm>
            <a:off x="838200" y="1531625"/>
            <a:ext cx="10515600" cy="4645338"/>
          </a:xfrm>
        </p:spPr>
        <p:txBody>
          <a:bodyPr>
            <a:normAutofit fontScale="85000" lnSpcReduction="20000"/>
          </a:bodyPr>
          <a:lstStyle/>
          <a:p>
            <a:pPr>
              <a:buFont typeface="Wingdings" panose="05000000000000000000" pitchFamily="2" charset="2"/>
              <a:buChar char="q"/>
            </a:pPr>
            <a:r>
              <a:rPr lang="en-US" sz="2000" dirty="0"/>
              <a:t>X-ray as EM Radiation</a:t>
            </a:r>
          </a:p>
          <a:p>
            <a:pPr lvl="1"/>
            <a:r>
              <a:rPr lang="en-US" sz="1800" dirty="0"/>
              <a:t>EM Radiation</a:t>
            </a:r>
          </a:p>
          <a:p>
            <a:pPr lvl="1"/>
            <a:r>
              <a:rPr lang="en-US" sz="1800" dirty="0"/>
              <a:t>X-rays &amp; Visible Lights</a:t>
            </a:r>
          </a:p>
          <a:p>
            <a:pPr lvl="1"/>
            <a:r>
              <a:rPr lang="en-US" sz="1800" dirty="0"/>
              <a:t>Energy Quanta of Photon</a:t>
            </a:r>
            <a:endParaRPr lang="en-US" sz="2000" dirty="0"/>
          </a:p>
          <a:p>
            <a:pPr>
              <a:buFont typeface="Wingdings" panose="05000000000000000000" pitchFamily="2" charset="2"/>
              <a:buChar char="q"/>
            </a:pPr>
            <a:r>
              <a:rPr lang="en-US" sz="2000" dirty="0"/>
              <a:t>Atoms and Matters</a:t>
            </a:r>
          </a:p>
          <a:p>
            <a:pPr lvl="1"/>
            <a:r>
              <a:rPr lang="en-US" sz="1800" dirty="0"/>
              <a:t>Atoms in Human Body</a:t>
            </a:r>
          </a:p>
          <a:p>
            <a:pPr lvl="1"/>
            <a:r>
              <a:rPr lang="en-US" sz="2000" dirty="0"/>
              <a:t>Atomic Structure</a:t>
            </a:r>
          </a:p>
          <a:p>
            <a:pPr>
              <a:buFont typeface="Wingdings" panose="05000000000000000000" pitchFamily="2" charset="2"/>
              <a:buChar char="q"/>
            </a:pPr>
            <a:r>
              <a:rPr lang="en-US" altLang="zh-CN" sz="2000" dirty="0"/>
              <a:t>X-ray Matter Interaction</a:t>
            </a:r>
          </a:p>
          <a:p>
            <a:pPr lvl="1"/>
            <a:r>
              <a:rPr lang="en-US" altLang="zh-CN" sz="1800" dirty="0"/>
              <a:t>Photoelectric Absorption</a:t>
            </a:r>
          </a:p>
          <a:p>
            <a:pPr lvl="1"/>
            <a:r>
              <a:rPr lang="en-US" altLang="zh-CN" sz="1800" dirty="0"/>
              <a:t>K-edge Absorption</a:t>
            </a:r>
          </a:p>
          <a:p>
            <a:pPr lvl="1"/>
            <a:r>
              <a:rPr lang="en-US" altLang="zh-CN" sz="1800" dirty="0"/>
              <a:t>Compton Scattering</a:t>
            </a:r>
          </a:p>
          <a:p>
            <a:pPr lvl="1"/>
            <a:r>
              <a:rPr lang="en-US" altLang="zh-CN" sz="1800" dirty="0"/>
              <a:t>Total X-ray Attenuation</a:t>
            </a:r>
          </a:p>
          <a:p>
            <a:pPr lvl="1"/>
            <a:r>
              <a:rPr lang="en-US" altLang="zh-CN" sz="1800" dirty="0"/>
              <a:t>NIST Database</a:t>
            </a:r>
          </a:p>
          <a:p>
            <a:pPr lvl="1"/>
            <a:r>
              <a:rPr lang="en-US" altLang="zh-CN" sz="1800" dirty="0"/>
              <a:t>Relative Contribution of Different Interactions</a:t>
            </a:r>
          </a:p>
          <a:p>
            <a:pPr lvl="1"/>
            <a:r>
              <a:rPr lang="en-US" altLang="zh-CN" sz="1800" dirty="0"/>
              <a:t>Beer’s Law and Attenuation Coefficients (Linear and Mass)</a:t>
            </a:r>
          </a:p>
          <a:p>
            <a:pPr lvl="1"/>
            <a:r>
              <a:rPr lang="en-US" altLang="zh-CN" sz="1800" dirty="0"/>
              <a:t>Dependence of X-ray attenuation on energy, beam hardening</a:t>
            </a:r>
          </a:p>
          <a:p>
            <a:pPr lvl="1"/>
            <a:r>
              <a:rPr lang="en-US" sz="1800" dirty="0"/>
              <a:t>Signal from X-ray Matter Interaction</a:t>
            </a:r>
          </a:p>
          <a:p>
            <a:pPr lvl="1"/>
            <a:r>
              <a:rPr lang="en-US" altLang="zh-CN" sz="1800" dirty="0"/>
              <a:t>Demo on Signal Processing</a:t>
            </a:r>
          </a:p>
          <a:p>
            <a:pPr lvl="1"/>
            <a:endParaRPr lang="en-US" altLang="zh-CN" sz="1800" dirty="0"/>
          </a:p>
          <a:p>
            <a:pPr lvl="1"/>
            <a:endParaRPr lang="en-US" altLang="zh-CN" sz="1800" dirty="0"/>
          </a:p>
          <a:p>
            <a:pPr lvl="1"/>
            <a:endParaRPr lang="en-US" sz="1800" dirty="0"/>
          </a:p>
        </p:txBody>
      </p:sp>
      <p:sp>
        <p:nvSpPr>
          <p:cNvPr id="4" name="Date Placeholder 3">
            <a:extLst>
              <a:ext uri="{FF2B5EF4-FFF2-40B4-BE49-F238E27FC236}">
                <a16:creationId xmlns:a16="http://schemas.microsoft.com/office/drawing/2014/main" id="{BFF11C4C-97CA-4EAC-91A5-FE3E0D94C75E}"/>
              </a:ext>
            </a:extLst>
          </p:cNvPr>
          <p:cNvSpPr>
            <a:spLocks noGrp="1"/>
          </p:cNvSpPr>
          <p:nvPr>
            <p:ph type="dt" sz="half" idx="10"/>
          </p:nvPr>
        </p:nvSpPr>
        <p:spPr>
          <a:prstGeom prst="rect">
            <a:avLst/>
          </a:prstGeom>
        </p:spPr>
        <p:txBody>
          <a:bodyPr/>
          <a:lstStyle/>
          <a:p>
            <a:r>
              <a:rPr lang="en-US"/>
              <a:t>BME2104 -《生物医学影像技术》</a:t>
            </a:r>
            <a:endParaRPr lang="en-US" dirty="0"/>
          </a:p>
        </p:txBody>
      </p:sp>
      <p:sp>
        <p:nvSpPr>
          <p:cNvPr id="5" name="Footer Placeholder 4">
            <a:extLst>
              <a:ext uri="{FF2B5EF4-FFF2-40B4-BE49-F238E27FC236}">
                <a16:creationId xmlns:a16="http://schemas.microsoft.com/office/drawing/2014/main" id="{15B969BA-8F2F-45D1-B815-5F8B68FDF1A8}"/>
              </a:ext>
            </a:extLst>
          </p:cNvPr>
          <p:cNvSpPr>
            <a:spLocks noGrp="1"/>
          </p:cNvSpPr>
          <p:nvPr>
            <p:ph type="ftr" sz="quarter" idx="11"/>
          </p:nvPr>
        </p:nvSpPr>
        <p:spPr>
          <a:prstGeom prst="rect">
            <a:avLst/>
          </a:prstGeom>
        </p:spPr>
        <p:txBody>
          <a:bodyPr/>
          <a:lstStyle/>
          <a:p>
            <a:r>
              <a:rPr lang="en-US"/>
              <a:t>Lecture 5: Interaction of x-rays with matters</a:t>
            </a:r>
          </a:p>
        </p:txBody>
      </p:sp>
      <p:sp>
        <p:nvSpPr>
          <p:cNvPr id="6" name="Slide Number Placeholder 5">
            <a:extLst>
              <a:ext uri="{FF2B5EF4-FFF2-40B4-BE49-F238E27FC236}">
                <a16:creationId xmlns:a16="http://schemas.microsoft.com/office/drawing/2014/main" id="{1E56E29C-DE5F-4003-9BD3-0734C2E69A38}"/>
              </a:ext>
            </a:extLst>
          </p:cNvPr>
          <p:cNvSpPr>
            <a:spLocks noGrp="1"/>
          </p:cNvSpPr>
          <p:nvPr>
            <p:ph type="sldNum" sz="quarter" idx="12"/>
          </p:nvPr>
        </p:nvSpPr>
        <p:spPr>
          <a:prstGeom prst="rect">
            <a:avLst/>
          </a:prstGeom>
        </p:spPr>
        <p:txBody>
          <a:bodyPr/>
          <a:lstStyle/>
          <a:p>
            <a:fld id="{521CE3F2-4AEB-D446-A39E-E6B6B04BE5C1}" type="slidenum">
              <a:rPr lang="en-US" smtClean="0"/>
              <a:t>2</a:t>
            </a:fld>
            <a:endParaRPr lang="en-US"/>
          </a:p>
        </p:txBody>
      </p:sp>
    </p:spTree>
    <p:extLst>
      <p:ext uri="{BB962C8B-B14F-4D97-AF65-F5344CB8AC3E}">
        <p14:creationId xmlns:p14="http://schemas.microsoft.com/office/powerpoint/2010/main" val="409716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598C-967D-4159-8A5D-02CC13485B3E}"/>
              </a:ext>
            </a:extLst>
          </p:cNvPr>
          <p:cNvSpPr>
            <a:spLocks noGrp="1"/>
          </p:cNvSpPr>
          <p:nvPr>
            <p:ph type="title"/>
          </p:nvPr>
        </p:nvSpPr>
        <p:spPr/>
        <p:txBody>
          <a:bodyPr/>
          <a:lstStyle/>
          <a:p>
            <a:r>
              <a:rPr lang="en-US" dirty="0"/>
              <a:t>Mass Attenuation Coefficient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BC8E1-78DC-4770-BB74-526A7B3E7D8A}"/>
                  </a:ext>
                </a:extLst>
              </p:cNvPr>
              <p:cNvSpPr>
                <a:spLocks noGrp="1"/>
              </p:cNvSpPr>
              <p:nvPr>
                <p:ph idx="1"/>
              </p:nvPr>
            </p:nvSpPr>
            <p:spPr/>
            <p: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ea typeface="Cambria Math" panose="02040503050406030204" pitchFamily="18" charset="0"/>
                          </a:rPr>
                          <m:t>𝝆</m:t>
                        </m:r>
                      </m:sub>
                    </m:sSub>
                    <m:r>
                      <a:rPr lang="en-US" b="1"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𝝆</m:t>
                    </m:r>
                  </m:oMath>
                </a14:m>
                <a:endParaRPr lang="en-US" b="1" dirty="0"/>
              </a:p>
              <a:p>
                <a:endParaRPr lang="en-US" b="1" dirty="0"/>
              </a:p>
              <a:p>
                <a:endParaRPr lang="en-US" b="1" dirty="0"/>
              </a:p>
              <a:p>
                <a:pPr marL="0" indent="0">
                  <a:buNone/>
                </a:pPr>
                <a:r>
                  <a:rPr lang="el-GR" dirty="0"/>
                  <a:t>μ/ρ = </a:t>
                </a:r>
                <a:r>
                  <a:rPr lang="en-US" dirty="0"/>
                  <a:t>mass attenuation coefficient (cm</a:t>
                </a:r>
                <a:r>
                  <a:rPr lang="en-US" baseline="30000" dirty="0"/>
                  <a:t>2</a:t>
                </a:r>
                <a:r>
                  <a:rPr lang="en-US" dirty="0"/>
                  <a:t>/g)</a:t>
                </a:r>
              </a:p>
              <a:p>
                <a:pPr marL="457200" lvl="1" indent="0">
                  <a:buNone/>
                </a:pPr>
                <a:r>
                  <a:rPr lang="el-GR" dirty="0"/>
                  <a:t>μ = </a:t>
                </a:r>
                <a:r>
                  <a:rPr lang="en-US" dirty="0"/>
                  <a:t>linear attenuation coefficient (cm</a:t>
                </a:r>
                <a:r>
                  <a:rPr lang="en-US" baseline="30000" dirty="0"/>
                  <a:t>-1</a:t>
                </a:r>
                <a:r>
                  <a:rPr lang="en-US" dirty="0"/>
                  <a:t>)</a:t>
                </a:r>
              </a:p>
              <a:p>
                <a:pPr marL="457200" lvl="1" indent="0">
                  <a:buNone/>
                </a:pPr>
                <a:r>
                  <a:rPr lang="el-GR" dirty="0"/>
                  <a:t>ρ = </a:t>
                </a:r>
                <a:r>
                  <a:rPr lang="en-US" dirty="0"/>
                  <a:t>density (g/cm</a:t>
                </a:r>
                <a:r>
                  <a:rPr lang="en-US" baseline="30000" dirty="0"/>
                  <a:t>3</a:t>
                </a:r>
                <a:r>
                  <a:rPr lang="en-US" dirty="0"/>
                  <a:t>)</a:t>
                </a:r>
              </a:p>
              <a:p>
                <a:pPr marL="0" indent="0">
                  <a:buNone/>
                </a:pPr>
                <a:r>
                  <a:rPr lang="el-GR" dirty="0"/>
                  <a:t>ρ</a:t>
                </a:r>
                <a:r>
                  <a:rPr lang="en-US" dirty="0"/>
                  <a:t>x = mass thickness (g/cm</a:t>
                </a:r>
                <a:r>
                  <a:rPr lang="en-US" baseline="30000" dirty="0"/>
                  <a:t>2</a:t>
                </a:r>
                <a:r>
                  <a:rPr lang="en-US" dirty="0"/>
                  <a:t>)</a:t>
                </a:r>
              </a:p>
              <a:p>
                <a:pPr marL="457200" lvl="1" indent="0">
                  <a:buNone/>
                </a:pPr>
                <a:r>
                  <a:rPr lang="en-US" dirty="0"/>
                  <a:t>x = path length (cm)</a:t>
                </a:r>
              </a:p>
              <a:p>
                <a:pPr marL="0" indent="0">
                  <a:buNone/>
                </a:pPr>
                <a:endParaRPr lang="en-US" b="1" dirty="0"/>
              </a:p>
            </p:txBody>
          </p:sp>
        </mc:Choice>
        <mc:Fallback xmlns="">
          <p:sp>
            <p:nvSpPr>
              <p:cNvPr id="3" name="Content Placeholder 2">
                <a:extLst>
                  <a:ext uri="{FF2B5EF4-FFF2-40B4-BE49-F238E27FC236}">
                    <a16:creationId xmlns:a16="http://schemas.microsoft.com/office/drawing/2014/main" id="{95ABC8E1-78DC-4770-BB74-526A7B3E7D8A}"/>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0B10DB4-C996-4C6E-87AD-A892E6F1E66D}"/>
              </a:ext>
            </a:extLst>
          </p:cNvPr>
          <p:cNvSpPr>
            <a:spLocks noGrp="1"/>
          </p:cNvSpPr>
          <p:nvPr>
            <p:ph type="dt" sz="half" idx="10"/>
          </p:nvPr>
        </p:nvSpPr>
        <p:spPr/>
        <p:txBody>
          <a:bodyPr/>
          <a:lstStyle/>
          <a:p>
            <a:r>
              <a:rPr lang="en-US"/>
              <a:t>BME2104 -《生物医学影像技术》</a:t>
            </a:r>
          </a:p>
        </p:txBody>
      </p:sp>
      <p:sp>
        <p:nvSpPr>
          <p:cNvPr id="5" name="Footer Placeholder 4">
            <a:extLst>
              <a:ext uri="{FF2B5EF4-FFF2-40B4-BE49-F238E27FC236}">
                <a16:creationId xmlns:a16="http://schemas.microsoft.com/office/drawing/2014/main" id="{78E7182F-EF24-4652-926E-0A61CB181454}"/>
              </a:ext>
            </a:extLst>
          </p:cNvPr>
          <p:cNvSpPr>
            <a:spLocks noGrp="1"/>
          </p:cNvSpPr>
          <p:nvPr>
            <p:ph type="ftr" sz="quarter" idx="11"/>
          </p:nvPr>
        </p:nvSpPr>
        <p:spPr/>
        <p:txBody>
          <a:bodyPr/>
          <a:lstStyle/>
          <a:p>
            <a:r>
              <a:rPr lang="en-US"/>
              <a:t>Lecture 5: Interaction of x-rays with matters</a:t>
            </a:r>
          </a:p>
        </p:txBody>
      </p:sp>
      <p:sp>
        <p:nvSpPr>
          <p:cNvPr id="6" name="Slide Number Placeholder 5">
            <a:extLst>
              <a:ext uri="{FF2B5EF4-FFF2-40B4-BE49-F238E27FC236}">
                <a16:creationId xmlns:a16="http://schemas.microsoft.com/office/drawing/2014/main" id="{F3026B09-B9AE-4FF0-849D-FC8843DDBE5E}"/>
              </a:ext>
            </a:extLst>
          </p:cNvPr>
          <p:cNvSpPr>
            <a:spLocks noGrp="1"/>
          </p:cNvSpPr>
          <p:nvPr>
            <p:ph type="sldNum" sz="quarter" idx="12"/>
          </p:nvPr>
        </p:nvSpPr>
        <p:spPr/>
        <p:txBody>
          <a:bodyPr/>
          <a:lstStyle/>
          <a:p>
            <a:fld id="{521CE3F2-4AEB-D446-A39E-E6B6B04BE5C1}" type="slidenum">
              <a:rPr lang="en-US" smtClean="0"/>
              <a:t>20</a:t>
            </a:fld>
            <a:endParaRPr lang="en-US"/>
          </a:p>
        </p:txBody>
      </p:sp>
    </p:spTree>
    <p:extLst>
      <p:ext uri="{BB962C8B-B14F-4D97-AF65-F5344CB8AC3E}">
        <p14:creationId xmlns:p14="http://schemas.microsoft.com/office/powerpoint/2010/main" val="1632982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544991"/>
            <a:ext cx="7886700" cy="1325563"/>
          </a:xfrm>
        </p:spPr>
        <p:txBody>
          <a:bodyPr>
            <a:normAutofit/>
          </a:bodyPr>
          <a:lstStyle/>
          <a:p>
            <a:r>
              <a:rPr lang="en-US" dirty="0"/>
              <a:t>X-ray attenuation of various tissues</a:t>
            </a:r>
          </a:p>
        </p:txBody>
      </p:sp>
      <p:pic>
        <p:nvPicPr>
          <p:cNvPr id="7" name="Content Placeholder 6"/>
          <p:cNvPicPr>
            <a:picLocks noGrp="1" noChangeAspect="1"/>
          </p:cNvPicPr>
          <p:nvPr>
            <p:ph idx="1"/>
          </p:nvPr>
        </p:nvPicPr>
        <p:blipFill>
          <a:blip r:embed="rId3"/>
          <a:stretch>
            <a:fillRect/>
          </a:stretch>
        </p:blipFill>
        <p:spPr>
          <a:xfrm>
            <a:off x="2528935" y="1861686"/>
            <a:ext cx="3650485" cy="4351338"/>
          </a:xfrm>
          <a:prstGeom prst="rect">
            <a:avLst/>
          </a:prstGeom>
        </p:spPr>
      </p:pic>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21</a:t>
            </a:fld>
            <a:endParaRPr lang="en-US"/>
          </a:p>
        </p:txBody>
      </p:sp>
      <p:sp>
        <p:nvSpPr>
          <p:cNvPr id="8" name="TextBox 7">
            <a:extLst>
              <a:ext uri="{FF2B5EF4-FFF2-40B4-BE49-F238E27FC236}">
                <a16:creationId xmlns:a16="http://schemas.microsoft.com/office/drawing/2014/main" id="{0C30D7E4-6E21-44E5-8189-F358837558C5}"/>
              </a:ext>
            </a:extLst>
          </p:cNvPr>
          <p:cNvSpPr txBox="1"/>
          <p:nvPr/>
        </p:nvSpPr>
        <p:spPr>
          <a:xfrm>
            <a:off x="6930845" y="3656685"/>
            <a:ext cx="3870646"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Energy dependence of the linear attenuation coefficient: </a:t>
            </a:r>
          </a:p>
          <a:p>
            <a:r>
              <a:rPr lang="en-US" dirty="0"/>
              <a:t>linear attenuation coefficient is higher at lower x-ray energy, and lower at higher x-ray energy.</a:t>
            </a:r>
          </a:p>
        </p:txBody>
      </p:sp>
    </p:spTree>
    <p:extLst>
      <p:ext uri="{BB962C8B-B14F-4D97-AF65-F5344CB8AC3E}">
        <p14:creationId xmlns:p14="http://schemas.microsoft.com/office/powerpoint/2010/main" val="4597750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X-ray Beam Hardening	</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22</a:t>
            </a:fld>
            <a:endParaRPr lang="en-US"/>
          </a:p>
        </p:txBody>
      </p:sp>
      <p:pic>
        <p:nvPicPr>
          <p:cNvPr id="8" name="Picture 7"/>
          <p:cNvPicPr/>
          <p:nvPr/>
        </p:nvPicPr>
        <p:blipFill rotWithShape="1">
          <a:blip r:embed="rId2">
            <a:extLst>
              <a:ext uri="{28A0092B-C50C-407E-A947-70E740481C1C}">
                <a14:useLocalDpi xmlns:a14="http://schemas.microsoft.com/office/drawing/2010/main" val="0"/>
              </a:ext>
            </a:extLst>
          </a:blip>
          <a:srcRect t="6890"/>
          <a:stretch/>
        </p:blipFill>
        <p:spPr bwMode="auto">
          <a:xfrm>
            <a:off x="4386073" y="1692524"/>
            <a:ext cx="5543983" cy="3491170"/>
          </a:xfrm>
          <a:prstGeom prst="rect">
            <a:avLst/>
          </a:prstGeom>
          <a:noFill/>
          <a:ln>
            <a:noFill/>
          </a:ln>
          <a:extLst>
            <a:ext uri="{53640926-AAD7-44D8-BBD7-CCE9431645EC}">
              <a14:shadowObscured xmlns:a14="http://schemas.microsoft.com/office/drawing/2010/main"/>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3398"/>
          <a:stretch/>
        </p:blipFill>
        <p:spPr bwMode="auto">
          <a:xfrm>
            <a:off x="2174876" y="1682816"/>
            <a:ext cx="2035175" cy="344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p:cNvSpPr/>
          <p:nvPr/>
        </p:nvSpPr>
        <p:spPr>
          <a:xfrm>
            <a:off x="3181351" y="2741189"/>
            <a:ext cx="227685" cy="2276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5" name="Oval 14"/>
          <p:cNvSpPr/>
          <p:nvPr/>
        </p:nvSpPr>
        <p:spPr>
          <a:xfrm>
            <a:off x="3192331" y="4490681"/>
            <a:ext cx="227685" cy="2276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6" name="Oval 15"/>
          <p:cNvSpPr/>
          <p:nvPr/>
        </p:nvSpPr>
        <p:spPr>
          <a:xfrm>
            <a:off x="2377146" y="4035311"/>
            <a:ext cx="227685" cy="2276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4" name="TextBox 13"/>
          <p:cNvSpPr txBox="1"/>
          <p:nvPr/>
        </p:nvSpPr>
        <p:spPr>
          <a:xfrm>
            <a:off x="4957576" y="3253443"/>
            <a:ext cx="886781" cy="369332"/>
          </a:xfrm>
          <a:prstGeom prst="rect">
            <a:avLst/>
          </a:prstGeom>
          <a:noFill/>
        </p:spPr>
        <p:txBody>
          <a:bodyPr wrap="none" rtlCol="0">
            <a:spAutoFit/>
          </a:bodyPr>
          <a:lstStyle/>
          <a:p>
            <a:r>
              <a:rPr lang="en-US" dirty="0">
                <a:solidFill>
                  <a:schemeClr val="bg1"/>
                </a:solidFill>
              </a:rPr>
              <a:t>original</a:t>
            </a:r>
          </a:p>
        </p:txBody>
      </p:sp>
      <p:cxnSp>
        <p:nvCxnSpPr>
          <p:cNvPr id="18" name="Straight Arrow Connector 17"/>
          <p:cNvCxnSpPr/>
          <p:nvPr/>
        </p:nvCxnSpPr>
        <p:spPr>
          <a:xfrm>
            <a:off x="5711278" y="3546880"/>
            <a:ext cx="227685" cy="15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01251" y="5514890"/>
            <a:ext cx="762880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Energy dependence of the linear attenuation coefficient: linear attenuation coefficient is higher at lower x-ray energy and lower at higher x-ray energy.</a:t>
            </a:r>
          </a:p>
        </p:txBody>
      </p:sp>
    </p:spTree>
    <p:extLst>
      <p:ext uri="{BB962C8B-B14F-4D97-AF65-F5344CB8AC3E}">
        <p14:creationId xmlns:p14="http://schemas.microsoft.com/office/powerpoint/2010/main" val="383461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4FB-A1C9-474C-86D6-F7B1EC627A3D}"/>
              </a:ext>
            </a:extLst>
          </p:cNvPr>
          <p:cNvSpPr>
            <a:spLocks noGrp="1"/>
          </p:cNvSpPr>
          <p:nvPr>
            <p:ph type="title"/>
          </p:nvPr>
        </p:nvSpPr>
        <p:spPr/>
        <p:txBody>
          <a:bodyPr>
            <a:normAutofit/>
          </a:bodyPr>
          <a:lstStyle/>
          <a:p>
            <a:r>
              <a:rPr lang="en-US" dirty="0"/>
              <a:t>Beam Hardening</a:t>
            </a:r>
          </a:p>
        </p:txBody>
      </p:sp>
      <p:sp>
        <p:nvSpPr>
          <p:cNvPr id="3" name="Date Placeholder 2">
            <a:extLst>
              <a:ext uri="{FF2B5EF4-FFF2-40B4-BE49-F238E27FC236}">
                <a16:creationId xmlns:a16="http://schemas.microsoft.com/office/drawing/2014/main" id="{6D4D9671-4058-471F-807E-74995E7DD06F}"/>
              </a:ext>
            </a:extLst>
          </p:cNvPr>
          <p:cNvSpPr>
            <a:spLocks noGrp="1"/>
          </p:cNvSpPr>
          <p:nvPr>
            <p:ph type="dt" sz="half" idx="10"/>
          </p:nvPr>
        </p:nvSpPr>
        <p:spPr/>
        <p:txBody>
          <a:bodyPr/>
          <a:lstStyle/>
          <a:p>
            <a:r>
              <a:rPr lang="en-US"/>
              <a:t>BME2104 -《生物医学影像技术》</a:t>
            </a:r>
          </a:p>
        </p:txBody>
      </p:sp>
      <p:sp>
        <p:nvSpPr>
          <p:cNvPr id="4" name="Footer Placeholder 3">
            <a:extLst>
              <a:ext uri="{FF2B5EF4-FFF2-40B4-BE49-F238E27FC236}">
                <a16:creationId xmlns:a16="http://schemas.microsoft.com/office/drawing/2014/main" id="{E2775962-EADE-4B49-80C8-0A52070C20E8}"/>
              </a:ext>
            </a:extLst>
          </p:cNvPr>
          <p:cNvSpPr>
            <a:spLocks noGrp="1"/>
          </p:cNvSpPr>
          <p:nvPr>
            <p:ph type="ftr" sz="quarter" idx="11"/>
          </p:nvPr>
        </p:nvSpPr>
        <p:spPr/>
        <p:txBody>
          <a:bodyPr/>
          <a:lstStyle/>
          <a:p>
            <a:r>
              <a:rPr lang="en-US"/>
              <a:t>Lecture 5: Interaction of x-rays with matters</a:t>
            </a:r>
          </a:p>
        </p:txBody>
      </p:sp>
      <p:sp>
        <p:nvSpPr>
          <p:cNvPr id="5" name="Slide Number Placeholder 4">
            <a:extLst>
              <a:ext uri="{FF2B5EF4-FFF2-40B4-BE49-F238E27FC236}">
                <a16:creationId xmlns:a16="http://schemas.microsoft.com/office/drawing/2014/main" id="{3C95C2AB-71C6-4771-9EC1-3A39704DB773}"/>
              </a:ext>
            </a:extLst>
          </p:cNvPr>
          <p:cNvSpPr>
            <a:spLocks noGrp="1"/>
          </p:cNvSpPr>
          <p:nvPr>
            <p:ph type="sldNum" sz="quarter" idx="12"/>
          </p:nvPr>
        </p:nvSpPr>
        <p:spPr/>
        <p:txBody>
          <a:bodyPr/>
          <a:lstStyle/>
          <a:p>
            <a:fld id="{521CE3F2-4AEB-D446-A39E-E6B6B04BE5C1}" type="slidenum">
              <a:rPr lang="en-US" smtClean="0"/>
              <a:t>23</a:t>
            </a:fld>
            <a:endParaRPr lang="en-US"/>
          </a:p>
        </p:txBody>
      </p:sp>
      <p:pic>
        <p:nvPicPr>
          <p:cNvPr id="6" name="Picture 5">
            <a:extLst>
              <a:ext uri="{FF2B5EF4-FFF2-40B4-BE49-F238E27FC236}">
                <a16:creationId xmlns:a16="http://schemas.microsoft.com/office/drawing/2014/main" id="{491D571C-1302-4270-96A6-62AF093EA6BB}"/>
              </a:ext>
            </a:extLst>
          </p:cNvPr>
          <p:cNvPicPr>
            <a:picLocks noChangeAspect="1"/>
          </p:cNvPicPr>
          <p:nvPr/>
        </p:nvPicPr>
        <p:blipFill>
          <a:blip r:embed="rId2"/>
          <a:stretch>
            <a:fillRect/>
          </a:stretch>
        </p:blipFill>
        <p:spPr>
          <a:xfrm>
            <a:off x="3363780" y="2138785"/>
            <a:ext cx="5366701" cy="3642960"/>
          </a:xfrm>
          <a:prstGeom prst="rect">
            <a:avLst/>
          </a:prstGeom>
        </p:spPr>
      </p:pic>
      <p:sp>
        <p:nvSpPr>
          <p:cNvPr id="7" name="Rectangle 6">
            <a:extLst>
              <a:ext uri="{FF2B5EF4-FFF2-40B4-BE49-F238E27FC236}">
                <a16:creationId xmlns:a16="http://schemas.microsoft.com/office/drawing/2014/main" id="{B07D997F-A02B-483C-8737-F96D8E7CDAEC}"/>
              </a:ext>
            </a:extLst>
          </p:cNvPr>
          <p:cNvSpPr/>
          <p:nvPr/>
        </p:nvSpPr>
        <p:spPr>
          <a:xfrm>
            <a:off x="3630453" y="1432667"/>
            <a:ext cx="4931093" cy="369332"/>
          </a:xfrm>
          <a:prstGeom prst="rect">
            <a:avLst/>
          </a:prstGeom>
        </p:spPr>
        <p:txBody>
          <a:bodyPr wrap="none">
            <a:spAutoFit/>
          </a:bodyPr>
          <a:lstStyle/>
          <a:p>
            <a:r>
              <a:rPr lang="en-US" dirty="0">
                <a:solidFill>
                  <a:srgbClr val="FF0000"/>
                </a:solidFill>
              </a:rPr>
              <a:t>Average energy becomes higher,</a:t>
            </a:r>
            <a:r>
              <a:rPr lang="zh-CN" altLang="en-US" dirty="0">
                <a:solidFill>
                  <a:srgbClr val="FF0000"/>
                </a:solidFill>
              </a:rPr>
              <a:t> </a:t>
            </a:r>
            <a:r>
              <a:rPr lang="en-US" altLang="zh-CN" dirty="0">
                <a:solidFill>
                  <a:srgbClr val="FF0000"/>
                </a:solidFill>
              </a:rPr>
              <a:t>that is,</a:t>
            </a:r>
            <a:r>
              <a:rPr lang="en-US" dirty="0">
                <a:solidFill>
                  <a:srgbClr val="FF0000"/>
                </a:solidFill>
              </a:rPr>
              <a:t> hardened.</a:t>
            </a:r>
          </a:p>
        </p:txBody>
      </p:sp>
    </p:spTree>
    <p:extLst>
      <p:ext uri="{BB962C8B-B14F-4D97-AF65-F5344CB8AC3E}">
        <p14:creationId xmlns:p14="http://schemas.microsoft.com/office/powerpoint/2010/main" val="174168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dirty="0"/>
              <a:t>Signal from X-ray Matter Interaction</a:t>
            </a:r>
          </a:p>
        </p:txBody>
      </p:sp>
      <p:sp>
        <p:nvSpPr>
          <p:cNvPr id="2" name="Date Placeholder 1"/>
          <p:cNvSpPr>
            <a:spLocks noGrp="1"/>
          </p:cNvSpPr>
          <p:nvPr>
            <p:ph type="dt" sz="half" idx="10"/>
          </p:nvPr>
        </p:nvSpPr>
        <p:spPr/>
        <p:txBody>
          <a:bodyPr/>
          <a:lstStyle/>
          <a:p>
            <a:r>
              <a:rPr lang="en-US"/>
              <a:t>BME2104 -《生物医学影像技术》</a:t>
            </a:r>
          </a:p>
        </p:txBody>
      </p:sp>
      <p:sp>
        <p:nvSpPr>
          <p:cNvPr id="3" name="Footer Placeholder 2"/>
          <p:cNvSpPr>
            <a:spLocks noGrp="1"/>
          </p:cNvSpPr>
          <p:nvPr>
            <p:ph type="ftr" sz="quarter" idx="11"/>
          </p:nvPr>
        </p:nvSpPr>
        <p:spPr/>
        <p:txBody>
          <a:bodyPr/>
          <a:lstStyle/>
          <a:p>
            <a:r>
              <a:rPr lang="en-US"/>
              <a:t>Lecture 5: Interaction of x-rays with matters</a:t>
            </a:r>
          </a:p>
        </p:txBody>
      </p:sp>
      <p:sp>
        <p:nvSpPr>
          <p:cNvPr id="23" name="Slide Number Placeholder 4"/>
          <p:cNvSpPr>
            <a:spLocks noGrp="1"/>
          </p:cNvSpPr>
          <p:nvPr>
            <p:ph type="sldNum" sz="quarter" idx="12"/>
          </p:nvPr>
        </p:nvSpPr>
        <p:spPr/>
        <p:txBody>
          <a:bodyPr/>
          <a:lstStyle/>
          <a:p>
            <a:fld id="{DBC05790-D858-415D-8D6C-97516995B512}" type="slidenum">
              <a:rPr lang="en-US"/>
              <a:pPr/>
              <a:t>24</a:t>
            </a:fld>
            <a:endParaRPr lang="en-US"/>
          </a:p>
        </p:txBody>
      </p:sp>
      <p:pic>
        <p:nvPicPr>
          <p:cNvPr id="581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6" y="1951038"/>
            <a:ext cx="32988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638" name="Picture 6"/>
          <p:cNvPicPr>
            <a:picLocks noChangeAspect="1" noChangeArrowheads="1"/>
          </p:cNvPicPr>
          <p:nvPr/>
        </p:nvPicPr>
        <p:blipFill>
          <a:blip r:embed="rId4">
            <a:extLst>
              <a:ext uri="{28A0092B-C50C-407E-A947-70E740481C1C}">
                <a14:useLocalDpi xmlns:a14="http://schemas.microsoft.com/office/drawing/2010/main" val="0"/>
              </a:ext>
            </a:extLst>
          </a:blip>
          <a:srcRect l="35500" t="1631" b="9517"/>
          <a:stretch>
            <a:fillRect/>
          </a:stretch>
        </p:blipFill>
        <p:spPr bwMode="auto">
          <a:xfrm>
            <a:off x="2338388" y="1976438"/>
            <a:ext cx="3573462"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1639" name="Text Box 7"/>
          <p:cNvSpPr txBox="1">
            <a:spLocks noChangeArrowheads="1"/>
          </p:cNvSpPr>
          <p:nvPr/>
        </p:nvSpPr>
        <p:spPr bwMode="auto">
          <a:xfrm flipH="1">
            <a:off x="2592389" y="2351088"/>
            <a:ext cx="1093787" cy="52322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i="1">
                <a:latin typeface="Arial" pitchFamily="34" charset="0"/>
              </a:rPr>
              <a:t>X-ray Detector</a:t>
            </a:r>
          </a:p>
        </p:txBody>
      </p:sp>
      <p:sp>
        <p:nvSpPr>
          <p:cNvPr id="581640" name="Text Box 8"/>
          <p:cNvSpPr txBox="1">
            <a:spLocks noChangeArrowheads="1"/>
          </p:cNvSpPr>
          <p:nvPr/>
        </p:nvSpPr>
        <p:spPr bwMode="auto">
          <a:xfrm flipH="1">
            <a:off x="2463800" y="5181600"/>
            <a:ext cx="1322388" cy="304800"/>
          </a:xfrm>
          <a:prstGeom prst="rect">
            <a:avLst/>
          </a:prstGeom>
          <a:solidFill>
            <a:srgbClr val="578CCE"/>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i="1">
                <a:latin typeface="Arial" pitchFamily="34" charset="0"/>
              </a:rPr>
              <a:t>X-ray Source</a:t>
            </a:r>
          </a:p>
        </p:txBody>
      </p:sp>
      <p:sp>
        <p:nvSpPr>
          <p:cNvPr id="581641" name="Line 9"/>
          <p:cNvSpPr>
            <a:spLocks noChangeShapeType="1"/>
          </p:cNvSpPr>
          <p:nvPr/>
        </p:nvSpPr>
        <p:spPr bwMode="auto">
          <a:xfrm flipH="1">
            <a:off x="2705100" y="4332288"/>
            <a:ext cx="357188" cy="90011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643" name="Line 11"/>
          <p:cNvSpPr>
            <a:spLocks noChangeShapeType="1"/>
          </p:cNvSpPr>
          <p:nvPr/>
        </p:nvSpPr>
        <p:spPr bwMode="auto">
          <a:xfrm flipV="1">
            <a:off x="4578351" y="2874963"/>
            <a:ext cx="676275" cy="7112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646" name="Rectangle 14"/>
          <p:cNvSpPr>
            <a:spLocks noChangeArrowheads="1"/>
          </p:cNvSpPr>
          <p:nvPr/>
        </p:nvSpPr>
        <p:spPr bwMode="auto">
          <a:xfrm>
            <a:off x="7807326" y="3597276"/>
            <a:ext cx="284163" cy="284163"/>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81661" name="Group 29"/>
          <p:cNvGrpSpPr>
            <a:grpSpLocks/>
          </p:cNvGrpSpPr>
          <p:nvPr/>
        </p:nvGrpSpPr>
        <p:grpSpPr bwMode="auto">
          <a:xfrm rot="-871013">
            <a:off x="4989514" y="3695701"/>
            <a:ext cx="2884487" cy="631825"/>
            <a:chOff x="3010" y="3708"/>
            <a:chExt cx="1817" cy="398"/>
          </a:xfrm>
        </p:grpSpPr>
        <p:grpSp>
          <p:nvGrpSpPr>
            <p:cNvPr id="581649" name="Group 17"/>
            <p:cNvGrpSpPr>
              <a:grpSpLocks/>
            </p:cNvGrpSpPr>
            <p:nvPr/>
          </p:nvGrpSpPr>
          <p:grpSpPr bwMode="auto">
            <a:xfrm>
              <a:off x="3240" y="3790"/>
              <a:ext cx="554" cy="316"/>
              <a:chOff x="1517" y="1269"/>
              <a:chExt cx="544" cy="311"/>
            </a:xfrm>
          </p:grpSpPr>
          <p:sp>
            <p:nvSpPr>
              <p:cNvPr id="581650" name="AutoShape 18"/>
              <p:cNvSpPr>
                <a:spLocks noChangeArrowheads="1"/>
              </p:cNvSpPr>
              <p:nvPr/>
            </p:nvSpPr>
            <p:spPr bwMode="auto">
              <a:xfrm>
                <a:off x="1517" y="1269"/>
                <a:ext cx="311" cy="311"/>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1</a:t>
                </a:r>
                <a:endParaRPr lang="en-US" b="1">
                  <a:latin typeface="Comic Sans MS" pitchFamily="66" charset="0"/>
                  <a:sym typeface="Symbol" pitchFamily="18" charset="2"/>
                </a:endParaRPr>
              </a:p>
            </p:txBody>
          </p:sp>
          <p:sp>
            <p:nvSpPr>
              <p:cNvPr id="581651" name="AutoShape 19"/>
              <p:cNvSpPr>
                <a:spLocks noChangeArrowheads="1"/>
              </p:cNvSpPr>
              <p:nvPr/>
            </p:nvSpPr>
            <p:spPr bwMode="auto">
              <a:xfrm>
                <a:off x="1750" y="1269"/>
                <a:ext cx="311" cy="311"/>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2</a:t>
                </a:r>
                <a:endParaRPr lang="en-US" b="1">
                  <a:latin typeface="Comic Sans MS" pitchFamily="66" charset="0"/>
                  <a:sym typeface="Symbol" pitchFamily="18" charset="2"/>
                </a:endParaRPr>
              </a:p>
            </p:txBody>
          </p:sp>
        </p:grpSp>
        <p:sp>
          <p:nvSpPr>
            <p:cNvPr id="581652" name="Line 20"/>
            <p:cNvSpPr>
              <a:spLocks noChangeShapeType="1"/>
            </p:cNvSpPr>
            <p:nvPr/>
          </p:nvSpPr>
          <p:spPr bwMode="auto">
            <a:xfrm>
              <a:off x="3093" y="3962"/>
              <a:ext cx="14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655" name="Text Box 23"/>
            <p:cNvSpPr txBox="1">
              <a:spLocks noChangeArrowheads="1"/>
            </p:cNvSpPr>
            <p:nvPr/>
          </p:nvSpPr>
          <p:spPr bwMode="auto">
            <a:xfrm>
              <a:off x="3010" y="3708"/>
              <a:ext cx="2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I</a:t>
              </a:r>
              <a:r>
                <a:rPr lang="en-US" b="1" baseline="-25000">
                  <a:latin typeface="Comic Sans MS" pitchFamily="66" charset="0"/>
                </a:rPr>
                <a:t>0</a:t>
              </a:r>
              <a:endParaRPr lang="en-US" b="1">
                <a:latin typeface="Comic Sans MS" pitchFamily="66" charset="0"/>
              </a:endParaRPr>
            </a:p>
          </p:txBody>
        </p:sp>
        <p:sp>
          <p:nvSpPr>
            <p:cNvPr id="581656" name="AutoShape 24"/>
            <p:cNvSpPr>
              <a:spLocks noChangeArrowheads="1"/>
            </p:cNvSpPr>
            <p:nvPr/>
          </p:nvSpPr>
          <p:spPr bwMode="auto">
            <a:xfrm>
              <a:off x="3713" y="3790"/>
              <a:ext cx="317" cy="316"/>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3</a:t>
              </a:r>
              <a:endParaRPr lang="en-US" b="1">
                <a:latin typeface="Comic Sans MS" pitchFamily="66" charset="0"/>
                <a:sym typeface="Symbol" pitchFamily="18" charset="2"/>
              </a:endParaRPr>
            </a:p>
          </p:txBody>
        </p:sp>
        <p:sp>
          <p:nvSpPr>
            <p:cNvPr id="581657" name="AutoShape 25"/>
            <p:cNvSpPr>
              <a:spLocks noChangeArrowheads="1"/>
            </p:cNvSpPr>
            <p:nvPr/>
          </p:nvSpPr>
          <p:spPr bwMode="auto">
            <a:xfrm>
              <a:off x="4227" y="3790"/>
              <a:ext cx="317" cy="316"/>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N</a:t>
              </a:r>
              <a:endParaRPr lang="en-US" b="1">
                <a:latin typeface="Comic Sans MS" pitchFamily="66" charset="0"/>
                <a:sym typeface="Symbol" pitchFamily="18" charset="2"/>
              </a:endParaRPr>
            </a:p>
          </p:txBody>
        </p:sp>
        <p:sp>
          <p:nvSpPr>
            <p:cNvPr id="581658" name="Text Box 26"/>
            <p:cNvSpPr txBox="1">
              <a:spLocks noChangeArrowheads="1"/>
            </p:cNvSpPr>
            <p:nvPr/>
          </p:nvSpPr>
          <p:spPr bwMode="auto">
            <a:xfrm>
              <a:off x="4029" y="3797"/>
              <a:ext cx="2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a:t>
              </a:r>
            </a:p>
          </p:txBody>
        </p:sp>
        <p:sp>
          <p:nvSpPr>
            <p:cNvPr id="581659" name="Line 27"/>
            <p:cNvSpPr>
              <a:spLocks noChangeShapeType="1"/>
            </p:cNvSpPr>
            <p:nvPr/>
          </p:nvSpPr>
          <p:spPr bwMode="auto">
            <a:xfrm>
              <a:off x="4509" y="3962"/>
              <a:ext cx="25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1660" name="Text Box 28"/>
            <p:cNvSpPr txBox="1">
              <a:spLocks noChangeArrowheads="1"/>
            </p:cNvSpPr>
            <p:nvPr/>
          </p:nvSpPr>
          <p:spPr bwMode="auto">
            <a:xfrm>
              <a:off x="4632" y="3732"/>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I</a:t>
              </a:r>
            </a:p>
          </p:txBody>
        </p:sp>
      </p:grpSp>
      <p:pic>
        <p:nvPicPr>
          <p:cNvPr id="581664" name="Picture 32" descr="Pictur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4150" y="3595688"/>
            <a:ext cx="292100" cy="285750"/>
          </a:xfrm>
          <a:prstGeom prst="rect">
            <a:avLst/>
          </a:prstGeom>
          <a:noFill/>
          <a:extLst>
            <a:ext uri="{909E8E84-426E-40DD-AFC4-6F175D3DCCD1}">
              <a14:hiddenFill xmlns:a14="http://schemas.microsoft.com/office/drawing/2010/main">
                <a:solidFill>
                  <a:srgbClr val="FFFFFF"/>
                </a:solidFill>
              </a14:hiddenFill>
            </a:ext>
          </a:extLst>
        </p:spPr>
      </p:pic>
      <p:sp>
        <p:nvSpPr>
          <p:cNvPr id="581642" name="Text Box 10"/>
          <p:cNvSpPr txBox="1">
            <a:spLocks noChangeArrowheads="1"/>
          </p:cNvSpPr>
          <p:nvPr/>
        </p:nvSpPr>
        <p:spPr bwMode="auto">
          <a:xfrm flipH="1">
            <a:off x="5113338" y="2586038"/>
            <a:ext cx="736600" cy="3048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i="1">
                <a:latin typeface="Arial" pitchFamily="34" charset="0"/>
              </a:rPr>
              <a:t>Object</a:t>
            </a:r>
          </a:p>
        </p:txBody>
      </p:sp>
    </p:spTree>
    <p:extLst>
      <p:ext uri="{BB962C8B-B14F-4D97-AF65-F5344CB8AC3E}">
        <p14:creationId xmlns:p14="http://schemas.microsoft.com/office/powerpoint/2010/main" val="1440165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46"/>
                                        </p:tgtEl>
                                        <p:attrNameLst>
                                          <p:attrName>style.visibility</p:attrName>
                                        </p:attrNameLst>
                                      </p:cBhvr>
                                      <p:to>
                                        <p:strVal val="visible"/>
                                      </p:to>
                                    </p:set>
                                  </p:childTnLst>
                                </p:cTn>
                              </p:par>
                              <p:par>
                                <p:cTn id="7" presetID="35" presetClass="emph" presetSubtype="0" repeatCount="2000" fill="hold" grpId="1" nodeType="withEffect">
                                  <p:stCondLst>
                                    <p:cond delay="500"/>
                                  </p:stCondLst>
                                  <p:childTnLst>
                                    <p:anim calcmode="discrete" valueType="str">
                                      <p:cBhvr>
                                        <p:cTn id="8" dur="500" fill="hold"/>
                                        <p:tgtEl>
                                          <p:spTgt spid="581646"/>
                                        </p:tgtEl>
                                        <p:attrNameLst>
                                          <p:attrName>style.visibility</p:attrName>
                                        </p:attrNameLst>
                                      </p:cBhvr>
                                      <p:tavLst>
                                        <p:tav tm="0">
                                          <p:val>
                                            <p:strVal val="hidden"/>
                                          </p:val>
                                        </p:tav>
                                        <p:tav tm="50000">
                                          <p:val>
                                            <p:strVal val="visible"/>
                                          </p:val>
                                        </p:tav>
                                      </p:tavLst>
                                    </p:anim>
                                  </p:childTnLst>
                                </p:cTn>
                              </p:par>
                            </p:childTnLst>
                          </p:cTn>
                        </p:par>
                        <p:par>
                          <p:cTn id="9" fill="hold" nodeType="afterGroup">
                            <p:stCondLst>
                              <p:cond delay="1500"/>
                            </p:stCondLst>
                            <p:childTnLst>
                              <p:par>
                                <p:cTn id="10" presetID="1" presetClass="entr" presetSubtype="0" fill="hold" nodeType="afterEffect">
                                  <p:stCondLst>
                                    <p:cond delay="500"/>
                                  </p:stCondLst>
                                  <p:childTnLst>
                                    <p:set>
                                      <p:cBhvr>
                                        <p:cTn id="11" dur="1" fill="hold">
                                          <p:stCondLst>
                                            <p:cond delay="0"/>
                                          </p:stCondLst>
                                        </p:cTn>
                                        <p:tgtEl>
                                          <p:spTgt spid="581661"/>
                                        </p:tgtEl>
                                        <p:attrNameLst>
                                          <p:attrName>style.visibility</p:attrName>
                                        </p:attrNameLst>
                                      </p:cBhvr>
                                      <p:to>
                                        <p:strVal val="visible"/>
                                      </p:to>
                                    </p:set>
                                  </p:childTnLst>
                                </p:cTn>
                              </p:par>
                            </p:childTnLst>
                          </p:cTn>
                        </p:par>
                        <p:par>
                          <p:cTn id="12" fill="hold" nodeType="afterGroup">
                            <p:stCondLst>
                              <p:cond delay="2000"/>
                            </p:stCondLst>
                            <p:childTnLst>
                              <p:par>
                                <p:cTn id="13" presetID="1" presetClass="entr" presetSubtype="0" fill="hold" nodeType="afterEffect">
                                  <p:stCondLst>
                                    <p:cond delay="0"/>
                                  </p:stCondLst>
                                  <p:childTnLst>
                                    <p:set>
                                      <p:cBhvr>
                                        <p:cTn id="14" dur="1" fill="hold">
                                          <p:stCondLst>
                                            <p:cond delay="0"/>
                                          </p:stCondLst>
                                        </p:cTn>
                                        <p:tgtEl>
                                          <p:spTgt spid="581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6" grpId="0" animBg="1"/>
      <p:bldP spid="58164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6" name="Rectangle 18"/>
          <p:cNvSpPr>
            <a:spLocks noGrp="1" noChangeArrowheads="1"/>
          </p:cNvSpPr>
          <p:nvPr>
            <p:ph type="title"/>
          </p:nvPr>
        </p:nvSpPr>
        <p:spPr/>
        <p:txBody>
          <a:bodyPr>
            <a:normAutofit/>
          </a:bodyPr>
          <a:lstStyle/>
          <a:p>
            <a:r>
              <a:rPr lang="en-US" b="1" dirty="0"/>
              <a:t>What signals do we measure?</a:t>
            </a:r>
            <a:endParaRPr lang="en-US" dirty="0"/>
          </a:p>
        </p:txBody>
      </p:sp>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1" name="Slide Number Placeholder 4"/>
          <p:cNvSpPr>
            <a:spLocks noGrp="1"/>
          </p:cNvSpPr>
          <p:nvPr>
            <p:ph type="sldNum" sz="quarter" idx="12"/>
          </p:nvPr>
        </p:nvSpPr>
        <p:spPr/>
        <p:txBody>
          <a:bodyPr/>
          <a:lstStyle/>
          <a:p>
            <a:fld id="{8B49E2C3-0023-4885-80A5-00278700713B}" type="slidenum">
              <a:rPr lang="en-US"/>
              <a:pPr/>
              <a:t>25</a:t>
            </a:fld>
            <a:endParaRPr lang="en-US"/>
          </a:p>
        </p:txBody>
      </p:sp>
      <p:grpSp>
        <p:nvGrpSpPr>
          <p:cNvPr id="309434" name="Group 186"/>
          <p:cNvGrpSpPr>
            <a:grpSpLocks/>
          </p:cNvGrpSpPr>
          <p:nvPr/>
        </p:nvGrpSpPr>
        <p:grpSpPr bwMode="auto">
          <a:xfrm>
            <a:off x="4448729" y="2243976"/>
            <a:ext cx="2884488" cy="971550"/>
            <a:chOff x="770" y="1194"/>
            <a:chExt cx="1817" cy="612"/>
          </a:xfrm>
        </p:grpSpPr>
        <p:sp>
          <p:nvSpPr>
            <p:cNvPr id="309421" name="Text Box 173"/>
            <p:cNvSpPr txBox="1">
              <a:spLocks noChangeArrowheads="1"/>
            </p:cNvSpPr>
            <p:nvPr/>
          </p:nvSpPr>
          <p:spPr bwMode="auto">
            <a:xfrm>
              <a:off x="978" y="1575"/>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Comic Sans MS" pitchFamily="66" charset="0"/>
                  <a:sym typeface="Symbol" pitchFamily="18" charset="2"/>
                </a:rPr>
                <a:t></a:t>
              </a:r>
              <a:r>
                <a:rPr lang="en-US" b="1">
                  <a:latin typeface="Comic Sans MS" pitchFamily="66" charset="0"/>
                </a:rPr>
                <a:t>x</a:t>
              </a:r>
            </a:p>
          </p:txBody>
        </p:sp>
        <p:grpSp>
          <p:nvGrpSpPr>
            <p:cNvPr id="309422" name="Group 174"/>
            <p:cNvGrpSpPr>
              <a:grpSpLocks/>
            </p:cNvGrpSpPr>
            <p:nvPr/>
          </p:nvGrpSpPr>
          <p:grpSpPr bwMode="auto">
            <a:xfrm>
              <a:off x="1000" y="1276"/>
              <a:ext cx="554" cy="316"/>
              <a:chOff x="1517" y="1269"/>
              <a:chExt cx="544" cy="311"/>
            </a:xfrm>
          </p:grpSpPr>
          <p:sp>
            <p:nvSpPr>
              <p:cNvPr id="309423" name="AutoShape 175"/>
              <p:cNvSpPr>
                <a:spLocks noChangeArrowheads="1"/>
              </p:cNvSpPr>
              <p:nvPr/>
            </p:nvSpPr>
            <p:spPr bwMode="auto">
              <a:xfrm>
                <a:off x="1517" y="1269"/>
                <a:ext cx="311" cy="311"/>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1</a:t>
                </a:r>
                <a:endParaRPr lang="en-US" b="1">
                  <a:latin typeface="Comic Sans MS" pitchFamily="66" charset="0"/>
                  <a:sym typeface="Symbol" pitchFamily="18" charset="2"/>
                </a:endParaRPr>
              </a:p>
            </p:txBody>
          </p:sp>
          <p:sp>
            <p:nvSpPr>
              <p:cNvPr id="309424" name="AutoShape 176"/>
              <p:cNvSpPr>
                <a:spLocks noChangeArrowheads="1"/>
              </p:cNvSpPr>
              <p:nvPr/>
            </p:nvSpPr>
            <p:spPr bwMode="auto">
              <a:xfrm>
                <a:off x="1750" y="1269"/>
                <a:ext cx="311" cy="311"/>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2</a:t>
                </a:r>
                <a:endParaRPr lang="en-US" b="1">
                  <a:latin typeface="Comic Sans MS" pitchFamily="66" charset="0"/>
                  <a:sym typeface="Symbol" pitchFamily="18" charset="2"/>
                </a:endParaRPr>
              </a:p>
            </p:txBody>
          </p:sp>
        </p:grpSp>
        <p:sp>
          <p:nvSpPr>
            <p:cNvPr id="309425" name="Line 177"/>
            <p:cNvSpPr>
              <a:spLocks noChangeShapeType="1"/>
            </p:cNvSpPr>
            <p:nvPr/>
          </p:nvSpPr>
          <p:spPr bwMode="auto">
            <a:xfrm>
              <a:off x="853" y="1448"/>
              <a:ext cx="146"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26" name="Line 178"/>
            <p:cNvSpPr>
              <a:spLocks noChangeShapeType="1"/>
            </p:cNvSpPr>
            <p:nvPr/>
          </p:nvSpPr>
          <p:spPr bwMode="auto">
            <a:xfrm>
              <a:off x="1002" y="1604"/>
              <a:ext cx="0" cy="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27" name="Line 179"/>
            <p:cNvSpPr>
              <a:spLocks noChangeShapeType="1"/>
            </p:cNvSpPr>
            <p:nvPr/>
          </p:nvSpPr>
          <p:spPr bwMode="auto">
            <a:xfrm>
              <a:off x="1238" y="1604"/>
              <a:ext cx="0" cy="1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28" name="Text Box 180"/>
            <p:cNvSpPr txBox="1">
              <a:spLocks noChangeArrowheads="1"/>
            </p:cNvSpPr>
            <p:nvPr/>
          </p:nvSpPr>
          <p:spPr bwMode="auto">
            <a:xfrm>
              <a:off x="770" y="1194"/>
              <a:ext cx="2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I</a:t>
              </a:r>
              <a:r>
                <a:rPr lang="en-US" b="1" baseline="-25000">
                  <a:latin typeface="Comic Sans MS" pitchFamily="66" charset="0"/>
                </a:rPr>
                <a:t>0</a:t>
              </a:r>
              <a:endParaRPr lang="en-US" b="1">
                <a:latin typeface="Comic Sans MS" pitchFamily="66" charset="0"/>
              </a:endParaRPr>
            </a:p>
          </p:txBody>
        </p:sp>
        <p:sp>
          <p:nvSpPr>
            <p:cNvPr id="309429" name="AutoShape 181"/>
            <p:cNvSpPr>
              <a:spLocks noChangeArrowheads="1"/>
            </p:cNvSpPr>
            <p:nvPr/>
          </p:nvSpPr>
          <p:spPr bwMode="auto">
            <a:xfrm>
              <a:off x="1473" y="1276"/>
              <a:ext cx="317" cy="316"/>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mic Sans MS" pitchFamily="66" charset="0"/>
                  <a:sym typeface="Symbol" pitchFamily="18" charset="2"/>
                </a:rPr>
                <a:t></a:t>
              </a:r>
              <a:r>
                <a:rPr lang="en-US" b="1" baseline="-25000">
                  <a:latin typeface="Comic Sans MS" pitchFamily="66" charset="0"/>
                  <a:sym typeface="Symbol" pitchFamily="18" charset="2"/>
                </a:rPr>
                <a:t>3</a:t>
              </a:r>
              <a:endParaRPr lang="en-US" b="1">
                <a:latin typeface="Comic Sans MS" pitchFamily="66" charset="0"/>
                <a:sym typeface="Symbol" pitchFamily="18" charset="2"/>
              </a:endParaRPr>
            </a:p>
          </p:txBody>
        </p:sp>
        <p:sp>
          <p:nvSpPr>
            <p:cNvPr id="309430" name="AutoShape 182"/>
            <p:cNvSpPr>
              <a:spLocks noChangeArrowheads="1"/>
            </p:cNvSpPr>
            <p:nvPr/>
          </p:nvSpPr>
          <p:spPr bwMode="auto">
            <a:xfrm>
              <a:off x="1987" y="1276"/>
              <a:ext cx="317" cy="316"/>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latin typeface="Comic Sans MS" pitchFamily="66" charset="0"/>
                  <a:sym typeface="Symbol" pitchFamily="18" charset="2"/>
                </a:rPr>
                <a:t></a:t>
              </a:r>
              <a:r>
                <a:rPr lang="en-US" b="1" baseline="-25000" dirty="0">
                  <a:latin typeface="Comic Sans MS" pitchFamily="66" charset="0"/>
                  <a:sym typeface="Symbol" pitchFamily="18" charset="2"/>
                </a:rPr>
                <a:t>N</a:t>
              </a:r>
              <a:endParaRPr lang="en-US" b="1" dirty="0">
                <a:latin typeface="Comic Sans MS" pitchFamily="66" charset="0"/>
                <a:sym typeface="Symbol" pitchFamily="18" charset="2"/>
              </a:endParaRPr>
            </a:p>
          </p:txBody>
        </p:sp>
        <p:sp>
          <p:nvSpPr>
            <p:cNvPr id="309431" name="Text Box 183"/>
            <p:cNvSpPr txBox="1">
              <a:spLocks noChangeArrowheads="1"/>
            </p:cNvSpPr>
            <p:nvPr/>
          </p:nvSpPr>
          <p:spPr bwMode="auto">
            <a:xfrm>
              <a:off x="1789" y="1283"/>
              <a:ext cx="2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a:t>
              </a:r>
            </a:p>
          </p:txBody>
        </p:sp>
        <p:sp>
          <p:nvSpPr>
            <p:cNvPr id="309432" name="Line 184"/>
            <p:cNvSpPr>
              <a:spLocks noChangeShapeType="1"/>
            </p:cNvSpPr>
            <p:nvPr/>
          </p:nvSpPr>
          <p:spPr bwMode="auto">
            <a:xfrm>
              <a:off x="2269" y="1448"/>
              <a:ext cx="25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33" name="Text Box 185"/>
            <p:cNvSpPr txBox="1">
              <a:spLocks noChangeArrowheads="1"/>
            </p:cNvSpPr>
            <p:nvPr/>
          </p:nvSpPr>
          <p:spPr bwMode="auto">
            <a:xfrm>
              <a:off x="2392" y="1218"/>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I</a:t>
              </a:r>
            </a:p>
          </p:txBody>
        </p:sp>
      </p:grpSp>
      <p:sp>
        <p:nvSpPr>
          <p:cNvPr id="309440" name="Rectangle 192"/>
          <p:cNvSpPr>
            <a:spLocks noChangeArrowheads="1"/>
          </p:cNvSpPr>
          <p:nvPr/>
        </p:nvSpPr>
        <p:spPr bwMode="auto">
          <a:xfrm>
            <a:off x="4502205" y="3277210"/>
            <a:ext cx="2316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Comic Sans MS" pitchFamily="66" charset="0"/>
              </a:rPr>
              <a:t>S = logI</a:t>
            </a:r>
            <a:r>
              <a:rPr lang="en-US" b="1" baseline="-25000" dirty="0">
                <a:latin typeface="Comic Sans MS" pitchFamily="66" charset="0"/>
              </a:rPr>
              <a:t>0</a:t>
            </a:r>
            <a:r>
              <a:rPr lang="en-US" b="1" dirty="0">
                <a:latin typeface="Comic Sans MS" pitchFamily="66" charset="0"/>
              </a:rPr>
              <a:t>/I= </a:t>
            </a:r>
            <a:r>
              <a:rPr lang="en-US" b="1" dirty="0">
                <a:latin typeface="Comic Sans MS" pitchFamily="66" charset="0"/>
                <a:sym typeface="Symbol" pitchFamily="18" charset="2"/>
              </a:rPr>
              <a:t></a:t>
            </a:r>
            <a:r>
              <a:rPr lang="en-US" b="1" dirty="0">
                <a:latin typeface="Comic Sans MS" pitchFamily="66" charset="0"/>
              </a:rPr>
              <a:t>x</a:t>
            </a:r>
            <a:r>
              <a:rPr lang="en-US" b="1" dirty="0">
                <a:latin typeface="Comic Sans MS" pitchFamily="66" charset="0"/>
                <a:sym typeface="Symbol" pitchFamily="18" charset="2"/>
              </a:rPr>
              <a:t></a:t>
            </a:r>
            <a:r>
              <a:rPr lang="en-US" b="1" baseline="-25000" dirty="0" err="1">
                <a:latin typeface="Comic Sans MS" pitchFamily="66" charset="0"/>
                <a:sym typeface="Symbol" pitchFamily="18" charset="2"/>
              </a:rPr>
              <a:t>i</a:t>
            </a:r>
            <a:endParaRPr lang="en-US" b="1" dirty="0">
              <a:latin typeface="Comic Sans MS" pitchFamily="66" charset="0"/>
              <a:sym typeface="Symbol" pitchFamily="18" charset="2"/>
            </a:endParaRPr>
          </a:p>
        </p:txBody>
      </p:sp>
      <p:sp>
        <p:nvSpPr>
          <p:cNvPr id="7" name="TextBox 6"/>
          <p:cNvSpPr txBox="1"/>
          <p:nvPr/>
        </p:nvSpPr>
        <p:spPr>
          <a:xfrm>
            <a:off x="4448730" y="3761226"/>
            <a:ext cx="5269391" cy="369332"/>
          </a:xfrm>
          <a:prstGeom prst="rect">
            <a:avLst/>
          </a:prstGeom>
          <a:noFill/>
        </p:spPr>
        <p:txBody>
          <a:bodyPr wrap="none" rtlCol="0">
            <a:spAutoFit/>
          </a:bodyPr>
          <a:lstStyle/>
          <a:p>
            <a:r>
              <a:rPr lang="en-US" dirty="0">
                <a:latin typeface="Comic Sans MS" panose="030F0702030302020204" pitchFamily="66" charset="0"/>
                <a:sym typeface="Wingdings" panose="05000000000000000000" pitchFamily="2" charset="2"/>
              </a:rPr>
              <a:t> S=Total attenuation in the x-ray path length</a:t>
            </a:r>
            <a:endParaRPr lang="en-US" dirty="0">
              <a:latin typeface="Comic Sans MS" panose="030F0702030302020204" pitchFamily="66" charset="0"/>
            </a:endParaRPr>
          </a:p>
        </p:txBody>
      </p:sp>
      <p:sp>
        <p:nvSpPr>
          <p:cNvPr id="8" name="TextBox 7"/>
          <p:cNvSpPr txBox="1"/>
          <p:nvPr/>
        </p:nvSpPr>
        <p:spPr>
          <a:xfrm>
            <a:off x="2820470" y="4717740"/>
            <a:ext cx="5031249" cy="923330"/>
          </a:xfrm>
          <a:prstGeom prst="rect">
            <a:avLst/>
          </a:prstGeom>
          <a:noFill/>
        </p:spPr>
        <p:txBody>
          <a:bodyPr wrap="none" rtlCol="0">
            <a:spAutoFit/>
          </a:bodyPr>
          <a:lstStyle/>
          <a:p>
            <a:r>
              <a:rPr lang="en-US" dirty="0"/>
              <a:t>I, I</a:t>
            </a:r>
            <a:r>
              <a:rPr lang="en-US" baseline="-25000" dirty="0"/>
              <a:t>0</a:t>
            </a:r>
            <a:r>
              <a:rPr lang="en-US" dirty="0"/>
              <a:t> are the raw data measured by the detector.</a:t>
            </a:r>
          </a:p>
          <a:p>
            <a:endParaRPr lang="en-US" dirty="0"/>
          </a:p>
          <a:p>
            <a:r>
              <a:rPr lang="en-US" dirty="0"/>
              <a:t>S is the signal pre-processed from the raw data I, I</a:t>
            </a:r>
            <a:r>
              <a:rPr lang="en-US" baseline="-25000" dirty="0"/>
              <a:t>0</a:t>
            </a:r>
            <a:r>
              <a:rPr lang="en-US" dirty="0"/>
              <a:t>.</a:t>
            </a:r>
          </a:p>
        </p:txBody>
      </p:sp>
    </p:spTree>
    <p:extLst>
      <p:ext uri="{BB962C8B-B14F-4D97-AF65-F5344CB8AC3E}">
        <p14:creationId xmlns:p14="http://schemas.microsoft.com/office/powerpoint/2010/main" val="39279725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Matlab</a:t>
            </a:r>
            <a:r>
              <a:rPr lang="en-US" dirty="0"/>
              <a:t> Demo	</a:t>
            </a:r>
          </a:p>
        </p:txBody>
      </p:sp>
      <p:sp>
        <p:nvSpPr>
          <p:cNvPr id="6" name="Content Placeholder 5"/>
          <p:cNvSpPr>
            <a:spLocks noGrp="1"/>
          </p:cNvSpPr>
          <p:nvPr>
            <p:ph idx="1"/>
          </p:nvPr>
        </p:nvSpPr>
        <p:spPr/>
        <p:txBody>
          <a:bodyPr/>
          <a:lstStyle/>
          <a:p>
            <a:r>
              <a:rPr lang="en-US" dirty="0" err="1"/>
              <a:t>imread</a:t>
            </a:r>
            <a:r>
              <a:rPr lang="en-US" dirty="0"/>
              <a:t>()</a:t>
            </a:r>
          </a:p>
          <a:p>
            <a:endParaRPr lang="en-US" dirty="0"/>
          </a:p>
          <a:p>
            <a:r>
              <a:rPr lang="en-US" dirty="0" err="1"/>
              <a:t>imagesc</a:t>
            </a:r>
            <a:r>
              <a:rPr lang="en-US" dirty="0"/>
              <a:t>()</a:t>
            </a:r>
          </a:p>
          <a:p>
            <a:endParaRPr lang="en-US" dirty="0"/>
          </a:p>
          <a:p>
            <a:r>
              <a:rPr lang="en-US" dirty="0"/>
              <a:t>image matrix operations</a:t>
            </a:r>
          </a:p>
          <a:p>
            <a:pPr lvl="1"/>
            <a:r>
              <a:rPr lang="en-US" dirty="0"/>
              <a:t>Correction for detector offset</a:t>
            </a:r>
          </a:p>
          <a:p>
            <a:pPr lvl="1"/>
            <a:r>
              <a:rPr lang="en-US" dirty="0"/>
              <a:t>S=log(I0/I)</a:t>
            </a:r>
          </a:p>
          <a:p>
            <a:pPr lvl="1"/>
            <a:r>
              <a:rPr lang="en-US" dirty="0"/>
              <a:t>Plot line intensity profile</a:t>
            </a:r>
          </a:p>
          <a:p>
            <a:pPr lvl="1"/>
            <a:r>
              <a:rPr lang="en-US" dirty="0"/>
              <a:t>Crop the image</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26</a:t>
            </a:fld>
            <a:endParaRPr lang="en-US"/>
          </a:p>
        </p:txBody>
      </p:sp>
    </p:spTree>
    <p:extLst>
      <p:ext uri="{BB962C8B-B14F-4D97-AF65-F5344CB8AC3E}">
        <p14:creationId xmlns:p14="http://schemas.microsoft.com/office/powerpoint/2010/main" val="18805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BME2104 -《生物医学影像技术》</a:t>
            </a:r>
          </a:p>
        </p:txBody>
      </p:sp>
      <p:sp>
        <p:nvSpPr>
          <p:cNvPr id="5" name="Footer Placeholder 4"/>
          <p:cNvSpPr>
            <a:spLocks noGrp="1"/>
          </p:cNvSpPr>
          <p:nvPr>
            <p:ph type="ftr" sz="quarter" idx="11"/>
          </p:nvPr>
        </p:nvSpPr>
        <p:spPr/>
        <p:txBody>
          <a:bodyPr/>
          <a:lstStyle/>
          <a:p>
            <a:r>
              <a:rPr lang="en-US"/>
              <a:t>Lecture 5: Interaction of x-rays with matters</a:t>
            </a:r>
          </a:p>
        </p:txBody>
      </p:sp>
      <p:sp>
        <p:nvSpPr>
          <p:cNvPr id="6" name="Slide Number Placeholder 5"/>
          <p:cNvSpPr>
            <a:spLocks noGrp="1"/>
          </p:cNvSpPr>
          <p:nvPr>
            <p:ph type="sldNum" sz="quarter" idx="12"/>
          </p:nvPr>
        </p:nvSpPr>
        <p:spPr/>
        <p:txBody>
          <a:bodyPr/>
          <a:lstStyle/>
          <a:p>
            <a:fld id="{521CE3F2-4AEB-D446-A39E-E6B6B04BE5C1}" type="slidenum">
              <a:rPr lang="en-US" smtClean="0"/>
              <a:t>27</a:t>
            </a:fld>
            <a:endParaRPr lang="en-US"/>
          </a:p>
        </p:txBody>
      </p:sp>
      <p:sp>
        <p:nvSpPr>
          <p:cNvPr id="7" name="TextBox 6"/>
          <p:cNvSpPr txBox="1"/>
          <p:nvPr/>
        </p:nvSpPr>
        <p:spPr>
          <a:xfrm>
            <a:off x="2453041" y="924466"/>
            <a:ext cx="7361815" cy="5078313"/>
          </a:xfrm>
          <a:prstGeom prst="rect">
            <a:avLst/>
          </a:prstGeom>
          <a:noFill/>
        </p:spPr>
        <p:txBody>
          <a:bodyPr wrap="square" rtlCol="0">
            <a:spAutoFit/>
          </a:bodyPr>
          <a:lstStyle/>
          <a:p>
            <a:r>
              <a:rPr lang="en-US" dirty="0"/>
              <a:t>X=</a:t>
            </a:r>
            <a:r>
              <a:rPr lang="en-US" dirty="0" err="1"/>
              <a:t>imread</a:t>
            </a:r>
            <a:r>
              <a:rPr lang="en-US" dirty="0"/>
              <a:t>(‘1.tif’);</a:t>
            </a:r>
          </a:p>
          <a:p>
            <a:endParaRPr lang="en-US" dirty="0"/>
          </a:p>
          <a:p>
            <a:r>
              <a:rPr lang="en-US" dirty="0" err="1"/>
              <a:t>imagesc</a:t>
            </a:r>
            <a:r>
              <a:rPr lang="en-US" dirty="0"/>
              <a:t>(X);</a:t>
            </a:r>
          </a:p>
          <a:p>
            <a:r>
              <a:rPr lang="en-US" dirty="0" err="1"/>
              <a:t>colormap</a:t>
            </a:r>
            <a:r>
              <a:rPr lang="en-US" dirty="0"/>
              <a:t> gray</a:t>
            </a:r>
          </a:p>
          <a:p>
            <a:endParaRPr lang="en-US" dirty="0"/>
          </a:p>
          <a:p>
            <a:r>
              <a:rPr lang="en-US" dirty="0" err="1"/>
              <a:t>imagesc</a:t>
            </a:r>
            <a:r>
              <a:rPr lang="en-US" dirty="0"/>
              <a:t>(X, [100,2000]);</a:t>
            </a:r>
          </a:p>
          <a:p>
            <a:endParaRPr lang="en-US" dirty="0"/>
          </a:p>
          <a:p>
            <a:r>
              <a:rPr lang="en-US" dirty="0"/>
              <a:t>Offset=</a:t>
            </a:r>
            <a:r>
              <a:rPr lang="en-US" dirty="0" err="1"/>
              <a:t>imread</a:t>
            </a:r>
            <a:r>
              <a:rPr lang="en-US" dirty="0"/>
              <a:t>(‘</a:t>
            </a:r>
            <a:r>
              <a:rPr lang="en-US" dirty="0" err="1"/>
              <a:t>dark.tif</a:t>
            </a:r>
            <a:r>
              <a:rPr lang="en-US" dirty="0"/>
              <a:t>’);</a:t>
            </a:r>
          </a:p>
          <a:p>
            <a:r>
              <a:rPr lang="en-US" dirty="0"/>
              <a:t>X=X-Offset</a:t>
            </a:r>
          </a:p>
          <a:p>
            <a:endParaRPr lang="en-US" dirty="0"/>
          </a:p>
          <a:p>
            <a:r>
              <a:rPr lang="en-US" dirty="0"/>
              <a:t>Y=</a:t>
            </a:r>
            <a:r>
              <a:rPr lang="en-US" dirty="0" err="1"/>
              <a:t>imread</a:t>
            </a:r>
            <a:r>
              <a:rPr lang="en-US" dirty="0"/>
              <a:t>(‘</a:t>
            </a:r>
            <a:r>
              <a:rPr lang="en-US" dirty="0" err="1"/>
              <a:t>blank.tif</a:t>
            </a:r>
            <a:r>
              <a:rPr lang="en-US" dirty="0"/>
              <a:t>’);</a:t>
            </a:r>
          </a:p>
          <a:p>
            <a:endParaRPr lang="en-US" dirty="0"/>
          </a:p>
          <a:p>
            <a:r>
              <a:rPr lang="en-US" dirty="0"/>
              <a:t>/* convert matrices to double float format for matrix division */</a:t>
            </a:r>
          </a:p>
          <a:p>
            <a:r>
              <a:rPr lang="en-US" dirty="0"/>
              <a:t>X=double(X);</a:t>
            </a:r>
          </a:p>
          <a:p>
            <a:r>
              <a:rPr lang="en-US" dirty="0"/>
              <a:t>Y=double(Y);</a:t>
            </a:r>
          </a:p>
          <a:p>
            <a:endParaRPr lang="en-US" dirty="0"/>
          </a:p>
          <a:p>
            <a:r>
              <a:rPr lang="en-US" dirty="0"/>
              <a:t>/* signal */</a:t>
            </a:r>
          </a:p>
          <a:p>
            <a:r>
              <a:rPr lang="en-US" dirty="0"/>
              <a:t>S=log(Y./X);</a:t>
            </a:r>
          </a:p>
        </p:txBody>
      </p:sp>
    </p:spTree>
    <p:extLst>
      <p:ext uri="{BB962C8B-B14F-4D97-AF65-F5344CB8AC3E}">
        <p14:creationId xmlns:p14="http://schemas.microsoft.com/office/powerpoint/2010/main" val="53863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x-ray?</a:t>
            </a:r>
          </a:p>
        </p:txBody>
      </p:sp>
      <p:sp>
        <p:nvSpPr>
          <p:cNvPr id="2" name="Content Placeholder 1"/>
          <p:cNvSpPr>
            <a:spLocks noGrp="1"/>
          </p:cNvSpPr>
          <p:nvPr>
            <p:ph idx="1"/>
          </p:nvPr>
        </p:nvSpPr>
        <p:spPr/>
        <p:txBody>
          <a:bodyPr/>
          <a:lstStyle/>
          <a:p>
            <a:pPr marL="0" indent="0">
              <a:buNone/>
            </a:pPr>
            <a:endParaRPr lang="en-US" dirty="0"/>
          </a:p>
          <a:p>
            <a:pPr marL="0" indent="0">
              <a:buNone/>
            </a:pPr>
            <a:endParaRPr lang="en-US" i="1" dirty="0"/>
          </a:p>
          <a:p>
            <a:pPr marL="0" indent="0" algn="just">
              <a:buNone/>
            </a:pPr>
            <a:r>
              <a:rPr lang="en-US" i="1" dirty="0"/>
              <a:t>    Electromagnetic radiation of high energy and very short wavelength (between ultraviolet light and gamma rays) that is able to pass through many materials opaque to light.</a:t>
            </a:r>
          </a:p>
        </p:txBody>
      </p:sp>
      <p:sp>
        <p:nvSpPr>
          <p:cNvPr id="3" name="Date Placeholder 2"/>
          <p:cNvSpPr>
            <a:spLocks noGrp="1"/>
          </p:cNvSpPr>
          <p:nvPr>
            <p:ph type="dt" sz="half" idx="10"/>
          </p:nvPr>
        </p:nvSpPr>
        <p:spPr/>
        <p:txBody>
          <a:bodyPr/>
          <a:lstStyle/>
          <a:p>
            <a:r>
              <a:rPr lang="en-US"/>
              <a:t>BME2104 -《生物医学影像技术》</a:t>
            </a:r>
          </a:p>
        </p:txBody>
      </p:sp>
      <p:sp>
        <p:nvSpPr>
          <p:cNvPr id="5" name="Slide Number Placeholder 4"/>
          <p:cNvSpPr>
            <a:spLocks noGrp="1"/>
          </p:cNvSpPr>
          <p:nvPr>
            <p:ph type="sldNum" sz="quarter" idx="12"/>
          </p:nvPr>
        </p:nvSpPr>
        <p:spPr/>
        <p:txBody>
          <a:bodyPr/>
          <a:lstStyle/>
          <a:p>
            <a:fld id="{137FFB83-1FEB-4B15-B287-3B515346DC85}" type="slidenum">
              <a:rPr lang="en-US" smtClean="0"/>
              <a:t>3</a:t>
            </a:fld>
            <a:endParaRPr lang="en-US"/>
          </a:p>
        </p:txBody>
      </p:sp>
      <p:sp>
        <p:nvSpPr>
          <p:cNvPr id="4" name="Footer Placeholder 3"/>
          <p:cNvSpPr>
            <a:spLocks noGrp="1"/>
          </p:cNvSpPr>
          <p:nvPr>
            <p:ph type="ftr" sz="quarter" idx="11"/>
          </p:nvPr>
        </p:nvSpPr>
        <p:spPr/>
        <p:txBody>
          <a:bodyPr/>
          <a:lstStyle/>
          <a:p>
            <a:r>
              <a:rPr lang="en-US"/>
              <a:t>Lecture 5: Interaction of x-rays with matters</a:t>
            </a:r>
          </a:p>
        </p:txBody>
      </p:sp>
    </p:spTree>
    <p:extLst>
      <p:ext uri="{BB962C8B-B14F-4D97-AF65-F5344CB8AC3E}">
        <p14:creationId xmlns:p14="http://schemas.microsoft.com/office/powerpoint/2010/main" val="21892090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z="3600" dirty="0"/>
              <a:t>What is x-ray? (</a:t>
            </a:r>
            <a:r>
              <a:rPr lang="en-US" sz="3600" i="1" dirty="0"/>
              <a:t>count.</a:t>
            </a:r>
            <a:r>
              <a:rPr lang="en-US" sz="3600" dirty="0"/>
              <a:t>)</a:t>
            </a:r>
          </a:p>
        </p:txBody>
      </p:sp>
      <p:sp>
        <p:nvSpPr>
          <p:cNvPr id="3" name="Date Placeholder 2"/>
          <p:cNvSpPr>
            <a:spLocks noGrp="1"/>
          </p:cNvSpPr>
          <p:nvPr>
            <p:ph type="dt" sz="half" idx="10"/>
          </p:nvPr>
        </p:nvSpPr>
        <p:spPr/>
        <p:txBody>
          <a:bodyPr/>
          <a:lstStyle/>
          <a:p>
            <a:r>
              <a:rPr lang="en-US"/>
              <a:t>BME2104 -《生物医学影像技术》</a:t>
            </a:r>
          </a:p>
        </p:txBody>
      </p:sp>
      <p:sp>
        <p:nvSpPr>
          <p:cNvPr id="5" name="Slide Number Placeholder 4"/>
          <p:cNvSpPr>
            <a:spLocks noGrp="1"/>
          </p:cNvSpPr>
          <p:nvPr>
            <p:ph type="sldNum" sz="quarter" idx="12"/>
          </p:nvPr>
        </p:nvSpPr>
        <p:spPr/>
        <p:txBody>
          <a:bodyPr/>
          <a:lstStyle/>
          <a:p>
            <a:fld id="{137FFB83-1FEB-4B15-B287-3B515346DC85}" type="slidenum">
              <a:rPr lang="en-US" smtClean="0"/>
              <a:t>4</a:t>
            </a:fld>
            <a:endParaRPr lang="en-US"/>
          </a:p>
        </p:txBody>
      </p:sp>
      <p:sp>
        <p:nvSpPr>
          <p:cNvPr id="106500" name="Text Box 4"/>
          <p:cNvSpPr txBox="1">
            <a:spLocks noChangeArrowheads="1"/>
          </p:cNvSpPr>
          <p:nvPr/>
        </p:nvSpPr>
        <p:spPr bwMode="auto">
          <a:xfrm>
            <a:off x="5212115" y="5055324"/>
            <a:ext cx="284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400" dirty="0">
                <a:latin typeface="Comic Sans MS" panose="030F0702030302020204" pitchFamily="66" charset="0"/>
              </a:rPr>
              <a:t>X-ray in medical imaging</a:t>
            </a:r>
          </a:p>
        </p:txBody>
      </p:sp>
      <p:sp>
        <p:nvSpPr>
          <p:cNvPr id="106501" name="Text Box 5"/>
          <p:cNvSpPr txBox="1">
            <a:spLocks noChangeArrowheads="1"/>
          </p:cNvSpPr>
          <p:nvPr/>
        </p:nvSpPr>
        <p:spPr bwMode="auto">
          <a:xfrm>
            <a:off x="8007703" y="5055324"/>
            <a:ext cx="15732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Comic Sans MS" panose="030F0702030302020204" pitchFamily="66" charset="0"/>
              </a:rPr>
              <a:t>20-120 kev</a:t>
            </a:r>
          </a:p>
          <a:p>
            <a:pPr>
              <a:spcBef>
                <a:spcPct val="50000"/>
              </a:spcBef>
            </a:pPr>
            <a:r>
              <a:rPr lang="en-US" sz="1400">
                <a:latin typeface="Comic Sans MS" panose="030F0702030302020204" pitchFamily="66" charset="0"/>
              </a:rPr>
              <a:t>0.01-0.06 nm</a:t>
            </a:r>
          </a:p>
          <a:p>
            <a:pPr>
              <a:spcBef>
                <a:spcPct val="50000"/>
              </a:spcBef>
            </a:pPr>
            <a:r>
              <a:rPr lang="en-US" sz="1400">
                <a:latin typeface="Comic Sans MS" panose="030F0702030302020204" pitchFamily="66" charset="0"/>
              </a:rPr>
              <a:t>10</a:t>
            </a:r>
            <a:r>
              <a:rPr lang="en-US" sz="1400" baseline="30000">
                <a:latin typeface="Comic Sans MS" panose="030F0702030302020204" pitchFamily="66" charset="0"/>
              </a:rPr>
              <a:t>18</a:t>
            </a:r>
            <a:r>
              <a:rPr lang="en-US" sz="1400">
                <a:latin typeface="Comic Sans MS" panose="030F0702030302020204" pitchFamily="66" charset="0"/>
              </a:rPr>
              <a:t>-10</a:t>
            </a:r>
            <a:r>
              <a:rPr lang="en-US" sz="1400" baseline="30000">
                <a:latin typeface="Comic Sans MS" panose="030F0702030302020204" pitchFamily="66" charset="0"/>
              </a:rPr>
              <a:t>19 </a:t>
            </a:r>
            <a:r>
              <a:rPr lang="en-US" sz="1400">
                <a:latin typeface="Comic Sans MS" panose="030F0702030302020204" pitchFamily="66" charset="0"/>
              </a:rPr>
              <a:t>Hz</a:t>
            </a:r>
          </a:p>
        </p:txBody>
      </p:sp>
      <p:pic>
        <p:nvPicPr>
          <p:cNvPr id="106503" name="Picture 7" descr="675px-EM_Spectrum_Properties_edit"/>
          <p:cNvPicPr>
            <a:picLocks noChangeAspect="1" noChangeArrowheads="1"/>
          </p:cNvPicPr>
          <p:nvPr/>
        </p:nvPicPr>
        <p:blipFill>
          <a:blip r:embed="rId3">
            <a:extLst>
              <a:ext uri="{28A0092B-C50C-407E-A947-70E740481C1C}">
                <a14:useLocalDpi xmlns:a14="http://schemas.microsoft.com/office/drawing/2010/main" val="0"/>
              </a:ext>
            </a:extLst>
          </a:blip>
          <a:srcRect t="7919" b="27361"/>
          <a:stretch>
            <a:fillRect/>
          </a:stretch>
        </p:blipFill>
        <p:spPr bwMode="auto">
          <a:xfrm>
            <a:off x="2453041" y="2264498"/>
            <a:ext cx="696753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p:cNvSpPr txBox="1">
            <a:spLocks noChangeArrowheads="1"/>
          </p:cNvSpPr>
          <p:nvPr/>
        </p:nvSpPr>
        <p:spPr bwMode="auto">
          <a:xfrm>
            <a:off x="5186313" y="6009170"/>
            <a:ext cx="43197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sz="1400" dirty="0">
                <a:latin typeface="Comic Sans MS" panose="030F0702030302020204" pitchFamily="66" charset="0"/>
              </a:rPr>
              <a:t>X-ray Therapy 500 keV -  Mega-</a:t>
            </a:r>
            <a:r>
              <a:rPr lang="en-US" sz="1400" dirty="0" err="1">
                <a:latin typeface="Comic Sans MS" panose="030F0702030302020204" pitchFamily="66" charset="0"/>
              </a:rPr>
              <a:t>ev</a:t>
            </a:r>
            <a:endParaRPr lang="en-US" sz="1400" dirty="0">
              <a:latin typeface="Comic Sans MS" panose="030F0702030302020204" pitchFamily="66" charset="0"/>
            </a:endParaRPr>
          </a:p>
        </p:txBody>
      </p:sp>
      <p:sp>
        <p:nvSpPr>
          <p:cNvPr id="6" name="TextBox 5"/>
          <p:cNvSpPr txBox="1"/>
          <p:nvPr/>
        </p:nvSpPr>
        <p:spPr>
          <a:xfrm>
            <a:off x="2204020" y="1672892"/>
            <a:ext cx="4002442" cy="369332"/>
          </a:xfrm>
          <a:prstGeom prst="rect">
            <a:avLst/>
          </a:prstGeom>
          <a:noFill/>
        </p:spPr>
        <p:txBody>
          <a:bodyPr wrap="none" rtlCol="0">
            <a:spAutoFit/>
          </a:bodyPr>
          <a:lstStyle/>
          <a:p>
            <a:r>
              <a:rPr lang="en-US" dirty="0">
                <a:solidFill>
                  <a:srgbClr val="FF0000"/>
                </a:solidFill>
              </a:rPr>
              <a:t>X-ray is EM (electromagnetic) radiations.</a:t>
            </a:r>
          </a:p>
        </p:txBody>
      </p:sp>
      <p:sp>
        <p:nvSpPr>
          <p:cNvPr id="4" name="Footer Placeholder 3"/>
          <p:cNvSpPr>
            <a:spLocks noGrp="1"/>
          </p:cNvSpPr>
          <p:nvPr>
            <p:ph type="ftr" sz="quarter" idx="11"/>
          </p:nvPr>
        </p:nvSpPr>
        <p:spPr/>
        <p:txBody>
          <a:bodyPr/>
          <a:lstStyle/>
          <a:p>
            <a:r>
              <a:rPr lang="en-US"/>
              <a:t>Lecture 5: Interaction of x-rays with matters</a:t>
            </a:r>
          </a:p>
        </p:txBody>
      </p:sp>
    </p:spTree>
    <p:extLst>
      <p:ext uri="{BB962C8B-B14F-4D97-AF65-F5344CB8AC3E}">
        <p14:creationId xmlns:p14="http://schemas.microsoft.com/office/powerpoint/2010/main" val="68754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07455" y="1825625"/>
            <a:ext cx="5236755" cy="4351338"/>
          </a:xfrm>
        </p:spPr>
        <p:txBody>
          <a:bodyPr>
            <a:normAutofit lnSpcReduction="10000"/>
          </a:bodyPr>
          <a:lstStyle/>
          <a:p>
            <a:r>
              <a:rPr lang="en-US" sz="1800" dirty="0"/>
              <a:t>as lights, share some common properties of all lights</a:t>
            </a:r>
          </a:p>
          <a:p>
            <a:pPr lvl="1"/>
            <a:r>
              <a:rPr lang="en-US" sz="1600" i="1" dirty="0"/>
              <a:t>travel at the speed of light</a:t>
            </a:r>
          </a:p>
          <a:p>
            <a:pPr lvl="1"/>
            <a:r>
              <a:rPr lang="en-US" sz="1600" i="1" dirty="0"/>
              <a:t>wave–particle duality</a:t>
            </a:r>
          </a:p>
          <a:p>
            <a:pPr lvl="1"/>
            <a:r>
              <a:rPr lang="en-US" sz="1600" i="1" dirty="0"/>
              <a:t>common terms: spectrum, monochromatic, polychromatic, coherence, absorption, scattering, attenuation</a:t>
            </a:r>
            <a:r>
              <a:rPr lang="en-US" sz="1600" dirty="0"/>
              <a:t>.</a:t>
            </a:r>
          </a:p>
          <a:p>
            <a:endParaRPr lang="en-US" sz="1800" dirty="0"/>
          </a:p>
          <a:p>
            <a:r>
              <a:rPr lang="en-US" sz="1800" dirty="0"/>
              <a:t>yet exhibit its unique properties</a:t>
            </a:r>
          </a:p>
          <a:p>
            <a:pPr lvl="1"/>
            <a:r>
              <a:rPr lang="en-US" sz="1600" i="1" dirty="0"/>
              <a:t>occupies a high-energy region</a:t>
            </a:r>
          </a:p>
          <a:p>
            <a:pPr marL="457200" lvl="1" indent="0">
              <a:buNone/>
            </a:pPr>
            <a:r>
              <a:rPr lang="en-US" sz="1600" i="1" dirty="0"/>
              <a:t>of the whole EM spectrum</a:t>
            </a:r>
          </a:p>
          <a:p>
            <a:pPr lvl="1"/>
            <a:r>
              <a:rPr lang="en-US" sz="1600" i="1" dirty="0"/>
              <a:t>highly energetic and </a:t>
            </a:r>
          </a:p>
          <a:p>
            <a:pPr marL="457200" lvl="1" indent="0">
              <a:buNone/>
            </a:pPr>
            <a:r>
              <a:rPr lang="en-US" sz="1600" i="1" dirty="0"/>
              <a:t>ionizing radiation with deep </a:t>
            </a:r>
          </a:p>
          <a:p>
            <a:pPr marL="457200" lvl="1" indent="0">
              <a:buNone/>
            </a:pPr>
            <a:r>
              <a:rPr lang="en-US" sz="1600" i="1" dirty="0"/>
              <a:t>penetration capability</a:t>
            </a:r>
          </a:p>
          <a:p>
            <a:pPr lvl="1"/>
            <a:r>
              <a:rPr lang="en-US" sz="1600" i="1" dirty="0"/>
              <a:t>Unique terms: photoelectric interaction, Compton scattering, K edge</a:t>
            </a:r>
          </a:p>
          <a:p>
            <a:pPr marL="457200" lvl="1" indent="0">
              <a:buNone/>
            </a:pPr>
            <a:endParaRPr lang="en-US" sz="1600" dirty="0"/>
          </a:p>
        </p:txBody>
      </p:sp>
      <p:sp>
        <p:nvSpPr>
          <p:cNvPr id="3" name="Date Placeholder 2"/>
          <p:cNvSpPr>
            <a:spLocks noGrp="1"/>
          </p:cNvSpPr>
          <p:nvPr>
            <p:ph type="dt" sz="half" idx="10"/>
          </p:nvPr>
        </p:nvSpPr>
        <p:spPr/>
        <p:txBody>
          <a:bodyPr/>
          <a:lstStyle/>
          <a:p>
            <a:r>
              <a:rPr lang="en-US"/>
              <a:t>BME2104 -《生物医学影像技术》</a:t>
            </a:r>
          </a:p>
        </p:txBody>
      </p:sp>
      <p:sp>
        <p:nvSpPr>
          <p:cNvPr id="5" name="Slide Number Placeholder 4"/>
          <p:cNvSpPr>
            <a:spLocks noGrp="1"/>
          </p:cNvSpPr>
          <p:nvPr>
            <p:ph type="sldNum" sz="quarter" idx="12"/>
          </p:nvPr>
        </p:nvSpPr>
        <p:spPr/>
        <p:txBody>
          <a:bodyPr/>
          <a:lstStyle/>
          <a:p>
            <a:fld id="{137FFB83-1FEB-4B15-B287-3B515346DC85}" type="slidenum">
              <a:rPr lang="en-US" smtClean="0"/>
              <a:t>5</a:t>
            </a:fld>
            <a:endParaRPr lang="en-US"/>
          </a:p>
        </p:txBody>
      </p:sp>
      <p:sp>
        <p:nvSpPr>
          <p:cNvPr id="2" name="Title 1"/>
          <p:cNvSpPr>
            <a:spLocks noGrp="1"/>
          </p:cNvSpPr>
          <p:nvPr>
            <p:ph type="title"/>
          </p:nvPr>
        </p:nvSpPr>
        <p:spPr/>
        <p:txBody>
          <a:bodyPr/>
          <a:lstStyle/>
          <a:p>
            <a:r>
              <a:rPr lang="en-US" dirty="0"/>
              <a:t>X-rays vs. visible lights</a:t>
            </a:r>
          </a:p>
        </p:txBody>
      </p:sp>
      <p:grpSp>
        <p:nvGrpSpPr>
          <p:cNvPr id="9" name="Group 8"/>
          <p:cNvGrpSpPr/>
          <p:nvPr/>
        </p:nvGrpSpPr>
        <p:grpSpPr>
          <a:xfrm>
            <a:off x="5944210" y="3697722"/>
            <a:ext cx="4512222" cy="2357131"/>
            <a:chOff x="4047788" y="4028900"/>
            <a:chExt cx="4512222" cy="2357131"/>
          </a:xfrm>
        </p:grpSpPr>
        <p:sp>
          <p:nvSpPr>
            <p:cNvPr id="7" name="Rectangle 6"/>
            <p:cNvSpPr/>
            <p:nvPr/>
          </p:nvSpPr>
          <p:spPr>
            <a:xfrm>
              <a:off x="4047788" y="4028900"/>
              <a:ext cx="4512222" cy="235713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2" descr="http://upload.wikimedia.org/wikipedia/commons/thumb/b/b7/X-ray_applications.svg/500px-X-ray_applicatio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072" y="4074269"/>
              <a:ext cx="4226078" cy="2282082"/>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Footer Placeholder 3"/>
          <p:cNvSpPr>
            <a:spLocks noGrp="1"/>
          </p:cNvSpPr>
          <p:nvPr>
            <p:ph type="ftr" sz="quarter" idx="11"/>
          </p:nvPr>
        </p:nvSpPr>
        <p:spPr/>
        <p:txBody>
          <a:bodyPr/>
          <a:lstStyle/>
          <a:p>
            <a:r>
              <a:rPr lang="en-US"/>
              <a:t>Lecture 5: Interaction of x-rays with matters</a:t>
            </a:r>
          </a:p>
        </p:txBody>
      </p:sp>
      <p:pic>
        <p:nvPicPr>
          <p:cNvPr id="5124" name="Picture 4" descr="http://hdwpics.com/images/15B6D9B8AE79/Light-Reflections-in-Autum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016" y="1516046"/>
            <a:ext cx="2746735" cy="206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758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E0335B0-30B9-4B36-BBC5-9AD2B808D7FB}"/>
              </a:ext>
            </a:extLst>
          </p:cNvPr>
          <p:cNvPicPr>
            <a:picLocks noChangeAspect="1"/>
          </p:cNvPicPr>
          <p:nvPr/>
        </p:nvPicPr>
        <p:blipFill>
          <a:blip r:embed="rId2"/>
          <a:stretch>
            <a:fillRect/>
          </a:stretch>
        </p:blipFill>
        <p:spPr>
          <a:xfrm>
            <a:off x="1831412" y="1188144"/>
            <a:ext cx="8529176" cy="5152454"/>
          </a:xfrm>
          <a:prstGeom prst="rect">
            <a:avLst/>
          </a:prstGeom>
        </p:spPr>
      </p:pic>
      <p:sp>
        <p:nvSpPr>
          <p:cNvPr id="2" name="Title 1">
            <a:extLst>
              <a:ext uri="{FF2B5EF4-FFF2-40B4-BE49-F238E27FC236}">
                <a16:creationId xmlns:a16="http://schemas.microsoft.com/office/drawing/2014/main" id="{3C98B982-0844-4C3B-81C7-9A6694608067}"/>
              </a:ext>
            </a:extLst>
          </p:cNvPr>
          <p:cNvSpPr>
            <a:spLocks noGrp="1"/>
          </p:cNvSpPr>
          <p:nvPr>
            <p:ph type="title"/>
          </p:nvPr>
        </p:nvSpPr>
        <p:spPr/>
        <p:txBody>
          <a:bodyPr/>
          <a:lstStyle/>
          <a:p>
            <a:r>
              <a:rPr lang="en-US" dirty="0"/>
              <a:t>Transmission of EM </a:t>
            </a:r>
            <a:r>
              <a:rPr lang="en-US" altLang="zh-CN" dirty="0"/>
              <a:t>Radiation</a:t>
            </a:r>
            <a:r>
              <a:rPr lang="en-US" dirty="0"/>
              <a:t> </a:t>
            </a:r>
          </a:p>
        </p:txBody>
      </p:sp>
      <p:sp>
        <p:nvSpPr>
          <p:cNvPr id="3" name="Date Placeholder 2">
            <a:extLst>
              <a:ext uri="{FF2B5EF4-FFF2-40B4-BE49-F238E27FC236}">
                <a16:creationId xmlns:a16="http://schemas.microsoft.com/office/drawing/2014/main" id="{52891353-C5E8-4ECD-81E4-EBA546DF742B}"/>
              </a:ext>
            </a:extLst>
          </p:cNvPr>
          <p:cNvSpPr>
            <a:spLocks noGrp="1"/>
          </p:cNvSpPr>
          <p:nvPr>
            <p:ph type="dt" sz="half" idx="10"/>
          </p:nvPr>
        </p:nvSpPr>
        <p:spPr/>
        <p:txBody>
          <a:bodyPr/>
          <a:lstStyle/>
          <a:p>
            <a:r>
              <a:rPr lang="en-US"/>
              <a:t>BME2104 -《生物医学影像技术》</a:t>
            </a:r>
          </a:p>
        </p:txBody>
      </p:sp>
      <p:sp>
        <p:nvSpPr>
          <p:cNvPr id="4" name="Footer Placeholder 3">
            <a:extLst>
              <a:ext uri="{FF2B5EF4-FFF2-40B4-BE49-F238E27FC236}">
                <a16:creationId xmlns:a16="http://schemas.microsoft.com/office/drawing/2014/main" id="{9B718DBA-4192-47BE-B056-F9E462AC12A6}"/>
              </a:ext>
            </a:extLst>
          </p:cNvPr>
          <p:cNvSpPr>
            <a:spLocks noGrp="1"/>
          </p:cNvSpPr>
          <p:nvPr>
            <p:ph type="ftr" sz="quarter" idx="11"/>
          </p:nvPr>
        </p:nvSpPr>
        <p:spPr/>
        <p:txBody>
          <a:bodyPr/>
          <a:lstStyle/>
          <a:p>
            <a:r>
              <a:rPr lang="en-US"/>
              <a:t>Lecture 5: Interaction of x-rays with matters</a:t>
            </a:r>
          </a:p>
        </p:txBody>
      </p:sp>
      <p:sp>
        <p:nvSpPr>
          <p:cNvPr id="5" name="Slide Number Placeholder 4">
            <a:extLst>
              <a:ext uri="{FF2B5EF4-FFF2-40B4-BE49-F238E27FC236}">
                <a16:creationId xmlns:a16="http://schemas.microsoft.com/office/drawing/2014/main" id="{825D0FE2-1D5F-41D7-91B4-FF0FF8697F75}"/>
              </a:ext>
            </a:extLst>
          </p:cNvPr>
          <p:cNvSpPr>
            <a:spLocks noGrp="1"/>
          </p:cNvSpPr>
          <p:nvPr>
            <p:ph type="sldNum" sz="quarter" idx="12"/>
          </p:nvPr>
        </p:nvSpPr>
        <p:spPr/>
        <p:txBody>
          <a:bodyPr/>
          <a:lstStyle/>
          <a:p>
            <a:fld id="{521CE3F2-4AEB-D446-A39E-E6B6B04BE5C1}" type="slidenum">
              <a:rPr lang="en-US" smtClean="0"/>
              <a:t>6</a:t>
            </a:fld>
            <a:endParaRPr lang="en-US"/>
          </a:p>
        </p:txBody>
      </p:sp>
    </p:spTree>
    <p:extLst>
      <p:ext uri="{BB962C8B-B14F-4D97-AF65-F5344CB8AC3E}">
        <p14:creationId xmlns:p14="http://schemas.microsoft.com/office/powerpoint/2010/main" val="223523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EE26FA-5B54-4639-B631-C84EB7DA5F06}"/>
              </a:ext>
            </a:extLst>
          </p:cNvPr>
          <p:cNvSpPr>
            <a:spLocks noGrp="1"/>
          </p:cNvSpPr>
          <p:nvPr>
            <p:ph type="title"/>
          </p:nvPr>
        </p:nvSpPr>
        <p:spPr>
          <a:xfrm>
            <a:off x="838200" y="226130"/>
            <a:ext cx="10515600" cy="711130"/>
          </a:xfrm>
        </p:spPr>
        <p:txBody>
          <a:bodyPr/>
          <a:lstStyle/>
          <a:p>
            <a:r>
              <a:rPr lang="en-US" dirty="0"/>
              <a:t>Photon and Energy Quanta</a:t>
            </a:r>
          </a:p>
        </p:txBody>
      </p:sp>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7</a:t>
            </a:fld>
            <a:endParaRPr lang="en-US"/>
          </a:p>
        </p:txBody>
      </p:sp>
      <p:sp>
        <p:nvSpPr>
          <p:cNvPr id="9" name="TextBox 8"/>
          <p:cNvSpPr txBox="1"/>
          <p:nvPr/>
        </p:nvSpPr>
        <p:spPr>
          <a:xfrm>
            <a:off x="2149460" y="1177238"/>
            <a:ext cx="2160913" cy="369332"/>
          </a:xfrm>
          <a:prstGeom prst="rect">
            <a:avLst/>
          </a:prstGeom>
          <a:noFill/>
        </p:spPr>
        <p:txBody>
          <a:bodyPr wrap="none" rtlCol="0">
            <a:spAutoFit/>
          </a:bodyPr>
          <a:lstStyle/>
          <a:p>
            <a:r>
              <a:rPr lang="en-US" dirty="0"/>
              <a:t>For all EM radiations,</a:t>
            </a:r>
          </a:p>
        </p:txBody>
      </p:sp>
      <mc:AlternateContent xmlns:mc="http://schemas.openxmlformats.org/markup-compatibility/2006" xmlns:a14="http://schemas.microsoft.com/office/drawing/2010/main">
        <mc:Choice Requires="a14">
          <p:sp>
            <p:nvSpPr>
              <p:cNvPr id="10" name="TextBox 9"/>
              <p:cNvSpPr txBox="1"/>
              <p:nvPr/>
            </p:nvSpPr>
            <p:spPr>
              <a:xfrm>
                <a:off x="5972221" y="2702726"/>
                <a:ext cx="13417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h𝑓</m:t>
                      </m:r>
                      <m:r>
                        <a:rPr lang="en-US" i="1">
                          <a:latin typeface="Cambria Math" panose="02040503050406030204" pitchFamily="18" charset="0"/>
                        </a:rPr>
                        <m:t>=ℏ</m:t>
                      </m:r>
                      <m:r>
                        <a:rPr lang="en-US" i="1">
                          <a:latin typeface="Cambria Math" panose="02040503050406030204" pitchFamily="18" charset="0"/>
                          <a:ea typeface="Cambria Math" panose="02040503050406030204" pitchFamily="18" charset="0"/>
                        </a:rPr>
                        <m:t>𝜈</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72221" y="2702726"/>
                <a:ext cx="1341778" cy="276999"/>
              </a:xfrm>
              <a:prstGeom prst="rect">
                <a:avLst/>
              </a:prstGeom>
              <a:blipFill>
                <a:blip r:embed="rId3"/>
                <a:stretch>
                  <a:fillRect l="-3636" t="-2174" r="-136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868316" y="1717551"/>
                <a:ext cx="2322239"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num>
                        <m:den>
                          <m:r>
                            <a:rPr lang="en-US" i="1">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868316" y="1717551"/>
                <a:ext cx="2322239" cy="520463"/>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2634930" y="1792186"/>
            <a:ext cx="2568204" cy="369332"/>
          </a:xfrm>
          <a:prstGeom prst="rect">
            <a:avLst/>
          </a:prstGeom>
          <a:noFill/>
        </p:spPr>
        <p:txBody>
          <a:bodyPr wrap="none" rtlCol="0">
            <a:spAutoFit/>
          </a:bodyPr>
          <a:lstStyle/>
          <a:p>
            <a:r>
              <a:rPr lang="en-US" dirty="0"/>
              <a:t>frequency vs. wavelength</a:t>
            </a:r>
          </a:p>
        </p:txBody>
      </p:sp>
      <p:sp>
        <p:nvSpPr>
          <p:cNvPr id="14" name="TextBox 13"/>
          <p:cNvSpPr txBox="1"/>
          <p:nvPr/>
        </p:nvSpPr>
        <p:spPr>
          <a:xfrm>
            <a:off x="2680725" y="2702725"/>
            <a:ext cx="2129942" cy="369332"/>
          </a:xfrm>
          <a:prstGeom prst="rect">
            <a:avLst/>
          </a:prstGeom>
          <a:noFill/>
        </p:spPr>
        <p:txBody>
          <a:bodyPr wrap="none" rtlCol="0">
            <a:spAutoFit/>
          </a:bodyPr>
          <a:lstStyle/>
          <a:p>
            <a:r>
              <a:rPr lang="en-US" dirty="0"/>
              <a:t>energy vs. frequency</a:t>
            </a:r>
          </a:p>
        </p:txBody>
      </p:sp>
      <p:graphicFrame>
        <p:nvGraphicFramePr>
          <p:cNvPr id="15" name="Table 14"/>
          <p:cNvGraphicFramePr>
            <a:graphicFrameLocks noGrp="1"/>
          </p:cNvGraphicFramePr>
          <p:nvPr>
            <p:extLst>
              <p:ext uri="{D42A27DB-BD31-4B8C-83A1-F6EECF244321}">
                <p14:modId xmlns:p14="http://schemas.microsoft.com/office/powerpoint/2010/main" val="1832000057"/>
              </p:ext>
            </p:extLst>
          </p:nvPr>
        </p:nvGraphicFramePr>
        <p:xfrm>
          <a:off x="2528936" y="3429000"/>
          <a:ext cx="5453016" cy="2491740"/>
        </p:xfrm>
        <a:graphic>
          <a:graphicData uri="http://schemas.openxmlformats.org/drawingml/2006/table">
            <a:tbl>
              <a:tblPr>
                <a:tableStyleId>{22838BEF-8BB2-4498-84A7-C5851F593DF1}</a:tableStyleId>
              </a:tblPr>
              <a:tblGrid>
                <a:gridCol w="1517899">
                  <a:extLst>
                    <a:ext uri="{9D8B030D-6E8A-4147-A177-3AD203B41FA5}">
                      <a16:colId xmlns:a16="http://schemas.microsoft.com/office/drawing/2014/main" val="20000"/>
                    </a:ext>
                  </a:extLst>
                </a:gridCol>
                <a:gridCol w="1290215">
                  <a:extLst>
                    <a:ext uri="{9D8B030D-6E8A-4147-A177-3AD203B41FA5}">
                      <a16:colId xmlns:a16="http://schemas.microsoft.com/office/drawing/2014/main" val="20001"/>
                    </a:ext>
                  </a:extLst>
                </a:gridCol>
                <a:gridCol w="1442005">
                  <a:extLst>
                    <a:ext uri="{9D8B030D-6E8A-4147-A177-3AD203B41FA5}">
                      <a16:colId xmlns:a16="http://schemas.microsoft.com/office/drawing/2014/main" val="20002"/>
                    </a:ext>
                  </a:extLst>
                </a:gridCol>
                <a:gridCol w="1202897">
                  <a:extLst>
                    <a:ext uri="{9D8B030D-6E8A-4147-A177-3AD203B41FA5}">
                      <a16:colId xmlns:a16="http://schemas.microsoft.com/office/drawing/2014/main" val="20003"/>
                    </a:ext>
                  </a:extLst>
                </a:gridCol>
              </a:tblGrid>
              <a:tr h="175260">
                <a:tc>
                  <a:txBody>
                    <a:bodyPr/>
                    <a:lstStyle/>
                    <a:p>
                      <a:pPr algn="l" fontAlgn="b"/>
                      <a:r>
                        <a:rPr lang="en-US" sz="1800" u="none" strike="noStrike" dirty="0">
                          <a:effectLst/>
                        </a:rPr>
                        <a:t> </a:t>
                      </a:r>
                      <a:endParaRPr lang="en-US" sz="1800" b="1" i="0" u="none" strike="noStrike" dirty="0">
                        <a:solidFill>
                          <a:srgbClr val="00008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Frequency</a:t>
                      </a:r>
                      <a:endParaRPr lang="en-US" sz="1800" b="1" i="0" u="none" strike="noStrike">
                        <a:solidFill>
                          <a:srgbClr val="000080"/>
                        </a:solidFill>
                        <a:effectLst/>
                        <a:latin typeface="Arial" panose="020B0604020202020204" pitchFamily="34" charset="0"/>
                      </a:endParaRPr>
                    </a:p>
                  </a:txBody>
                  <a:tcPr marL="7620" marR="7620" marT="7620" marB="0" anchor="b"/>
                </a:tc>
                <a:tc>
                  <a:txBody>
                    <a:bodyPr/>
                    <a:lstStyle/>
                    <a:p>
                      <a:pPr algn="l" fontAlgn="b"/>
                      <a:r>
                        <a:rPr lang="en-US" sz="1800" u="none" strike="noStrike" dirty="0">
                          <a:effectLst/>
                        </a:rPr>
                        <a:t>Wavelength</a:t>
                      </a:r>
                      <a:endParaRPr lang="en-US" sz="1800" b="1" i="0" u="none" strike="noStrike" dirty="0">
                        <a:solidFill>
                          <a:srgbClr val="00008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Energy</a:t>
                      </a:r>
                      <a:endParaRPr lang="en-US" sz="1800" b="1" i="0" u="none" strike="noStrike">
                        <a:solidFill>
                          <a:srgbClr val="00008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0000"/>
                  </a:ext>
                </a:extLst>
              </a:tr>
              <a:tr h="167640">
                <a:tc>
                  <a:txBody>
                    <a:bodyPr/>
                    <a:lstStyle/>
                    <a:p>
                      <a:pPr algn="l" fontAlgn="b"/>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Hz</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eV</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1"/>
                  </a:ext>
                </a:extLst>
              </a:tr>
              <a:tr h="167640">
                <a:tc>
                  <a:txBody>
                    <a:bodyPr/>
                    <a:lstStyle/>
                    <a:p>
                      <a:pPr algn="l" fontAlgn="b"/>
                      <a:r>
                        <a:rPr lang="en-US" sz="1400" u="none" strike="noStrike" dirty="0">
                          <a:effectLst/>
                        </a:rPr>
                        <a:t>x-ray</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1.00E+19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3.00E-11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4.14E+04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2"/>
                  </a:ext>
                </a:extLst>
              </a:tr>
              <a:tr h="167640">
                <a:tc>
                  <a:txBody>
                    <a:bodyPr/>
                    <a:lstStyle/>
                    <a:p>
                      <a:pPr algn="l" fontAlgn="b"/>
                      <a:r>
                        <a:rPr lang="en-US" sz="1400" u="none" strike="noStrike" dirty="0">
                          <a:effectLst/>
                        </a:rPr>
                        <a:t>soft x-ray</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1.00E+18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3.00E-10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4.14E+03</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3"/>
                  </a:ext>
                </a:extLst>
              </a:tr>
              <a:tr h="167640">
                <a:tc>
                  <a:txBody>
                    <a:bodyPr/>
                    <a:lstStyle/>
                    <a:p>
                      <a:pPr algn="l" fontAlgn="b"/>
                      <a:r>
                        <a:rPr lang="en-US" sz="1400" u="none" strike="noStrike" dirty="0">
                          <a:effectLst/>
                        </a:rPr>
                        <a:t>visible light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1.00E+15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3.00E-07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4.14E+00</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0004"/>
                  </a:ext>
                </a:extLst>
              </a:tr>
              <a:tr h="167640">
                <a:tc>
                  <a:txBody>
                    <a:bodyPr/>
                    <a:lstStyle/>
                    <a:p>
                      <a:pPr algn="l" fontAlgn="b"/>
                      <a:r>
                        <a:rPr lang="en-US" sz="1400" u="none" strike="noStrike" dirty="0">
                          <a:effectLst/>
                        </a:rPr>
                        <a:t>Terahertz</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1.00E+12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3.00E-04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4.14E-03</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5"/>
                  </a:ext>
                </a:extLst>
              </a:tr>
              <a:tr h="167640">
                <a:tc>
                  <a:txBody>
                    <a:bodyPr/>
                    <a:lstStyle/>
                    <a:p>
                      <a:pPr algn="l" fontAlgn="b"/>
                      <a:r>
                        <a:rPr lang="en-US" sz="1400" u="none" strike="noStrike" dirty="0">
                          <a:effectLst/>
                        </a:rPr>
                        <a:t>Gigahertz</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1.00E+09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3.00E-01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4.14E-06</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6"/>
                  </a:ext>
                </a:extLst>
              </a:tr>
              <a:tr h="167640">
                <a:tc>
                  <a:txBody>
                    <a:bodyPr/>
                    <a:lstStyle/>
                    <a:p>
                      <a:pPr algn="l" fontAlgn="b"/>
                      <a:r>
                        <a:rPr lang="en-US" sz="1400" u="none" strike="noStrike" dirty="0">
                          <a:effectLst/>
                        </a:rPr>
                        <a:t>RF - UHF</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3.00E+08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9.99E-01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1.24E-06</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7"/>
                  </a:ext>
                </a:extLst>
              </a:tr>
              <a:tr h="167640">
                <a:tc>
                  <a:txBody>
                    <a:bodyPr/>
                    <a:lstStyle/>
                    <a:p>
                      <a:pPr algn="l" fontAlgn="b"/>
                      <a:r>
                        <a:rPr lang="en-US" sz="1400" u="none" strike="noStrike" dirty="0">
                          <a:effectLst/>
                        </a:rPr>
                        <a:t>RF - VHF</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3.00E+07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9.99E+00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1.24E-07</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8"/>
                  </a:ext>
                </a:extLst>
              </a:tr>
              <a:tr h="167640">
                <a:tc>
                  <a:txBody>
                    <a:bodyPr/>
                    <a:lstStyle/>
                    <a:p>
                      <a:pPr algn="l" fontAlgn="b"/>
                      <a:r>
                        <a:rPr lang="en-US" sz="1400" u="none" strike="noStrike" dirty="0">
                          <a:effectLst/>
                        </a:rPr>
                        <a:t>RF - High Freq.</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3.00E+06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9.99E+01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1.24E-08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0009"/>
                  </a:ext>
                </a:extLst>
              </a:tr>
              <a:tr h="167640">
                <a:tc>
                  <a:txBody>
                    <a:bodyPr/>
                    <a:lstStyle/>
                    <a:p>
                      <a:pPr algn="l" fontAlgn="b"/>
                      <a:r>
                        <a:rPr lang="en-US" sz="1400" u="none" strike="noStrike" dirty="0">
                          <a:effectLst/>
                        </a:rPr>
                        <a:t>RF - Medium Freq.</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3.00E+05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9.99E+02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1.24E-09</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7462111" y="2682576"/>
                <a:ext cx="1994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   ℏ=</m:t>
                      </m:r>
                      <m:r>
                        <a:rPr lang="en-US" i="1">
                          <a:latin typeface="Cambria Math" panose="02040503050406030204" pitchFamily="18" charset="0"/>
                          <a:ea typeface="Cambria Math" panose="02040503050406030204" pitchFamily="18" charset="0"/>
                        </a:rPr>
                        <m:t>h</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462111" y="2682576"/>
                <a:ext cx="1994071" cy="276999"/>
              </a:xfrm>
              <a:prstGeom prst="rect">
                <a:avLst/>
              </a:prstGeom>
              <a:blipFill>
                <a:blip r:embed="rId5"/>
                <a:stretch>
                  <a:fillRect l="-917" t="-2222" r="-2446" b="-35556"/>
                </a:stretch>
              </a:blipFill>
            </p:spPr>
            <p:txBody>
              <a:bodyPr/>
              <a:lstStyle/>
              <a:p>
                <a:r>
                  <a:rPr lang="en-US">
                    <a:noFill/>
                  </a:rPr>
                  <a:t> </a:t>
                </a:r>
              </a:p>
            </p:txBody>
          </p:sp>
        </mc:Fallback>
      </mc:AlternateContent>
      <p:sp>
        <p:nvSpPr>
          <p:cNvPr id="6" name="TextBox 5"/>
          <p:cNvSpPr txBox="1"/>
          <p:nvPr/>
        </p:nvSpPr>
        <p:spPr>
          <a:xfrm>
            <a:off x="8296956" y="3085615"/>
            <a:ext cx="2023311" cy="646331"/>
          </a:xfrm>
          <a:prstGeom prst="rect">
            <a:avLst/>
          </a:prstGeom>
          <a:noFill/>
        </p:spPr>
        <p:txBody>
          <a:bodyPr wrap="none" rtlCol="0">
            <a:spAutoFit/>
          </a:bodyPr>
          <a:lstStyle/>
          <a:p>
            <a:r>
              <a:rPr lang="en-US" dirty="0"/>
              <a:t>h is Planck constant</a:t>
            </a:r>
          </a:p>
          <a:p>
            <a:r>
              <a:rPr lang="en-US" dirty="0"/>
              <a:t>h=6.626 x 10</a:t>
            </a:r>
            <a:r>
              <a:rPr lang="en-US" baseline="30000" dirty="0"/>
              <a:t>-34</a:t>
            </a:r>
            <a:r>
              <a:rPr lang="en-US" dirty="0"/>
              <a:t> J s</a:t>
            </a:r>
          </a:p>
        </p:txBody>
      </p:sp>
      <p:sp>
        <p:nvSpPr>
          <p:cNvPr id="16" name="Rectangle 15">
            <a:extLst>
              <a:ext uri="{FF2B5EF4-FFF2-40B4-BE49-F238E27FC236}">
                <a16:creationId xmlns:a16="http://schemas.microsoft.com/office/drawing/2014/main" id="{730B29CC-B107-4454-9DB2-4BA24EFE2939}"/>
              </a:ext>
            </a:extLst>
          </p:cNvPr>
          <p:cNvSpPr/>
          <p:nvPr/>
        </p:nvSpPr>
        <p:spPr>
          <a:xfrm>
            <a:off x="8459146" y="3902448"/>
            <a:ext cx="1643848" cy="369332"/>
          </a:xfrm>
          <a:prstGeom prst="rect">
            <a:avLst/>
          </a:prstGeom>
        </p:spPr>
        <p:txBody>
          <a:bodyPr wrap="none">
            <a:spAutoFit/>
          </a:bodyPr>
          <a:lstStyle/>
          <a:p>
            <a:r>
              <a:rPr lang="en-US" dirty="0"/>
              <a:t>1ev = 1.60e-19J</a:t>
            </a:r>
          </a:p>
        </p:txBody>
      </p:sp>
    </p:spTree>
    <p:extLst>
      <p:ext uri="{BB962C8B-B14F-4D97-AF65-F5344CB8AC3E}">
        <p14:creationId xmlns:p14="http://schemas.microsoft.com/office/powerpoint/2010/main" val="26041788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Atoms in Human Body</a:t>
            </a:r>
          </a:p>
        </p:txBody>
      </p:sp>
      <p:pic>
        <p:nvPicPr>
          <p:cNvPr id="4100" name="Picture 4" descr="https://upload.wikimedia.org/wikipedia/commons/thumb/f/fd/201_Elements_of_the_Human_Body-01.jpg/1920px-201_Elements_of_the_Human_Body-0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5871080" y="1531625"/>
            <a:ext cx="5135984" cy="288899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a:t>BME2104 -《生物医学影像技术》</a:t>
            </a:r>
          </a:p>
        </p:txBody>
      </p:sp>
      <p:sp>
        <p:nvSpPr>
          <p:cNvPr id="6" name="Footer Placeholder 5"/>
          <p:cNvSpPr>
            <a:spLocks noGrp="1"/>
          </p:cNvSpPr>
          <p:nvPr>
            <p:ph type="ftr" sz="quarter" idx="11"/>
          </p:nvPr>
        </p:nvSpPr>
        <p:spPr/>
        <p:txBody>
          <a:bodyPr/>
          <a:lstStyle/>
          <a:p>
            <a:r>
              <a:rPr lang="en-US"/>
              <a:t>Lecture 5: Interaction of x-rays with matters</a:t>
            </a:r>
          </a:p>
        </p:txBody>
      </p:sp>
      <p:sp>
        <p:nvSpPr>
          <p:cNvPr id="7" name="Slide Number Placeholder 6"/>
          <p:cNvSpPr>
            <a:spLocks noGrp="1"/>
          </p:cNvSpPr>
          <p:nvPr>
            <p:ph type="sldNum" sz="quarter" idx="12"/>
          </p:nvPr>
        </p:nvSpPr>
        <p:spPr/>
        <p:txBody>
          <a:bodyPr/>
          <a:lstStyle/>
          <a:p>
            <a:fld id="{137FFB83-1FEB-4B15-B287-3B515346DC85}" type="slidenum">
              <a:rPr lang="en-US" smtClean="0"/>
              <a:t>8</a:t>
            </a:fld>
            <a:endParaRPr lang="en-US"/>
          </a:p>
        </p:txBody>
      </p:sp>
      <p:sp>
        <p:nvSpPr>
          <p:cNvPr id="12" name="Rectangle 11"/>
          <p:cNvSpPr/>
          <p:nvPr/>
        </p:nvSpPr>
        <p:spPr>
          <a:xfrm>
            <a:off x="3136095" y="6088770"/>
            <a:ext cx="6612015" cy="276999"/>
          </a:xfrm>
          <a:prstGeom prst="rect">
            <a:avLst/>
          </a:prstGeom>
        </p:spPr>
        <p:txBody>
          <a:bodyPr wrap="square">
            <a:spAutoFit/>
          </a:bodyPr>
          <a:lstStyle/>
          <a:p>
            <a:r>
              <a:rPr lang="en-US" sz="1200" i="1" dirty="0">
                <a:hlinkClick r:id="rId3"/>
              </a:rPr>
              <a:t>https://en.wikipedia.org/wiki/Composition_of_the_human_body</a:t>
            </a:r>
            <a:r>
              <a:rPr lang="en-US" sz="1200" i="1" dirty="0"/>
              <a:t> </a:t>
            </a:r>
          </a:p>
        </p:txBody>
      </p:sp>
      <p:graphicFrame>
        <p:nvGraphicFramePr>
          <p:cNvPr id="14" name="Table 13"/>
          <p:cNvGraphicFramePr>
            <a:graphicFrameLocks noGrp="1"/>
          </p:cNvGraphicFramePr>
          <p:nvPr>
            <p:extLst>
              <p:ext uri="{D42A27DB-BD31-4B8C-83A1-F6EECF244321}">
                <p14:modId xmlns:p14="http://schemas.microsoft.com/office/powerpoint/2010/main" val="2127933263"/>
              </p:ext>
            </p:extLst>
          </p:nvPr>
        </p:nvGraphicFramePr>
        <p:xfrm>
          <a:off x="6930845" y="4567425"/>
          <a:ext cx="3718855" cy="1074420"/>
        </p:xfrm>
        <a:graphic>
          <a:graphicData uri="http://schemas.openxmlformats.org/drawingml/2006/table">
            <a:tbl>
              <a:tblPr>
                <a:tableStyleId>{22838BEF-8BB2-4498-84A7-C5851F593DF1}</a:tableStyleId>
              </a:tblPr>
              <a:tblGrid>
                <a:gridCol w="593516">
                  <a:extLst>
                    <a:ext uri="{9D8B030D-6E8A-4147-A177-3AD203B41FA5}">
                      <a16:colId xmlns:a16="http://schemas.microsoft.com/office/drawing/2014/main" val="20000"/>
                    </a:ext>
                  </a:extLst>
                </a:gridCol>
                <a:gridCol w="620804">
                  <a:extLst>
                    <a:ext uri="{9D8B030D-6E8A-4147-A177-3AD203B41FA5}">
                      <a16:colId xmlns:a16="http://schemas.microsoft.com/office/drawing/2014/main" val="20001"/>
                    </a:ext>
                  </a:extLst>
                </a:gridCol>
                <a:gridCol w="531265">
                  <a:extLst>
                    <a:ext uri="{9D8B030D-6E8A-4147-A177-3AD203B41FA5}">
                      <a16:colId xmlns:a16="http://schemas.microsoft.com/office/drawing/2014/main" val="20002"/>
                    </a:ext>
                  </a:extLst>
                </a:gridCol>
                <a:gridCol w="986635">
                  <a:extLst>
                    <a:ext uri="{9D8B030D-6E8A-4147-A177-3AD203B41FA5}">
                      <a16:colId xmlns:a16="http://schemas.microsoft.com/office/drawing/2014/main" val="20003"/>
                    </a:ext>
                  </a:extLst>
                </a:gridCol>
                <a:gridCol w="986635">
                  <a:extLst>
                    <a:ext uri="{9D8B030D-6E8A-4147-A177-3AD203B41FA5}">
                      <a16:colId xmlns:a16="http://schemas.microsoft.com/office/drawing/2014/main" val="20004"/>
                    </a:ext>
                  </a:extLst>
                </a:gridCol>
              </a:tblGrid>
              <a:tr h="182880">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Element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Mass percent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Atomic percent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Electrons per shell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K shell binging energy (keV)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0"/>
                  </a:ext>
                </a:extLst>
              </a:tr>
              <a:tr h="182880">
                <a:tc>
                  <a:txBody>
                    <a:bodyPr/>
                    <a:lstStyle/>
                    <a:p>
                      <a:pPr algn="l" fontAlgn="b"/>
                      <a:r>
                        <a:rPr lang="en-US" sz="1100" u="none" strike="noStrike">
                          <a:effectLst/>
                          <a:latin typeface="Times New Roman" panose="02020603050405020304" pitchFamily="18" charset="0"/>
                          <a:cs typeface="Times New Roman" panose="02020603050405020304" pitchFamily="18" charset="0"/>
                        </a:rPr>
                        <a:t>Hydrogen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dirty="0">
                          <a:effectLst/>
                          <a:latin typeface="Times New Roman" panose="02020603050405020304" pitchFamily="18" charset="0"/>
                          <a:cs typeface="Times New Roman" panose="02020603050405020304" pitchFamily="18" charset="0"/>
                        </a:rPr>
                        <a:t>10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62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K1</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0.014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1"/>
                  </a:ext>
                </a:extLst>
              </a:tr>
              <a:tr h="182880">
                <a:tc>
                  <a:txBody>
                    <a:bodyPr/>
                    <a:lstStyle/>
                    <a:p>
                      <a:pPr algn="l" fontAlgn="b"/>
                      <a:r>
                        <a:rPr lang="en-US" sz="1100" u="none" strike="noStrike">
                          <a:effectLst/>
                          <a:latin typeface="Times New Roman" panose="02020603050405020304" pitchFamily="18" charset="0"/>
                          <a:cs typeface="Times New Roman" panose="02020603050405020304" pitchFamily="18" charset="0"/>
                        </a:rPr>
                        <a:t>Oxygen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65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24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K2, L4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0.543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2"/>
                  </a:ext>
                </a:extLst>
              </a:tr>
              <a:tr h="182880">
                <a:tc>
                  <a:txBody>
                    <a:bodyPr/>
                    <a:lstStyle/>
                    <a:p>
                      <a:pPr algn="l" fontAlgn="b"/>
                      <a:r>
                        <a:rPr lang="en-US" sz="1100" u="none" strike="noStrike">
                          <a:effectLst/>
                          <a:latin typeface="Times New Roman" panose="02020603050405020304" pitchFamily="18" charset="0"/>
                          <a:cs typeface="Times New Roman" panose="02020603050405020304" pitchFamily="18" charset="0"/>
                        </a:rPr>
                        <a:t>Carbon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18</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K2, L6</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0.284</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3"/>
                  </a:ext>
                </a:extLst>
              </a:tr>
              <a:tr h="182880">
                <a:tc>
                  <a:txBody>
                    <a:bodyPr/>
                    <a:lstStyle/>
                    <a:p>
                      <a:pPr algn="l" fontAlgn="b"/>
                      <a:r>
                        <a:rPr lang="en-US" sz="1100" u="none" strike="noStrike">
                          <a:effectLst/>
                          <a:latin typeface="Times New Roman" panose="02020603050405020304" pitchFamily="18" charset="0"/>
                          <a:cs typeface="Times New Roman" panose="02020603050405020304" pitchFamily="18" charset="0"/>
                        </a:rPr>
                        <a:t>Calcium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0.22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K2, L8, M8, N2</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US" sz="1100" u="none" strike="noStrike" dirty="0">
                          <a:effectLst/>
                          <a:latin typeface="Times New Roman" panose="02020603050405020304" pitchFamily="18" charset="0"/>
                          <a:cs typeface="Times New Roman" panose="02020603050405020304" pitchFamily="18" charset="0"/>
                        </a:rPr>
                        <a:t>4.039</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004"/>
                  </a:ext>
                </a:extLst>
              </a:tr>
            </a:tbl>
          </a:graphicData>
        </a:graphic>
      </p:graphicFrame>
      <p:pic>
        <p:nvPicPr>
          <p:cNvPr id="9" name="Content Placeholder 6">
            <a:extLst>
              <a:ext uri="{FF2B5EF4-FFF2-40B4-BE49-F238E27FC236}">
                <a16:creationId xmlns:a16="http://schemas.microsoft.com/office/drawing/2014/main" id="{DEE2F191-8610-483E-B849-9CCF849BF2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439948"/>
            <a:ext cx="4301376" cy="3473304"/>
          </a:xfrm>
          <a:prstGeom prst="rect">
            <a:avLst/>
          </a:prstGeom>
        </p:spPr>
      </p:pic>
      <p:pic>
        <p:nvPicPr>
          <p:cNvPr id="10" name="Content Placeholder 6">
            <a:extLst>
              <a:ext uri="{FF2B5EF4-FFF2-40B4-BE49-F238E27FC236}">
                <a16:creationId xmlns:a16="http://schemas.microsoft.com/office/drawing/2014/main" id="{43B7B810-F9DE-4F74-B628-DDA895415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569" t="17627" r="62487" b="71714"/>
          <a:stretch/>
        </p:blipFill>
        <p:spPr>
          <a:xfrm>
            <a:off x="888219" y="1531625"/>
            <a:ext cx="2070210" cy="941005"/>
          </a:xfrm>
          <a:prstGeom prst="rect">
            <a:avLst/>
          </a:prstGeom>
        </p:spPr>
      </p:pic>
    </p:spTree>
    <p:extLst>
      <p:ext uri="{BB962C8B-B14F-4D97-AF65-F5344CB8AC3E}">
        <p14:creationId xmlns:p14="http://schemas.microsoft.com/office/powerpoint/2010/main" val="3221385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t>Structure of Atom</a:t>
            </a:r>
            <a:endParaRPr lang="en-US" dirty="0"/>
          </a:p>
        </p:txBody>
      </p:sp>
      <p:pic>
        <p:nvPicPr>
          <p:cNvPr id="11" name="Picture 2" descr="http://www.chem4kids.com/files/elements/art/026_orbital.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77025" y="2594155"/>
            <a:ext cx="3867150" cy="292497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a:t>BME2104 -《生物医学影像技术》</a:t>
            </a:r>
          </a:p>
        </p:txBody>
      </p:sp>
      <p:sp>
        <p:nvSpPr>
          <p:cNvPr id="4" name="Footer Placeholder 3"/>
          <p:cNvSpPr>
            <a:spLocks noGrp="1"/>
          </p:cNvSpPr>
          <p:nvPr>
            <p:ph type="ftr" sz="quarter" idx="11"/>
          </p:nvPr>
        </p:nvSpPr>
        <p:spPr/>
        <p:txBody>
          <a:bodyPr/>
          <a:lstStyle/>
          <a:p>
            <a:r>
              <a:rPr lang="en-US"/>
              <a:t>Lecture 5: Interaction of x-rays with matters</a:t>
            </a:r>
          </a:p>
        </p:txBody>
      </p:sp>
      <p:sp>
        <p:nvSpPr>
          <p:cNvPr id="5" name="Slide Number Placeholder 4"/>
          <p:cNvSpPr>
            <a:spLocks noGrp="1"/>
          </p:cNvSpPr>
          <p:nvPr>
            <p:ph type="sldNum" sz="quarter" idx="12"/>
          </p:nvPr>
        </p:nvSpPr>
        <p:spPr/>
        <p:txBody>
          <a:bodyPr/>
          <a:lstStyle/>
          <a:p>
            <a:fld id="{137FFB83-1FEB-4B15-B287-3B515346DC85}" type="slidenum">
              <a:rPr lang="en-US" smtClean="0"/>
              <a:t>9</a:t>
            </a:fld>
            <a:endParaRPr lang="en-US"/>
          </a:p>
        </p:txBody>
      </p:sp>
      <p:grpSp>
        <p:nvGrpSpPr>
          <p:cNvPr id="18" name="Group 17">
            <a:extLst>
              <a:ext uri="{FF2B5EF4-FFF2-40B4-BE49-F238E27FC236}">
                <a16:creationId xmlns:a16="http://schemas.microsoft.com/office/drawing/2014/main" id="{C28C9A8C-0020-4F1B-9E15-0AE1F942E10F}"/>
              </a:ext>
            </a:extLst>
          </p:cNvPr>
          <p:cNvGrpSpPr/>
          <p:nvPr/>
        </p:nvGrpSpPr>
        <p:grpSpPr>
          <a:xfrm>
            <a:off x="10192077" y="3408451"/>
            <a:ext cx="381836" cy="1963127"/>
            <a:chOff x="10192077" y="3408451"/>
            <a:chExt cx="381836" cy="1963127"/>
          </a:xfrm>
        </p:grpSpPr>
        <p:sp>
          <p:nvSpPr>
            <p:cNvPr id="8" name="TextBox 7"/>
            <p:cNvSpPr txBox="1"/>
            <p:nvPr/>
          </p:nvSpPr>
          <p:spPr>
            <a:xfrm>
              <a:off x="10220931" y="3408451"/>
              <a:ext cx="304892" cy="369332"/>
            </a:xfrm>
            <a:prstGeom prst="rect">
              <a:avLst/>
            </a:prstGeom>
            <a:noFill/>
          </p:spPr>
          <p:txBody>
            <a:bodyPr wrap="none" rtlCol="0">
              <a:spAutoFit/>
            </a:bodyPr>
            <a:lstStyle/>
            <a:p>
              <a:r>
                <a:rPr lang="en-US" dirty="0">
                  <a:solidFill>
                    <a:srgbClr val="FF0000"/>
                  </a:solidFill>
                </a:rPr>
                <a:t>K</a:t>
              </a:r>
            </a:p>
          </p:txBody>
        </p:sp>
        <p:sp>
          <p:nvSpPr>
            <p:cNvPr id="9" name="TextBox 8"/>
            <p:cNvSpPr txBox="1"/>
            <p:nvPr/>
          </p:nvSpPr>
          <p:spPr>
            <a:xfrm>
              <a:off x="10220931" y="3904438"/>
              <a:ext cx="282450" cy="369332"/>
            </a:xfrm>
            <a:prstGeom prst="rect">
              <a:avLst/>
            </a:prstGeom>
            <a:noFill/>
          </p:spPr>
          <p:txBody>
            <a:bodyPr wrap="none" rtlCol="0">
              <a:spAutoFit/>
            </a:bodyPr>
            <a:lstStyle/>
            <a:p>
              <a:r>
                <a:rPr lang="en-US" dirty="0">
                  <a:solidFill>
                    <a:srgbClr val="FF0000"/>
                  </a:solidFill>
                </a:rPr>
                <a:t>L</a:t>
              </a:r>
            </a:p>
          </p:txBody>
        </p:sp>
        <p:sp>
          <p:nvSpPr>
            <p:cNvPr id="10" name="TextBox 9"/>
            <p:cNvSpPr txBox="1"/>
            <p:nvPr/>
          </p:nvSpPr>
          <p:spPr>
            <a:xfrm>
              <a:off x="10192077" y="4434033"/>
              <a:ext cx="381836" cy="369332"/>
            </a:xfrm>
            <a:prstGeom prst="rect">
              <a:avLst/>
            </a:prstGeom>
            <a:noFill/>
          </p:spPr>
          <p:txBody>
            <a:bodyPr wrap="none" rtlCol="0">
              <a:spAutoFit/>
            </a:bodyPr>
            <a:lstStyle/>
            <a:p>
              <a:r>
                <a:rPr lang="en-US" dirty="0">
                  <a:solidFill>
                    <a:srgbClr val="FF0000"/>
                  </a:solidFill>
                </a:rPr>
                <a:t>M</a:t>
              </a:r>
            </a:p>
          </p:txBody>
        </p:sp>
        <p:sp>
          <p:nvSpPr>
            <p:cNvPr id="12" name="TextBox 11"/>
            <p:cNvSpPr txBox="1"/>
            <p:nvPr/>
          </p:nvSpPr>
          <p:spPr>
            <a:xfrm>
              <a:off x="10220931" y="5002246"/>
              <a:ext cx="333746" cy="369332"/>
            </a:xfrm>
            <a:prstGeom prst="rect">
              <a:avLst/>
            </a:prstGeom>
            <a:noFill/>
          </p:spPr>
          <p:txBody>
            <a:bodyPr wrap="none" rtlCol="0">
              <a:spAutoFit/>
            </a:bodyPr>
            <a:lstStyle/>
            <a:p>
              <a:r>
                <a:rPr lang="en-US" dirty="0">
                  <a:solidFill>
                    <a:srgbClr val="FF0000"/>
                  </a:solidFill>
                </a:rPr>
                <a:t>N</a:t>
              </a:r>
            </a:p>
          </p:txBody>
        </p:sp>
      </p:grpSp>
      <p:sp>
        <p:nvSpPr>
          <p:cNvPr id="13" name="TextBox 12"/>
          <p:cNvSpPr txBox="1"/>
          <p:nvPr/>
        </p:nvSpPr>
        <p:spPr>
          <a:xfrm>
            <a:off x="7640141" y="2035637"/>
            <a:ext cx="1847685" cy="369332"/>
          </a:xfrm>
          <a:prstGeom prst="rect">
            <a:avLst/>
          </a:prstGeom>
          <a:noFill/>
        </p:spPr>
        <p:txBody>
          <a:bodyPr wrap="none" rtlCol="0">
            <a:spAutoFit/>
          </a:bodyPr>
          <a:lstStyle/>
          <a:p>
            <a:r>
              <a:rPr lang="en-US" dirty="0"/>
              <a:t>Fe: K2,L8,M14,N2</a:t>
            </a:r>
          </a:p>
        </p:txBody>
      </p:sp>
      <p:pic>
        <p:nvPicPr>
          <p:cNvPr id="16" name="Content Placeholder 15">
            <a:extLst>
              <a:ext uri="{FF2B5EF4-FFF2-40B4-BE49-F238E27FC236}">
                <a16:creationId xmlns:a16="http://schemas.microsoft.com/office/drawing/2014/main" id="{8217534E-214B-4237-971F-6F33B6C5CD6B}"/>
              </a:ext>
            </a:extLst>
          </p:cNvPr>
          <p:cNvPicPr>
            <a:picLocks noGrp="1" noChangeAspect="1"/>
          </p:cNvPicPr>
          <p:nvPr>
            <p:ph sz="half" idx="1"/>
          </p:nvPr>
        </p:nvPicPr>
        <p:blipFill>
          <a:blip r:embed="rId3"/>
          <a:stretch>
            <a:fillRect/>
          </a:stretch>
        </p:blipFill>
        <p:spPr>
          <a:xfrm>
            <a:off x="818700" y="2470185"/>
            <a:ext cx="5156200" cy="2868506"/>
          </a:xfrm>
          <a:prstGeom prst="rect">
            <a:avLst/>
          </a:prstGeom>
        </p:spPr>
      </p:pic>
    </p:spTree>
    <p:extLst>
      <p:ext uri="{BB962C8B-B14F-4D97-AF65-F5344CB8AC3E}">
        <p14:creationId xmlns:p14="http://schemas.microsoft.com/office/powerpoint/2010/main" val="25984268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Teaching with Pen_template</Template>
  <TotalTime>7961</TotalTime>
  <Words>2030</Words>
  <Application>Microsoft Office PowerPoint</Application>
  <PresentationFormat>Widescreen</PresentationFormat>
  <Paragraphs>359</Paragraphs>
  <Slides>27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DengXian</vt:lpstr>
      <vt:lpstr>Arial</vt:lpstr>
      <vt:lpstr>Calibri</vt:lpstr>
      <vt:lpstr>Cambria Math</vt:lpstr>
      <vt:lpstr>Comic Sans MS</vt:lpstr>
      <vt:lpstr>Gill Sans MT</vt:lpstr>
      <vt:lpstr>Symbol</vt:lpstr>
      <vt:lpstr>Times New Roman</vt:lpstr>
      <vt:lpstr>Wingdings</vt:lpstr>
      <vt:lpstr>Custom Design</vt:lpstr>
      <vt:lpstr>Lecture 5: Interaction of x-rays with matters</vt:lpstr>
      <vt:lpstr>Lecture 5: Interaction of x-rays with matters</vt:lpstr>
      <vt:lpstr>What is x-ray?</vt:lpstr>
      <vt:lpstr>What is x-ray? (count.)</vt:lpstr>
      <vt:lpstr>X-rays vs. visible lights</vt:lpstr>
      <vt:lpstr>Transmission of EM Radiation </vt:lpstr>
      <vt:lpstr>Photon and Energy Quanta</vt:lpstr>
      <vt:lpstr>Atoms in Human Body</vt:lpstr>
      <vt:lpstr>Structure of Atom</vt:lpstr>
      <vt:lpstr>Photoelectric Absorption</vt:lpstr>
      <vt:lpstr>Photoelectric Absorption </vt:lpstr>
      <vt:lpstr>K-edge Absorption</vt:lpstr>
      <vt:lpstr>Compton Scattering</vt:lpstr>
      <vt:lpstr>Compton Scattering</vt:lpstr>
      <vt:lpstr>Total x-ray attenuation</vt:lpstr>
      <vt:lpstr>Relative contributions</vt:lpstr>
      <vt:lpstr>NIST Database</vt:lpstr>
      <vt:lpstr>NIST: X-ray reference</vt:lpstr>
      <vt:lpstr>Beer’s law &amp; X-ray linear attenuation coefficient</vt:lpstr>
      <vt:lpstr>Mass Attenuation Coefficient </vt:lpstr>
      <vt:lpstr>X-ray attenuation of various tissues</vt:lpstr>
      <vt:lpstr>X-ray Beam Hardening </vt:lpstr>
      <vt:lpstr>Beam Hardening</vt:lpstr>
      <vt:lpstr>Signal from X-ray Matter Interaction</vt:lpstr>
      <vt:lpstr>What signals do we measure?</vt:lpstr>
      <vt:lpstr>Matlab Demo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Cao, Guohua</dc:creator>
  <cp:lastModifiedBy>Guohua Cao</cp:lastModifiedBy>
  <cp:revision>1278</cp:revision>
  <dcterms:created xsi:type="dcterms:W3CDTF">2013-08-27T01:49:12Z</dcterms:created>
  <dcterms:modified xsi:type="dcterms:W3CDTF">2024-03-12T15:51:08Z</dcterms:modified>
</cp:coreProperties>
</file>