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1" r:id="rId4"/>
    <p:sldId id="334" r:id="rId5"/>
    <p:sldId id="299" r:id="rId6"/>
    <p:sldId id="300" r:id="rId7"/>
    <p:sldId id="297" r:id="rId8"/>
    <p:sldId id="302" r:id="rId9"/>
    <p:sldId id="303" r:id="rId10"/>
    <p:sldId id="305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1" r:id="rId34"/>
    <p:sldId id="332" r:id="rId35"/>
    <p:sldId id="336" r:id="rId36"/>
    <p:sldId id="337" r:id="rId37"/>
    <p:sldId id="339" r:id="rId38"/>
    <p:sldId id="340" r:id="rId39"/>
    <p:sldId id="341" r:id="rId40"/>
    <p:sldId id="343" r:id="rId41"/>
    <p:sldId id="342" r:id="rId42"/>
    <p:sldId id="344" r:id="rId4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823" y="5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5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69" y="3474721"/>
            <a:ext cx="704006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 memory programming using MPI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dirty="0" smtClean="0"/>
              <a:t>Fall </a:t>
            </a:r>
            <a:r>
              <a:rPr lang="en-US" altLang="en-US" dirty="0" smtClean="0"/>
              <a:t>2023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163"/>
            <a:ext cx="8229600" cy="4516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gives location to store received messge.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must be at least number of items to receive.</a:t>
            </a:r>
          </a:p>
          <a:p>
            <a:pPr lvl="1">
              <a:defRPr/>
            </a:pPr>
            <a:r>
              <a:rPr lang="en-US" smtClean="0"/>
              <a:t>If message too large, MPI_ERROR_TRUNCATE will occur.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received from process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smtClean="0">
                <a:cs typeface="Consolas" panose="020B0609020204030204" pitchFamily="49" charset="0"/>
              </a:rPr>
              <a:t>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S</a:t>
            </a:r>
            <a:r>
              <a:rPr lang="en-US" smtClean="0">
                <a:cs typeface="Consolas" panose="020B0609020204030204" pitchFamily="49" charset="0"/>
              </a:rPr>
              <a:t>ource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MPI_ANY_SOURCE</a:t>
            </a:r>
            <a:r>
              <a:rPr lang="en-US" smtClean="0">
                <a:cs typeface="Consolas" panose="020B0609020204030204" pitchFamily="49" charset="0"/>
              </a:rPr>
              <a:t> to receive from any process.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Will only receive message with tag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T</a:t>
            </a:r>
            <a:r>
              <a:rPr lang="en-US" smtClean="0">
                <a:cs typeface="Consolas" panose="020B0609020204030204" pitchFamily="49" charset="0"/>
              </a:rPr>
              <a:t>ag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cs typeface="Consolas" panose="020B0609020204030204" pitchFamily="49" charset="0"/>
              </a:rPr>
              <a:t> useful when receiving using wildcards.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MPI_Status</a:t>
            </a:r>
            <a:r>
              <a:rPr lang="en-US" smtClean="0">
                <a:cs typeface="Consolas" panose="020B0609020204030204" pitchFamily="49" charset="0"/>
              </a:rPr>
              <a:t> is a struct with fields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MPI_SOURCE, MPI_TAG, MPI_ERROR</a:t>
            </a:r>
            <a:r>
              <a:rPr lang="en-US" smtClean="0">
                <a:cs typeface="Consolas" panose="020B0609020204030204" pitchFamily="49" charset="0"/>
              </a:rPr>
              <a:t> to get info on wildcard message.</a:t>
            </a:r>
          </a:p>
          <a:p>
            <a:pPr>
              <a:defRPr/>
            </a:pPr>
            <a:r>
              <a:rPr lang="en-US">
                <a:cs typeface="Consolas" panose="020B0609020204030204" pitchFamily="49" charset="0"/>
              </a:rPr>
              <a:t>Fairness not guaranteed.  If two sends match a receive, only one send completes.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3867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MPI_Recv(void *buf, int count, MPI_Datatype type, int source, int tag, MPI_Comm comm, MPI_Status *status)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68173" y="1933618"/>
            <a:ext cx="177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2" y="636104"/>
            <a:ext cx="5942982" cy="585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8275" y="6320975"/>
            <a:ext cx="531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https://computing.llnl.gov/tutorials/mpi/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208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99762" cy="53070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MPI_Send is blocking: the function won’t return immediately after being called.</a:t>
            </a:r>
          </a:p>
          <a:p>
            <a:pPr>
              <a:defRPr/>
            </a:pPr>
            <a:r>
              <a:rPr lang="en-US" smtClean="0"/>
              <a:t>Blocking ensures the data is correctly sent.</a:t>
            </a:r>
          </a:p>
          <a:p>
            <a:pPr lvl="1">
              <a:defRPr/>
            </a:pPr>
            <a:r>
              <a:rPr lang="en-US" smtClean="0"/>
              <a:t>Sender and receiver aren’t synchronized, so sender must wait until receiver is ready.</a:t>
            </a:r>
          </a:p>
          <a:p>
            <a:pPr>
              <a:defRPr/>
            </a:pPr>
            <a:r>
              <a:rPr lang="en-US" smtClean="0"/>
              <a:t>Waiting time depends on if an MPI implementation uses a hardware send buffer.</a:t>
            </a:r>
          </a:p>
          <a:p>
            <a:pPr lvl="1">
              <a:defRPr/>
            </a:pPr>
            <a:r>
              <a:rPr lang="en-US" smtClean="0"/>
              <a:t>If there’s a buffer, MPI_Send returns after data copied from application buffer to hardware buffer.</a:t>
            </a:r>
          </a:p>
          <a:p>
            <a:pPr lvl="2">
              <a:defRPr/>
            </a:pPr>
            <a:r>
              <a:rPr lang="en-US"/>
              <a:t>Data is later transferred to HW buffer </a:t>
            </a:r>
            <a:r>
              <a:rPr lang="en-US" smtClean="0"/>
              <a:t>of </a:t>
            </a:r>
            <a:r>
              <a:rPr lang="en-US"/>
              <a:t>receiver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With no buffer, sender waits until matching receive occurred.</a:t>
            </a:r>
          </a:p>
          <a:p>
            <a:pPr lvl="2">
              <a:defRPr/>
            </a:pPr>
            <a:r>
              <a:rPr lang="en-US" smtClean="0"/>
              <a:t>At this point, the data is either in the receiver’s hardware or application buffer.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mtClean="0"/>
              <a:t> always causes process to block until data is received into its store buffer.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4543" y="6119813"/>
            <a:ext cx="2281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64" y="1247775"/>
            <a:ext cx="2037187" cy="247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7" y="3641120"/>
            <a:ext cx="2391783" cy="242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213350" cy="51292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Would be more efficient if process can immediately resume execution after calling send or receive.</a:t>
            </a:r>
          </a:p>
          <a:p>
            <a:pPr>
              <a:defRPr/>
            </a:pPr>
            <a:r>
              <a:rPr lang="en-US" dirty="0" smtClean="0"/>
              <a:t>Data to be transferred is stored in memory buffer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Process continues with computation while data is </a:t>
            </a:r>
            <a:r>
              <a:rPr lang="en-US" dirty="0" smtClean="0"/>
              <a:t>being transferred. </a:t>
            </a:r>
          </a:p>
          <a:p>
            <a:pPr lvl="1">
              <a:defRPr/>
            </a:pPr>
            <a:r>
              <a:rPr lang="en-US" dirty="0" smtClean="0"/>
              <a:t>But </a:t>
            </a:r>
            <a:r>
              <a:rPr lang="en-US" dirty="0" smtClean="0"/>
              <a:t>must not modify </a:t>
            </a:r>
            <a:r>
              <a:rPr lang="en-US" dirty="0" smtClean="0"/>
              <a:t>buffer </a:t>
            </a:r>
            <a:r>
              <a:rPr lang="en-US" dirty="0" smtClean="0"/>
              <a:t>until transfer complete.</a:t>
            </a:r>
          </a:p>
          <a:p>
            <a:pPr>
              <a:defRPr/>
            </a:pPr>
            <a:r>
              <a:rPr lang="en-US" dirty="0" smtClean="0"/>
              <a:t>Need functions to detect when transfer complete.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003925" y="4352925"/>
            <a:ext cx="22812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80" y="1476239"/>
            <a:ext cx="3557320" cy="276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2076"/>
            <a:ext cx="8442325" cy="252441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MPI_Isend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MPI_Irecv</a:t>
            </a:r>
            <a:r>
              <a:rPr lang="en-US" smtClean="0"/>
              <a:t> return immediately after being called.</a:t>
            </a:r>
          </a:p>
          <a:p>
            <a:pPr>
              <a:defRPr/>
            </a:pPr>
            <a:r>
              <a:rPr lang="en-US" smtClean="0"/>
              <a:t>But must still know when operations complete.</a:t>
            </a:r>
          </a:p>
          <a:p>
            <a:pPr>
              <a:defRPr/>
            </a:pPr>
            <a:r>
              <a:rPr lang="en-US" smtClean="0"/>
              <a:t>Use a request object to identify the operation.</a:t>
            </a:r>
          </a:p>
          <a:p>
            <a:pPr lvl="1">
              <a:defRPr/>
            </a:pPr>
            <a:r>
              <a:rPr lang="en-US" smtClean="0"/>
              <a:t>This object used later to test completion.</a:t>
            </a:r>
          </a:p>
          <a:p>
            <a:pPr lvl="1">
              <a:defRPr/>
            </a:pPr>
            <a:r>
              <a:rPr lang="en-US" smtClean="0"/>
              <a:t>Can also use to make process wait (block) until operation completes.</a:t>
            </a:r>
            <a:endParaRPr lang="en-US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7200" y="2039938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MPI_Irecv(void *buf, int count, MPI_Datatype type, int source, int tag, MPI_Comm comm, MPI_Request *req);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57200" y="1254125"/>
            <a:ext cx="82026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MPI_Isend(void *buf, int count, MPI_Datatype type, int dest, int tag, MPI_Comm comm, MPI_Request *req);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2806700"/>
            <a:ext cx="820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MPI_Test(MPI_Request *req, int *flag, MPI_Status *status);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7200" y="3297238"/>
            <a:ext cx="820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MPI_Wait(MPI_Request *req, MPI_Status *status);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1019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Must be careful about ordering of sends or receives.  Otherwise processes can deadlock, i.e. wait forever.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208213"/>
            <a:ext cx="3994150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76788" y="2208213"/>
            <a:ext cx="4017962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4650" y="5357813"/>
            <a:ext cx="4076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buffering, then </a:t>
            </a:r>
            <a:r>
              <a:rPr lang="en-US" altLang="en-US" sz="1600" smtClean="0">
                <a:solidFill>
                  <a:srgbClr val="1503FB"/>
                </a:solidFill>
              </a:rPr>
              <a:t>probably no </a:t>
            </a:r>
            <a:r>
              <a:rPr lang="en-US" altLang="en-US" sz="1600">
                <a:solidFill>
                  <a:srgbClr val="1503FB"/>
                </a:solidFill>
              </a:rPr>
              <a:t>deadlock.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no buffering, processes will deadlock waiting to receive from each other.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Cause is </a:t>
            </a:r>
            <a:r>
              <a:rPr lang="en-US" altLang="en-US" sz="1600" smtClean="0">
                <a:solidFill>
                  <a:srgbClr val="1503FB"/>
                </a:solidFill>
              </a:rPr>
              <a:t>that tags are sent </a:t>
            </a:r>
            <a:r>
              <a:rPr lang="en-US" altLang="en-US" sz="1600">
                <a:solidFill>
                  <a:srgbClr val="1503FB"/>
                </a:solidFill>
              </a:rPr>
              <a:t>and received in different orders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76788" y="5357813"/>
            <a:ext cx="394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Resolve the deadlock by using same tag order for send and recv.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2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288" y="1349375"/>
            <a:ext cx="3994150" cy="18708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MPI_Send(a, 10, MPI_INT, (myrank+1)%npes,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MPI_Recv(b, 10, MPI_INT, (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3450" y="1349375"/>
            <a:ext cx="4276725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 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8438" y="3541713"/>
            <a:ext cx="4414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Here,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npes</a:t>
            </a:r>
            <a:r>
              <a:rPr lang="en-US" altLang="en-US" sz="1600">
                <a:solidFill>
                  <a:srgbClr val="1503FB"/>
                </a:solidFill>
              </a:rPr>
              <a:t> processes in a ring.  Process i sends to i+1, receives from i-1.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No deadlock with buffering, since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altLang="en-US" sz="1600">
                <a:solidFill>
                  <a:srgbClr val="1503FB"/>
                </a:solidFill>
              </a:rPr>
              <a:t> returns and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altLang="en-US" sz="1600">
                <a:solidFill>
                  <a:srgbClr val="1503FB"/>
                </a:solidFill>
              </a:rPr>
              <a:t> can occur.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Without buffering, processes deadlock blocking for matching receive.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2425" y="5233988"/>
            <a:ext cx="4106863" cy="1350962"/>
            <a:chOff x="521855" y="5222594"/>
            <a:chExt cx="4107007" cy="1351030"/>
          </a:xfrm>
        </p:grpSpPr>
        <p:sp>
          <p:nvSpPr>
            <p:cNvPr id="22536" name="TextBox 10"/>
            <p:cNvSpPr txBox="1">
              <a:spLocks noChangeArrowheads="1"/>
            </p:cNvSpPr>
            <p:nvPr/>
          </p:nvSpPr>
          <p:spPr bwMode="auto">
            <a:xfrm>
              <a:off x="722744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0</a:t>
              </a:r>
            </a:p>
          </p:txBody>
        </p:sp>
        <p:sp>
          <p:nvSpPr>
            <p:cNvPr id="22537" name="TextBox 11"/>
            <p:cNvSpPr txBox="1">
              <a:spLocks noChangeArrowheads="1"/>
            </p:cNvSpPr>
            <p:nvPr/>
          </p:nvSpPr>
          <p:spPr bwMode="auto">
            <a:xfrm>
              <a:off x="2952171" y="6235070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2</a:t>
              </a:r>
            </a:p>
          </p:txBody>
        </p:sp>
        <p:sp>
          <p:nvSpPr>
            <p:cNvPr id="22538" name="TextBox 12"/>
            <p:cNvSpPr txBox="1">
              <a:spLocks noChangeArrowheads="1"/>
            </p:cNvSpPr>
            <p:nvPr/>
          </p:nvSpPr>
          <p:spPr bwMode="auto">
            <a:xfrm>
              <a:off x="2952171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1</a:t>
              </a:r>
            </a:p>
          </p:txBody>
        </p:sp>
        <p:cxnSp>
          <p:nvCxnSpPr>
            <p:cNvPr id="22539" name="Straight Connector 14"/>
            <p:cNvCxnSpPr>
              <a:cxnSpLocks noChangeShapeType="1"/>
              <a:stCxn id="22536" idx="3"/>
              <a:endCxn id="22538" idx="1"/>
            </p:cNvCxnSpPr>
            <p:nvPr/>
          </p:nvCxnSpPr>
          <p:spPr bwMode="auto">
            <a:xfrm>
              <a:off x="1868055" y="5391871"/>
              <a:ext cx="10841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Arrow Connector 17"/>
            <p:cNvCxnSpPr>
              <a:cxnSpLocks noChangeShapeType="1"/>
              <a:endCxn id="22537" idx="0"/>
            </p:cNvCxnSpPr>
            <p:nvPr/>
          </p:nvCxnSpPr>
          <p:spPr bwMode="auto">
            <a:xfrm>
              <a:off x="3524827" y="5561148"/>
              <a:ext cx="0" cy="67392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0"/>
            <p:cNvSpPr txBox="1">
              <a:spLocks noChangeArrowheads="1"/>
            </p:cNvSpPr>
            <p:nvPr/>
          </p:nvSpPr>
          <p:spPr bwMode="auto">
            <a:xfrm>
              <a:off x="2094922" y="5365602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2" name="TextBox 21"/>
            <p:cNvSpPr txBox="1">
              <a:spLocks noChangeArrowheads="1"/>
            </p:cNvSpPr>
            <p:nvPr/>
          </p:nvSpPr>
          <p:spPr bwMode="auto">
            <a:xfrm>
              <a:off x="521855" y="5668521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3" name="TextBox 22"/>
            <p:cNvSpPr txBox="1">
              <a:spLocks noChangeArrowheads="1"/>
            </p:cNvSpPr>
            <p:nvPr/>
          </p:nvSpPr>
          <p:spPr bwMode="auto">
            <a:xfrm>
              <a:off x="2094922" y="590739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722743" y="6229381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3</a:t>
              </a:r>
            </a:p>
          </p:txBody>
        </p:sp>
        <p:cxnSp>
          <p:nvCxnSpPr>
            <p:cNvPr id="22545" name="Straight Arrow Connector 37"/>
            <p:cNvCxnSpPr>
              <a:cxnSpLocks noChangeShapeType="1"/>
              <a:stCxn id="22537" idx="1"/>
              <a:endCxn id="22544" idx="3"/>
            </p:cNvCxnSpPr>
            <p:nvPr/>
          </p:nvCxnSpPr>
          <p:spPr bwMode="auto">
            <a:xfrm flipH="1" flipV="1">
              <a:off x="1868054" y="6398658"/>
              <a:ext cx="1084117" cy="568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Straight Arrow Connector 39"/>
            <p:cNvCxnSpPr>
              <a:cxnSpLocks noChangeShapeType="1"/>
              <a:stCxn id="22544" idx="0"/>
              <a:endCxn id="22536" idx="2"/>
            </p:cNvCxnSpPr>
            <p:nvPr/>
          </p:nvCxnSpPr>
          <p:spPr bwMode="auto">
            <a:xfrm flipV="1">
              <a:off x="1295399" y="5561148"/>
              <a:ext cx="1" cy="66823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40"/>
            <p:cNvSpPr txBox="1">
              <a:spLocks noChangeArrowheads="1"/>
            </p:cNvSpPr>
            <p:nvPr/>
          </p:nvSpPr>
          <p:spPr bwMode="auto">
            <a:xfrm>
              <a:off x="3566680" y="568470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5338" y="4430713"/>
            <a:ext cx="4414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Solution is to first let even numbered processes send and odd processes recv, then let odd processes send and even processes recv.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is cumbersome.  It would be nice to have </a:t>
            </a:r>
            <a:r>
              <a:rPr lang="en-US" altLang="en-US" sz="1600" smtClean="0">
                <a:solidFill>
                  <a:srgbClr val="1503FB"/>
                </a:solidFill>
              </a:rPr>
              <a:t>built-in </a:t>
            </a:r>
            <a:r>
              <a:rPr lang="en-US" altLang="en-US" sz="1600">
                <a:solidFill>
                  <a:srgbClr val="1503FB"/>
                </a:solidFill>
              </a:rPr>
              <a:t>way to avoid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uiExpand="1" build="p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28038" cy="790575"/>
          </a:xfrm>
        </p:spPr>
        <p:txBody>
          <a:bodyPr/>
          <a:lstStyle/>
          <a:p>
            <a:r>
              <a:rPr lang="en-US" altLang="en-US" smtClean="0"/>
              <a:t>Send and receive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MPI_Sendrecv(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*sendbuf,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sendcount,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MPI_Datatype senddatatype,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sendtag,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*recvbuf,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recvcount, MPI_Datatype 	recvdatatype,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source,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recvtag, MPI_Comm 	comm,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*status)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MPI_Sendrecv</a:t>
            </a: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 sends a message and starts a receive before blocking.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Will block until send completes and receiving application buffer receives message.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mtClean="0">
                <a:ea typeface="SimSun" panose="02010600030101010101" pitchFamily="2" charset="-122"/>
                <a:cs typeface="Times New Roman" panose="02020603050405020304" pitchFamily="18" charset="0"/>
              </a:rPr>
              <a:t>No deadlock on ring.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3225678"/>
            <a:ext cx="7448550" cy="170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MPI_Sendrecv(a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(myrank+1)%npes,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b, 10, MPI_INT,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MPI_COMM_WORLD, &amp;status);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</a:t>
            </a:r>
          </a:p>
        </p:txBody>
      </p:sp>
      <p:pic>
        <p:nvPicPr>
          <p:cNvPr id="24579" name="Picture 2" descr="http://parallelcomp.uw.hu/files/09fig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47775"/>
            <a:ext cx="432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www.mcs.anl.gov/~itf/dbpp/text/img11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47775"/>
            <a:ext cx="3181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5450" y="4678363"/>
            <a:ext cx="34353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each processor has multiple values, then instead of simply swapping them, do compare-split step.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combines the values from two processes, and puts the smaller half in left process, larger half in right process.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579688" y="6334125"/>
            <a:ext cx="299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50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&lt;mpi.h&gt;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Include MPI's header file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*argv[])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elements to be sorted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processes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myrank;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calling process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nlocal;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local number of elements, and the 		array that stores them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local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*relmnts;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received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oddrank;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odd-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evenrank;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even-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*wspace;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Working space during the compare-split 		operation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MPI_Status 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Initialize MPI and get system information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MPI_Init(&amp;argc, &amp;argv);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MPI_Comm_size(MPI_COMM_WORLD, &amp;npes);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MPI_Comm_rank(MPI_COMM_WORLD, &amp;myrank);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= atoi(argv[1]);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nlocal = n/npes;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Compute the number of elements to 		be stored locally.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526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the various arrays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wspace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Fill-in the elmnts array with random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srandom(myrank);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elmnts[i] = random();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Sort the local elements using the built-in quicksort routine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qsort(elmnts,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), IncOrder);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Determine the rank of the processors that myrank needs to communicate </a:t>
            </a:r>
            <a:r>
              <a:rPr lang="en-US" alt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with during</a:t>
            </a:r>
            <a:r>
              <a:rPr lang="en-US" alt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and even phases of the algorithm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0" y="6234113"/>
            <a:ext cx="299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Distributed memory programming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3"/>
            <a:ext cx="8659447" cy="394994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dirty="0" smtClean="0"/>
              <a:t>Processes have local memory, and communicate by sending messages over network.</a:t>
            </a:r>
            <a:endParaRPr lang="en-US" altLang="en-US" dirty="0"/>
          </a:p>
          <a:p>
            <a:pPr>
              <a:defRPr/>
            </a:pPr>
            <a:r>
              <a:rPr lang="en-US" dirty="0" smtClean="0"/>
              <a:t>Use standard C / C++ / Fortran.  Call library for communication functions. </a:t>
            </a:r>
          </a:p>
          <a:p>
            <a:pPr>
              <a:defRPr/>
            </a:pPr>
            <a:r>
              <a:rPr lang="en-US" dirty="0" smtClean="0"/>
              <a:t>Message Passing Interface (MPI)</a:t>
            </a:r>
          </a:p>
          <a:p>
            <a:pPr lvl="1">
              <a:defRPr/>
            </a:pPr>
            <a:r>
              <a:rPr lang="en-US" dirty="0" smtClean="0"/>
              <a:t>Library developed by academics and industry in early 1990’s.</a:t>
            </a:r>
          </a:p>
          <a:p>
            <a:pPr lvl="2">
              <a:defRPr/>
            </a:pPr>
            <a:r>
              <a:rPr lang="en-US" dirty="0" smtClean="0"/>
              <a:t>Standardized clutter of existing HPC languages and tools.</a:t>
            </a:r>
          </a:p>
          <a:p>
            <a:pPr lvl="1">
              <a:defRPr/>
            </a:pPr>
            <a:r>
              <a:rPr lang="en-US" dirty="0" smtClean="0"/>
              <a:t>Goals are portability, efficiency and flexibility.</a:t>
            </a:r>
          </a:p>
          <a:p>
            <a:pPr lvl="1">
              <a:defRPr/>
            </a:pPr>
            <a:r>
              <a:rPr lang="en-US" smtClean="0"/>
              <a:t>Four</a:t>
            </a:r>
            <a:r>
              <a:rPr lang="en-US" smtClean="0"/>
              <a:t> </a:t>
            </a:r>
            <a:r>
              <a:rPr lang="en-US" dirty="0" smtClean="0"/>
              <a:t>versions</a:t>
            </a:r>
          </a:p>
          <a:p>
            <a:pPr lvl="2">
              <a:defRPr/>
            </a:pPr>
            <a:r>
              <a:rPr lang="en-US" dirty="0" smtClean="0"/>
              <a:t>MPI 1.1-1.3, Jun 1995 – May 2008</a:t>
            </a:r>
          </a:p>
          <a:p>
            <a:pPr lvl="2">
              <a:defRPr/>
            </a:pPr>
            <a:r>
              <a:rPr lang="en-US" dirty="0"/>
              <a:t>MPI 2.1-2.2, Sep 2008 </a:t>
            </a:r>
            <a:r>
              <a:rPr lang="en-US" dirty="0" smtClean="0"/>
              <a:t>– Sep 2009</a:t>
            </a:r>
          </a:p>
          <a:p>
            <a:pPr lvl="2">
              <a:defRPr/>
            </a:pPr>
            <a:r>
              <a:rPr lang="en-US" dirty="0" smtClean="0"/>
              <a:t>MPI 3.1, Jun 2015</a:t>
            </a:r>
          </a:p>
          <a:p>
            <a:pPr lvl="2">
              <a:defRPr/>
            </a:pPr>
            <a:r>
              <a:rPr lang="en-US" dirty="0" smtClean="0"/>
              <a:t>MPI 4.0, June 2021</a:t>
            </a:r>
          </a:p>
          <a:p>
            <a:pPr lvl="1">
              <a:defRPr/>
            </a:pPr>
            <a:r>
              <a:rPr lang="en-US" dirty="0" smtClean="0"/>
              <a:t>Defines an interface of message passing routines, but not implementation.</a:t>
            </a:r>
          </a:p>
          <a:p>
            <a:pPr lvl="1">
              <a:defRPr/>
            </a:pPr>
            <a:r>
              <a:rPr lang="en-US" dirty="0" smtClean="0"/>
              <a:t>Vendors create own implementations optimized for their hardware.</a:t>
            </a:r>
          </a:p>
          <a:p>
            <a:pPr lvl="1">
              <a:defRPr/>
            </a:pPr>
            <a:r>
              <a:rPr lang="en-US" dirty="0" smtClean="0"/>
              <a:t>MPICH (Argonne National Lab) and </a:t>
            </a:r>
            <a:r>
              <a:rPr lang="en-US" dirty="0" err="1" smtClean="0"/>
              <a:t>OpenMPI</a:t>
            </a:r>
            <a:r>
              <a:rPr lang="en-US" dirty="0" smtClean="0"/>
              <a:t> are most widely used implementations.</a:t>
            </a:r>
          </a:p>
          <a:p>
            <a:pPr lvl="1">
              <a:defRPr/>
            </a:pPr>
            <a:r>
              <a:rPr lang="en-US" dirty="0" smtClean="0"/>
              <a:t>Also commercial implementations from Intel, Microsoft, etc.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buFont typeface="Marlett" pitchFamily="2" charset="2"/>
              <a:buNone/>
              <a:defRPr/>
            </a:pPr>
            <a:endParaRPr lang="en-US" dirty="0" smtClean="0"/>
          </a:p>
        </p:txBody>
      </p:sp>
      <p:pic>
        <p:nvPicPr>
          <p:cNvPr id="1026" name="Picture 2" descr="https://computing.llnl.gov/tutorials/parallel_comp/images/hybrid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04" y="5123428"/>
            <a:ext cx="3367711" cy="16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ugerresearch.com/vault/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5047674"/>
            <a:ext cx="3476090" cy="18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3453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Set first processor’s communication ranks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(oddrank == -1 || oddrank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(evenrank == -1 || evenrank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Main loop of the odd-even sorting algorithm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i&lt;npes-1; i++) {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(i%2 == 1)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oddrank,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oddrank,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Even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evenrank,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evenrank,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CompareSplit(nlocal, elmnts, relmnts, wspace,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 &lt; status.MPI_SOURCE);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free(elmnts); free(relmnts); free(wspace);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MPI_Finalize();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33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CompareSplit(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*wspace,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keepsmall)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j, 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wspace[i] = elmnts[i];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Copy the elmnts array into the wspace array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(keepsmall)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nlocal smaller elts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(i=j=k=0; k&lt;nlocal; k++)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nlocal || (i &lt; nlocal &amp;&amp; 					wspace[i] &lt; 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the nlocal larger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(i=k=nlocal-1, j=nlocal-1; k&gt;=0; k--)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0 || (i &gt;= 0 &amp;&amp; wspace[i] &gt;= 					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IncOrder(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*e1,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*e2)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*)e1) - 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*)e2));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0462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Collective communication are routines that provide message passing between a group of processes.</a:t>
            </a:r>
          </a:p>
          <a:p>
            <a:pPr lvl="1">
              <a:defRPr/>
            </a:pPr>
            <a:r>
              <a:rPr lang="en-US" smtClean="0"/>
              <a:t>One-to-many, e.g. broadcast, scatter</a:t>
            </a:r>
          </a:p>
          <a:p>
            <a:pPr lvl="1">
              <a:defRPr/>
            </a:pPr>
            <a:r>
              <a:rPr lang="en-US" smtClean="0"/>
              <a:t>Many-to-one, e.g. gather, reduce</a:t>
            </a:r>
          </a:p>
          <a:p>
            <a:pPr lvl="1">
              <a:defRPr/>
            </a:pPr>
            <a:r>
              <a:rPr lang="en-US" smtClean="0"/>
              <a:t>Many-to-many, e.g. All-to-all</a:t>
            </a:r>
          </a:p>
          <a:p>
            <a:pPr>
              <a:defRPr/>
            </a:pPr>
            <a:r>
              <a:rPr lang="en-US" smtClean="0"/>
              <a:t>Collective communication may be implemented using point-to-point routines.</a:t>
            </a:r>
          </a:p>
          <a:p>
            <a:pPr>
              <a:defRPr/>
            </a:pPr>
            <a:r>
              <a:rPr lang="en-US" smtClean="0"/>
              <a:t>Specialized implementation of collective communication is likely to be more efficient.</a:t>
            </a:r>
          </a:p>
          <a:p>
            <a:pPr>
              <a:defRPr/>
            </a:pPr>
            <a:r>
              <a:rPr lang="en-US" smtClean="0"/>
              <a:t>Collectives are blocking in MPI 1 and 2, but MPI 3 includes nonblocking collectives.</a:t>
            </a:r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39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384675" cy="5140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As with point to point communication, need to specify the communicator.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MPI_Bcast()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MPI_Reduce()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MPI_Allreduce()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MPI_Scan()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MPI_Gather()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MPI_Scatter()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MPI_Scatterv()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MPI_Alltoall()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MPI_Alltoallv()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MPI_Barrier()</a:t>
            </a:r>
          </a:p>
          <a:p>
            <a:pPr lvl="1">
              <a:defRPr/>
            </a:pPr>
            <a:endParaRPr lang="en-US" smtClean="0"/>
          </a:p>
        </p:txBody>
      </p:sp>
      <p:pic>
        <p:nvPicPr>
          <p:cNvPr id="37892" name="Picture 4" descr="http://www.mpi-forum.org/docs/mpi-1.1/mpi-11-html/coll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47775"/>
            <a:ext cx="30083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9525" y="6334125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http://www.mpi-forum.org/docs/mpi-1.1/mpi-11-html/coll-fig1.gif</a:t>
            </a:r>
          </a:p>
        </p:txBody>
      </p:sp>
    </p:spTree>
    <p:extLst>
      <p:ext uri="{BB962C8B-B14F-4D97-AF65-F5344CB8AC3E}">
        <p14:creationId xmlns:p14="http://schemas.microsoft.com/office/powerpoint/2010/main" val="75693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4337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Send the data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at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process to all processes (including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Non-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nodes store the incoming data in their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Note that even though the message is coming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, all processes, including the receiving ones, call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MPI_Bcast</a:t>
            </a:r>
            <a:r>
              <a:rPr lang="en-US" smtClean="0"/>
              <a:t>().</a:t>
            </a:r>
          </a:p>
          <a:p>
            <a:pPr lvl="1">
              <a:defRPr/>
            </a:pPr>
            <a:r>
              <a:rPr lang="en-US" smtClean="0"/>
              <a:t>See the example on the next slide.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MPI_Bcast(void *buf, int count, MPI_Datatype type, int source, MPI_Comm comm)</a:t>
            </a: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772489"/>
            <a:ext cx="4981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Broadcast example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28613" y="1247775"/>
            <a:ext cx="4826000" cy="493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** argv)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buf;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root=0;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(myrank == root) {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buf = 1; 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 procs call bcast.  buf is sent from 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root to all procs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MPI_Bcast(&amp;buf, 1, MPI_INT, root,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MPI_COMM_WORLD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MPI_Finalize();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4150" y="1165225"/>
            <a:ext cx="36449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This code causes process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/>
              <a:t> to send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/>
              <a:t> (i.e. the value 1) to all the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Since MPI uses an SPMD model, all processes run the same code.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So even the non-root processes do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MPI_Bcast(&amp;buf, 1, MPI_INT, root, MPI_COMM_WORLD)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However, since their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myrank</a:t>
            </a:r>
            <a:r>
              <a:rPr lang="en-US" altLang="en-US" sz="1600"/>
              <a:t>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root</a:t>
            </a:r>
            <a:r>
              <a:rPr lang="en-US" altLang="en-US" sz="1600"/>
              <a:t>, then instead of sending, the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will cause them to </a:t>
            </a:r>
            <a:r>
              <a:rPr lang="en-US" altLang="en-US" sz="1600" smtClean="0"/>
              <a:t>receive.</a:t>
            </a:r>
            <a:endParaRPr lang="en-US" alt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Think of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as saying “participate in a broadcast”, with the type of participation depending on the process’s rank.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The other collective operations work similarly, i.e. all procs run the same code, but do different things depending on their rank</a:t>
            </a:r>
            <a:r>
              <a:rPr lang="en-US" altLang="en-US" sz="1600" smtClean="0"/>
              <a:t>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951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386763" cy="275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Combine the elements stored in the buffer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200" smtClean="0"/>
              <a:t> of each process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200" smtClean="0"/>
              <a:t> using the operation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en-US" sz="2200" smtClean="0"/>
              <a:t>, and store the combined values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200" smtClean="0"/>
              <a:t> of process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2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olidFill>
                  <a:srgbClr val="1503FB"/>
                </a:solidFill>
              </a:rPr>
              <a:t>Ex</a:t>
            </a:r>
            <a:r>
              <a:rPr lang="en-US" altLang="en-US" sz="2200" smtClean="0"/>
              <a:t> Add the values from all the processes.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Operations include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MPI_MAX, MPI_MIN, MPI_SUM, MPI_PROD, MPI_LAND, MPI_MAXLOC.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MPI_MAXLOC </a:t>
            </a:r>
            <a:r>
              <a:rPr lang="en-US" altLang="en-US" sz="2000" smtClean="0"/>
              <a:t>p returns a pair of values (v,l) in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000" smtClean="0"/>
              <a:t>, where v is the max value, and l is the smallest ranked process with the value.</a:t>
            </a:r>
            <a:endParaRPr lang="en-US" altLang="en-US" sz="20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MPI_Reduce(void *sendbuf, void *recvbuf, int count, MPI_Datatype type, MPI_Op op, int target, MPI_Comm comm)</a:t>
            </a:r>
          </a:p>
        </p:txBody>
      </p:sp>
      <p:pic>
        <p:nvPicPr>
          <p:cNvPr id="52228" name="Picture 4" descr="MPI_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33925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178550"/>
            <a:ext cx="359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</p:spTree>
    <p:extLst>
      <p:ext uri="{BB962C8B-B14F-4D97-AF65-F5344CB8AC3E}">
        <p14:creationId xmlns:p14="http://schemas.microsoft.com/office/powerpoint/2010/main" val="26040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Allreduce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013075"/>
          </a:xfrm>
        </p:spPr>
        <p:txBody>
          <a:bodyPr/>
          <a:lstStyle/>
          <a:p>
            <a:r>
              <a:rPr lang="en-US" altLang="en-US" smtClean="0"/>
              <a:t>Same as reduce, but store the result at all the processes.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MPI_Allreduce(void *sendbuf, void *recvbuf, int count, MPI_Datatype type, MPI_Op op, MPI_Comm comm)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339975" y="5707063"/>
            <a:ext cx="3598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  <p:pic>
        <p:nvPicPr>
          <p:cNvPr id="11270" name="Picture 2" descr="MPI_All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522663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List the data in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of all the processes by process rank.</a:t>
            </a:r>
          </a:p>
          <a:p>
            <a:pPr>
              <a:defRPr/>
            </a:pPr>
            <a:r>
              <a:rPr lang="en-US" smtClean="0"/>
              <a:t>Process i applies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mtClean="0"/>
              <a:t> (elementwise) to the first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and stores the result in its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Add values from the processes.</a:t>
            </a:r>
          </a:p>
          <a:p>
            <a:pPr>
              <a:defRPr/>
            </a:pPr>
            <a:r>
              <a:rPr lang="en-US" smtClean="0"/>
              <a:t>This operation is also called prefix sum.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an apply other operators besides sum, as in reduce.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MPI_Scan(void *sendbuf, void *recvbuf, int count, MPI_Datatype type, MPI_Op op, MPI_Comm comm)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2007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http://www.rc.usf.edu/tutorials/ classes/tutorial/mpi/images/scan_ex.jpg</a:t>
            </a:r>
          </a:p>
        </p:txBody>
      </p:sp>
      <p:pic>
        <p:nvPicPr>
          <p:cNvPr id="54274" name="Picture 2" descr="http://www.rc.usf.edu/tutorials/classes/tutorial/mpi/images/scan_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660900"/>
            <a:ext cx="30940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8548688" cy="192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Gather collects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700" smtClean="0"/>
              <a:t>’s from all the processes in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700" smtClean="0"/>
              <a:t> into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700" smtClean="0"/>
              <a:t> of process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If k processes in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400" smtClean="0"/>
              <a:t> each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400" smtClean="0"/>
              <a:t> of size t, then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smtClean="0"/>
              <a:t> will receive k*t items.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700" smtClean="0"/>
              <a:t>Allgather collects this data at all the processes.</a:t>
            </a:r>
          </a:p>
          <a:p>
            <a:pPr>
              <a:lnSpc>
                <a:spcPct val="80000"/>
              </a:lnSpc>
            </a:pPr>
            <a:endParaRPr lang="en-US" altLang="en-US" sz="27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270000"/>
            <a:ext cx="8548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MPI_Gather(void *sendbuf, int sendcount, MPI_Datatype sendtype, void *recvbuf, int recvcount, MPI_Datatype recvtype, int target, MPI_Comm comm)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886325"/>
            <a:ext cx="23860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39925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MPI_Allgather(void *sendbuf, int sendcount, MPI_Datatype sendtype, void *recvbuf, int recvcount, MPI_Datatype recvtype, MPI_Comm comm)</a:t>
            </a:r>
          </a:p>
        </p:txBody>
      </p:sp>
      <p:pic>
        <p:nvPicPr>
          <p:cNvPr id="57346" name="Picture 2" descr="MPI_All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886325"/>
            <a:ext cx="22923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25"/>
            <a:ext cx="8386763" cy="2698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Scatter sends the data at location i*</a:t>
            </a:r>
            <a:r>
              <a:rPr lang="en-US" smtClean="0">
                <a:latin typeface="Consolas" panose="020B0609020204030204" pitchFamily="49" charset="0"/>
              </a:rPr>
              <a:t>recv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to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 of i’th process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All scattered data have the same size.</a:t>
            </a:r>
          </a:p>
          <a:p>
            <a:pPr>
              <a:defRPr/>
            </a:pPr>
            <a:r>
              <a:rPr lang="en-US" smtClean="0"/>
              <a:t>Scatterv sends data of different sizes to different processes.</a:t>
            </a:r>
          </a:p>
          <a:p>
            <a:pPr lvl="1">
              <a:defRPr/>
            </a:pPr>
            <a:r>
              <a:rPr lang="en-US" smtClean="0"/>
              <a:t>Sizes of data specified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Data to send to process i starts at location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displs</a:t>
            </a:r>
            <a:r>
              <a:rPr lang="en-US" smtClean="0"/>
              <a:t>[i]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For the receiving processes (i.e. all processes other than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), the first 4 arguments don’t matter.</a:t>
            </a:r>
          </a:p>
          <a:p>
            <a:pPr lvl="1">
              <a:defRPr/>
            </a:pPr>
            <a:r>
              <a:rPr lang="en-US" smtClean="0"/>
              <a:t>Each receiving process sets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recvcount</a:t>
            </a:r>
            <a:r>
              <a:rPr lang="en-US" smtClean="0"/>
              <a:t> to the number of items it expects to get.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MPI_Scatter(void *sendbuf, int sendcount, MPI_Datatype sendtype, void *recvbuf, int recvcount, MPI_Datatype recvtype, int source, MPI_Comm comm)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5110163"/>
            <a:ext cx="22828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487863" y="6335713"/>
            <a:ext cx="3598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https://computing.llnl.gov/ tutorials/mpi/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95275" y="1778000"/>
            <a:ext cx="8548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MPI_Scatterv(void *sendbuf, int *sendcounts, int *displs, MPI_Datatype sendtype, void *recvbuf, int recvcount, MPI_Datatype recvtype, int source, MPI_Comm comm)</a:t>
            </a:r>
          </a:p>
        </p:txBody>
      </p:sp>
    </p:spTree>
    <p:extLst>
      <p:ext uri="{BB962C8B-B14F-4D97-AF65-F5344CB8AC3E}">
        <p14:creationId xmlns:p14="http://schemas.microsoft.com/office/powerpoint/2010/main" val="3523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MPI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18513" cy="5322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MPI contains four main types of functions.</a:t>
            </a:r>
          </a:p>
          <a:p>
            <a:pPr>
              <a:defRPr/>
            </a:pPr>
            <a:r>
              <a:rPr lang="en-US" smtClean="0"/>
              <a:t>Process creation</a:t>
            </a:r>
          </a:p>
          <a:p>
            <a:pPr lvl="1">
              <a:defRPr/>
            </a:pPr>
            <a:r>
              <a:rPr lang="en-US" smtClean="0"/>
              <a:t>Divide the program into separate processes that can be executed on different processors. </a:t>
            </a:r>
          </a:p>
          <a:p>
            <a:pPr>
              <a:defRPr/>
            </a:pPr>
            <a:r>
              <a:rPr lang="en-US" smtClean="0"/>
              <a:t>Sending and receiving messages</a:t>
            </a:r>
          </a:p>
          <a:p>
            <a:pPr lvl="1">
              <a:defRPr/>
            </a:pPr>
            <a:r>
              <a:rPr lang="en-US" smtClean="0"/>
              <a:t>Point to point vs collective communication.</a:t>
            </a:r>
          </a:p>
          <a:p>
            <a:pPr lvl="1">
              <a:defRPr/>
            </a:pPr>
            <a:r>
              <a:rPr lang="en-US" smtClean="0"/>
              <a:t>In contrast to shared </a:t>
            </a:r>
            <a:r>
              <a:rPr lang="en-GB" smtClean="0"/>
              <a:t>memory programming where processes interact by reading and writing shared data in memory. </a:t>
            </a:r>
          </a:p>
          <a:p>
            <a:pPr lvl="1">
              <a:defRPr/>
            </a:pPr>
            <a:r>
              <a:rPr lang="en-US" smtClean="0"/>
              <a:t>Newer versions of MPI also support shared memory style (one way) remote memory access.</a:t>
            </a:r>
          </a:p>
          <a:p>
            <a:pPr>
              <a:defRPr/>
            </a:pPr>
            <a:r>
              <a:rPr lang="en-US" smtClean="0"/>
              <a:t>Defining new derived data types.</a:t>
            </a:r>
          </a:p>
          <a:p>
            <a:pPr>
              <a:defRPr/>
            </a:pPr>
            <a:r>
              <a:rPr lang="en-US" smtClean="0"/>
              <a:t>Defining and structuring communication groups.</a:t>
            </a:r>
          </a:p>
          <a:p>
            <a:pPr lvl="1">
              <a:defRPr/>
            </a:pPr>
            <a:r>
              <a:rPr lang="en-US" smtClean="0"/>
              <a:t>Communicators organize processes performing common task.</a:t>
            </a:r>
          </a:p>
          <a:p>
            <a:pPr lvl="1">
              <a:defRPr/>
            </a:pPr>
            <a:r>
              <a:rPr lang="en-US" smtClean="0"/>
              <a:t>Define topologies for efficient communication.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Alltoall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575675" cy="1765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Alltoall sends to process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 smtClean="0"/>
              <a:t> elements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starting from location i*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Alltoallv is similar, but allows sending different size data to each process.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MPI_Alltoall(void *sendbuf, int sendcount, MPI_Datatype sendtype, void *recvbuf, int recvcount, MPI_Datatype recvtype, MPI_Comm comm)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611813" y="6053138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https://cvw.cac.cornell.edu/ MPIcc/alltoall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295275" y="1814513"/>
            <a:ext cx="838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MPI_Alltoallv(void *sendbuf, int *sendcounts, int *sdispls, MPI_Datatype sendtype, void *recvbuf, int *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recvcounts,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*rdispls, MPI_Datatype recvtype, MPI_Comm comm)</a:t>
            </a:r>
          </a:p>
        </p:txBody>
      </p:sp>
      <p:pic>
        <p:nvPicPr>
          <p:cNvPr id="16391" name="Picture 2" descr="matrix illustration of Allto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59288"/>
            <a:ext cx="44513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4937125" cy="4667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Used to synchronize all the processes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 at a certain point in the code before any of them can proceed.</a:t>
            </a:r>
          </a:p>
          <a:p>
            <a:pPr lvl="1">
              <a:defRPr/>
            </a:pPr>
            <a:r>
              <a:rPr lang="en-US" smtClean="0"/>
              <a:t>All processes in comm must reach the barrier.  Otherwise, all processes will block forever.</a:t>
            </a:r>
          </a:p>
          <a:p>
            <a:pPr>
              <a:defRPr/>
            </a:pPr>
            <a:r>
              <a:rPr lang="en-US" smtClean="0"/>
              <a:t>Can use multiple barriers. </a:t>
            </a:r>
          </a:p>
          <a:p>
            <a:pPr lvl="1">
              <a:defRPr/>
            </a:pPr>
            <a:r>
              <a:rPr lang="en-US" smtClean="0"/>
              <a:t>All processes must reach the b’th barrier before proceeding to barrier b+1.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MPI_Barrier(MPI_Comm comm)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5476875" y="4899025"/>
            <a:ext cx="3667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http://mpitutorial.com/tutorials/mpi-broadcast-and-collective-communication/barrier.png</a:t>
            </a:r>
          </a:p>
        </p:txBody>
      </p:sp>
      <p:pic>
        <p:nvPicPr>
          <p:cNvPr id="17414" name="Picture 2" descr="http://mpitutorial.com/tutorials/mpi-broadcast-and-collective-communication/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1393825"/>
            <a:ext cx="3133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se.iitd.ernet.in/~dheerajb/MPI/Document/oned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8785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216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Linear algebra one of the main applications for parallel computing.</a:t>
            </a:r>
          </a:p>
          <a:p>
            <a:pPr>
              <a:defRPr/>
            </a:pPr>
            <a:r>
              <a:rPr lang="en-US" smtClean="0"/>
              <a:t>A large matrix can be stored in a distributed fashion on the parallel processors using row or column striping.</a:t>
            </a:r>
          </a:p>
          <a:p>
            <a:pPr>
              <a:defRPr/>
            </a:pPr>
            <a:r>
              <a:rPr lang="en-US" smtClean="0"/>
              <a:t>Even with columnwise block stripping, we store columns in row-major format.  </a:t>
            </a: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042025" y="6016625"/>
            <a:ext cx="293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http://www.cse.iitd.ernet.in/ ~dheerajb/MPI/Document/onedblk.gif</a:t>
            </a:r>
          </a:p>
        </p:txBody>
      </p:sp>
    </p:spTree>
    <p:extLst>
      <p:ext uri="{BB962C8B-B14F-4D97-AF65-F5344CB8AC3E}">
        <p14:creationId xmlns:p14="http://schemas.microsoft.com/office/powerpoint/2010/main" val="20712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ormatik.uni-konstanz.de/fileadmin/informatik/ag-saupe/Webpages/lehre/na_08/Lab1/1_Preliminaries/html/matrixVectorProduc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989388"/>
            <a:ext cx="51038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66150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Compute </a:t>
                </a:r>
                <a:r>
                  <a:rPr lang="en-US"/>
                  <a:t>y = A*x using p processes.</a:t>
                </a:r>
              </a:p>
              <a:p>
                <a:pPr lvl="1">
                  <a:defRPr/>
                </a:pPr>
                <a:r>
                  <a:rPr lang="en-US"/>
                  <a:t>A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matrix</a:t>
                </a:r>
                <a:r>
                  <a:rPr lang="en-US"/>
                  <a:t>, x and y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vectors.</a:t>
                </a:r>
              </a:p>
              <a:p>
                <a:pPr lvl="1">
                  <a:defRPr/>
                </a:pPr>
                <a:r>
                  <a:rPr lang="en-US" smtClean="0"/>
                  <a:t>Each process holds n/p columns from A and n/p values from x.</a:t>
                </a:r>
              </a:p>
              <a:p>
                <a:pPr>
                  <a:defRPr/>
                </a:pPr>
                <a:r>
                  <a:rPr lang="en-US" smtClean="0"/>
                  <a:t>Each process does dot product on its columns with its portions of x.</a:t>
                </a:r>
              </a:p>
              <a:p>
                <a:pPr lvl="1">
                  <a:defRPr/>
                </a:pPr>
                <a:r>
                  <a:rPr lang="en-US" smtClean="0"/>
                  <a:t>Process ends up with n (partial) dot products.</a:t>
                </a:r>
              </a:p>
              <a:p>
                <a:pPr>
                  <a:defRPr/>
                </a:pPr>
                <a:r>
                  <a:rPr lang="en-US" smtClean="0"/>
                  <a:t>y[i] = sum of the p partial dot products for the i’th row held at the different processes.</a:t>
                </a:r>
              </a:p>
              <a:p>
                <a:pPr lvl="1">
                  <a:defRPr/>
                </a:pPr>
                <a:r>
                  <a:rPr lang="en-US" smtClean="0"/>
                  <a:t>Do a sum reduce for each row of y.</a:t>
                </a:r>
              </a:p>
              <a:p>
                <a:pPr>
                  <a:defRPr/>
                </a:pPr>
                <a:r>
                  <a:rPr lang="en-US" smtClean="0"/>
                  <a:t>Finally, distribute n/p values of y to each of the processes.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  <a:blipFill>
                <a:blip r:embed="rId3"/>
                <a:stretch>
                  <a:fillRect l="-22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612098" y="63960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https://www.informatik.uni-konstanz.de/fileadmin/informatik/ag-saupe/Webpages/lehre/na_08/Lab1/1_Preliminaries/html/matrixVectorProduct.html</a:t>
            </a:r>
          </a:p>
        </p:txBody>
      </p:sp>
    </p:spTree>
    <p:extLst>
      <p:ext uri="{BB962C8B-B14F-4D97-AF65-F5344CB8AC3E}">
        <p14:creationId xmlns:p14="http://schemas.microsoft.com/office/powerpoint/2010/main" val="40731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1487488"/>
            <a:ext cx="4344987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ColMatrixVectorMultiply(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*a, 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*x,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*y, MPI_Comm comm)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*py;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*fy;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communicator information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MPI_Comm_size(comm,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MPI_Comm_rank(comm,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nlocal = n/npes;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arrays storing intermediate results.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1487488"/>
            <a:ext cx="4346575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Compute partial-dot products that correspond to local columns of A*/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i&lt;n; i++)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py[i] = 0.0;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(j=0; j&lt;nlocal; j++)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py[i] += a[i*nlocal+j]*x[j];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Sum-up results by performing an element-wise reduction operation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MPI_Reduce(py, fy, n, MPI_DOUBLE, 		MPI_SUM, 0, 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Redistribute fy in a fashion similar to vector x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MPI_Scatter(fy, nlocal, MPI_DOUBLE, 		y, nlocal, MPI_DOUBLE, 0,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free(py); free(fy);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62475" y="6127750"/>
            <a:ext cx="293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 Grama et al.</a:t>
            </a:r>
          </a:p>
        </p:txBody>
      </p:sp>
    </p:spTree>
    <p:extLst>
      <p:ext uri="{BB962C8B-B14F-4D97-AF65-F5344CB8AC3E}">
        <p14:creationId xmlns:p14="http://schemas.microsoft.com/office/powerpoint/2010/main" val="3059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MPI comes with a number of standard built in types.</a:t>
            </a:r>
          </a:p>
          <a:p>
            <a:r>
              <a:rPr lang="en-US" smtClean="0"/>
              <a:t>To send more complicated data structures, programmer defines derived types.</a:t>
            </a:r>
          </a:p>
          <a:p>
            <a:r>
              <a:rPr lang="en-US" smtClean="0"/>
              <a:t>Four main types, contiguous, vector, indexed and struct.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MPI_Type_commit(&amp;datatype) </a:t>
            </a:r>
            <a:r>
              <a:rPr lang="en-US" smtClean="0"/>
              <a:t>commits defined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MPI_Type_extent(&amp;datatype) </a:t>
            </a:r>
            <a:r>
              <a:rPr lang="en-US" smtClean="0"/>
              <a:t>returns size in bytes of the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MPI_Type_free(&amp;datatype) </a:t>
            </a:r>
            <a:r>
              <a:rPr lang="en-US" smtClean="0"/>
              <a:t>Deallocates a datatype, prevent memory exhaustion.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new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8301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latin typeface="Consolas" panose="020B0609020204030204" pitchFamily="49" charset="0"/>
              </a:rPr>
              <a:t>MPI_Type_contiguous(count, oldtype, &amp;newtype)</a:t>
            </a:r>
          </a:p>
          <a:p>
            <a:pPr lvl="1"/>
            <a:r>
              <a:rPr lang="en-US" smtClean="0"/>
              <a:t>Place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contiguously.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MPI_Type_vector(count, blocklength, stride, oldtype, &amp;newtype)</a:t>
            </a:r>
          </a:p>
          <a:p>
            <a:pPr lvl="1"/>
            <a:r>
              <a:rPr lang="en-US" smtClean="0"/>
              <a:t>Similar to contiguous, use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each of </a:t>
            </a:r>
            <a:r>
              <a:rPr lang="en-US" smtClean="0">
                <a:latin typeface="Consolas" panose="020B0609020204030204" pitchFamily="49" charset="0"/>
              </a:rPr>
              <a:t>blocklength</a:t>
            </a:r>
            <a:r>
              <a:rPr lang="en-US" smtClean="0"/>
              <a:t>, with </a:t>
            </a:r>
            <a:r>
              <a:rPr lang="en-US" smtClean="0">
                <a:latin typeface="Consolas" panose="020B0609020204030204" pitchFamily="49" charset="0"/>
              </a:rPr>
              <a:t>stride</a:t>
            </a:r>
            <a:r>
              <a:rPr lang="en-US" smtClean="0"/>
              <a:t> bytes in between.</a:t>
            </a:r>
          </a:p>
          <a:p>
            <a:r>
              <a:rPr lang="en-US" sz="2800">
                <a:latin typeface="Consolas" panose="020B0609020204030204" pitchFamily="49" charset="0"/>
              </a:rPr>
              <a:t>MPI_Type_indexed (count</a:t>
            </a:r>
            <a:r>
              <a:rPr lang="en-US" sz="2800" smtClean="0">
                <a:latin typeface="Consolas" panose="020B0609020204030204" pitchFamily="49" charset="0"/>
              </a:rPr>
              <a:t>, blocklens[], offsets[], old_type, &amp;</a:t>
            </a:r>
            <a:r>
              <a:rPr lang="en-US" sz="2800">
                <a:latin typeface="Consolas" panose="020B0609020204030204" pitchFamily="49" charset="0"/>
              </a:rPr>
              <a:t>newtype</a:t>
            </a:r>
            <a:r>
              <a:rPr lang="en-US" sz="28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Similar to vector, except </a:t>
            </a:r>
            <a:r>
              <a:rPr lang="en-US" smtClean="0">
                <a:latin typeface="Consolas" panose="020B0609020204030204" pitchFamily="49" charset="0"/>
              </a:rPr>
              <a:t>blocklens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</a:rPr>
              <a:t>offsets</a:t>
            </a:r>
            <a:r>
              <a:rPr lang="en-US" smtClean="0"/>
              <a:t> vectors (of size count) specify size and offset of each element in the datatype.</a:t>
            </a:r>
          </a:p>
          <a:p>
            <a:r>
              <a:rPr lang="en-US" sz="2900">
                <a:latin typeface="Consolas" panose="020B0609020204030204" pitchFamily="49" charset="0"/>
              </a:rPr>
              <a:t>MPI_Type_struct (count,blocklens</a:t>
            </a:r>
            <a:r>
              <a:rPr lang="en-US" sz="2900" smtClean="0">
                <a:latin typeface="Consolas" panose="020B0609020204030204" pitchFamily="49" charset="0"/>
              </a:rPr>
              <a:t>[], offsets[], old_types, &amp;</a:t>
            </a:r>
            <a:r>
              <a:rPr lang="en-US" sz="2900">
                <a:latin typeface="Consolas" panose="020B0609020204030204" pitchFamily="49" charset="0"/>
              </a:rPr>
              <a:t>newtype</a:t>
            </a:r>
            <a:r>
              <a:rPr lang="en-US" sz="29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Form a datatype according </a:t>
            </a:r>
            <a:r>
              <a:rPr lang="en-US"/>
              <a:t>to </a:t>
            </a:r>
            <a:r>
              <a:rPr lang="en-US" smtClean="0"/>
              <a:t>a completely </a:t>
            </a:r>
            <a:r>
              <a:rPr lang="en-US"/>
              <a:t>defined map of the component data types.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2837" cy="6833221"/>
          </a:xfrm>
          <a:prstGeom prst="rect">
            <a:avLst/>
          </a:prstGeom>
        </p:spPr>
      </p:pic>
      <p:pic>
        <p:nvPicPr>
          <p:cNvPr id="5122" name="Picture 2" descr="https://computing.llnl.gov/tutorials/mpi/images/MPI_Type_vec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7" y="112542"/>
            <a:ext cx="2945680" cy="35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1798" y="6441896"/>
            <a:ext cx="478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computing.llnl.gov/tutorials/mpi</a:t>
            </a:r>
            <a:endParaRPr lang="en-US" sz="1600" i="1"/>
          </a:p>
        </p:txBody>
      </p:sp>
      <p:sp>
        <p:nvSpPr>
          <p:cNvPr id="7" name="TextBox 6"/>
          <p:cNvSpPr txBox="1"/>
          <p:nvPr/>
        </p:nvSpPr>
        <p:spPr>
          <a:xfrm>
            <a:off x="5959688" y="3883631"/>
            <a:ext cx="3184312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b= 1.0 5.0 9.0 13.0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b= 2.0 6.0 10.0 14.0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b= 3.0 7.0 11.0 15.0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b= 4.0 8.0 12.0 16.0</a:t>
            </a:r>
          </a:p>
        </p:txBody>
      </p:sp>
    </p:spTree>
    <p:extLst>
      <p:ext uri="{BB962C8B-B14F-4D97-AF65-F5344CB8AC3E}">
        <p14:creationId xmlns:p14="http://schemas.microsoft.com/office/powerpoint/2010/main" val="3487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"/>
            <a:ext cx="4473027" cy="6859910"/>
          </a:xfrm>
          <a:prstGeom prst="rect">
            <a:avLst/>
          </a:prstGeom>
        </p:spPr>
      </p:pic>
      <p:pic>
        <p:nvPicPr>
          <p:cNvPr id="4098" name="Picture 2" descr="https://computing.llnl.gov/tutorials/mpi/images/MPI_Type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7" y="0"/>
            <a:ext cx="4115146" cy="39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95967" y="4351105"/>
            <a:ext cx="3626100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 3.00 -3.00 3.00 0.25 3 1</a:t>
            </a:r>
          </a:p>
        </p:txBody>
      </p:sp>
    </p:spTree>
    <p:extLst>
      <p:ext uri="{BB962C8B-B14F-4D97-AF65-F5344CB8AC3E}">
        <p14:creationId xmlns:p14="http://schemas.microsoft.com/office/powerpoint/2010/main" val="768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595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981" y="900892"/>
            <a:ext cx="2979505" cy="353431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Communicators are a programming aid to group processes that perform a common task.</a:t>
            </a:r>
          </a:p>
          <a:p>
            <a:r>
              <a:rPr lang="en-US" smtClean="0"/>
              <a:t>Collective computations are done within a communicator.</a:t>
            </a:r>
          </a:p>
          <a:p>
            <a:pPr lvl="1"/>
            <a:r>
              <a:rPr lang="en-US" smtClean="0"/>
              <a:t>MPI 2 allows collectives between communicators.</a:t>
            </a:r>
          </a:p>
          <a:p>
            <a:r>
              <a:rPr lang="en-US" smtClean="0"/>
              <a:t>Processes have a unique rank in each communicator they belong to.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0035" y="4517394"/>
            <a:ext cx="2829853" cy="1569660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7 newrank= 3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0 newrank= 0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1 newrank= 1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2 newrank= 2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6 newrank= 2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3 newrank= 3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4 newrank= 0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5 newrank= 1 recvbuf= 22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2966" y="11357"/>
            <a:ext cx="4161034" cy="790575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More on communicators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6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97020" cy="521788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MPI based on SPMD (single program multiple data).</a:t>
            </a:r>
          </a:p>
          <a:p>
            <a:pPr>
              <a:defRPr/>
            </a:pPr>
            <a:r>
              <a:rPr lang="en-US" smtClean="0"/>
              <a:t>Same </a:t>
            </a:r>
            <a:r>
              <a:rPr lang="en-US"/>
              <a:t>program runs on different processors.  </a:t>
            </a:r>
          </a:p>
          <a:p>
            <a:pPr lvl="1">
              <a:defRPr/>
            </a:pPr>
            <a:r>
              <a:rPr lang="en-US" smtClean="0"/>
              <a:t>Processes </a:t>
            </a:r>
            <a:r>
              <a:rPr lang="en-US"/>
              <a:t>do different things based on their ID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Different from Single Instruction Multiple Data (SIMD)!</a:t>
            </a:r>
          </a:p>
          <a:p>
            <a:pPr lvl="2">
              <a:defRPr/>
            </a:pPr>
            <a:r>
              <a:rPr lang="en-US" smtClean="0"/>
              <a:t>Processes aren’t synchronized, and can execute different instructions or different branches of code.</a:t>
            </a:r>
          </a:p>
          <a:p>
            <a:pPr>
              <a:defRPr/>
            </a:pPr>
            <a:r>
              <a:rPr lang="en-US" smtClean="0"/>
              <a:t>Process mapping</a:t>
            </a:r>
          </a:p>
          <a:p>
            <a:pPr lvl="1">
              <a:defRPr/>
            </a:pPr>
            <a:r>
              <a:rPr lang="en-US" smtClean="0"/>
              <a:t>Typically map one process to each processor / core.</a:t>
            </a:r>
          </a:p>
          <a:p>
            <a:pPr lvl="2">
              <a:defRPr/>
            </a:pPr>
            <a:r>
              <a:rPr lang="en-US" smtClean="0"/>
              <a:t>More processes can cause thrashing, though may also help reduce idling.</a:t>
            </a:r>
          </a:p>
          <a:p>
            <a:pPr lvl="1">
              <a:defRPr/>
            </a:pPr>
            <a:r>
              <a:rPr lang="en-US" smtClean="0"/>
              <a:t>Programmer can’t control the mapping.</a:t>
            </a:r>
            <a:endParaRPr lang="en-US"/>
          </a:p>
          <a:p>
            <a:endParaRPr lang="en-US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4220" y="1419225"/>
            <a:ext cx="2897990" cy="3568763"/>
            <a:chOff x="5317460" y="979055"/>
            <a:chExt cx="3733948" cy="405174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0957" y="979055"/>
              <a:ext cx="877455" cy="1080654"/>
              <a:chOff x="6788727" y="960583"/>
              <a:chExt cx="877455" cy="1080654"/>
            </a:xfrm>
          </p:grpSpPr>
          <p:sp>
            <p:nvSpPr>
              <p:cNvPr id="22" name="Rounded Rectangle 2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3" name="TextBox 3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Source file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467121" y="2747818"/>
              <a:ext cx="877455" cy="1080654"/>
              <a:chOff x="6788727" y="960583"/>
              <a:chExt cx="877455" cy="1080654"/>
            </a:xfrm>
          </p:grpSpPr>
          <p:sp>
            <p:nvSpPr>
              <p:cNvPr id="20" name="Rounded Rectangle 8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7974794" y="2747818"/>
              <a:ext cx="877455" cy="1080654"/>
              <a:chOff x="6788727" y="960583"/>
              <a:chExt cx="877455" cy="1080654"/>
            </a:xfrm>
          </p:grpSpPr>
          <p:sp>
            <p:nvSpPr>
              <p:cNvPr id="18" name="Rounded Rectangle 11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cxnSp>
          <p:nvCxnSpPr>
            <p:cNvPr id="8" name="Straight Connector 13"/>
            <p:cNvCxnSpPr>
              <a:cxnSpLocks noChangeShapeType="1"/>
              <a:stCxn id="21" idx="3"/>
              <a:endCxn id="19" idx="1"/>
            </p:cNvCxnSpPr>
            <p:nvPr/>
          </p:nvCxnSpPr>
          <p:spPr bwMode="auto">
            <a:xfrm>
              <a:off x="6344576" y="3257412"/>
              <a:ext cx="163945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6208479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547776" y="2227956"/>
              <a:ext cx="1740773" cy="4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/>
                <a:t>compile to suit processors</a:t>
              </a:r>
            </a:p>
          </p:txBody>
        </p:sp>
        <p:cxnSp>
          <p:nvCxnSpPr>
            <p:cNvPr id="11" name="Straight Arrow Connector 25"/>
            <p:cNvCxnSpPr>
              <a:cxnSpLocks noChangeShapeType="1"/>
            </p:cNvCxnSpPr>
            <p:nvPr/>
          </p:nvCxnSpPr>
          <p:spPr bwMode="auto">
            <a:xfrm>
              <a:off x="7560610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5905848" y="3828472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8"/>
            <p:cNvCxnSpPr>
              <a:cxnSpLocks noChangeShapeType="1"/>
            </p:cNvCxnSpPr>
            <p:nvPr/>
          </p:nvCxnSpPr>
          <p:spPr bwMode="auto">
            <a:xfrm flipH="1">
              <a:off x="8413521" y="3833667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5619520" y="413327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8127193" y="414366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5317460" y="4716317"/>
              <a:ext cx="1452996" cy="30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495087" y="4716317"/>
              <a:ext cx="1556321" cy="31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p-1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topologies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16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 a communicator of processes to a virtual topology.</a:t>
            </a:r>
          </a:p>
          <a:p>
            <a:r>
              <a:rPr lang="en-US" smtClean="0"/>
              <a:t>Virtual topology may not correspond to the physical topology of underlying hardware.</a:t>
            </a:r>
          </a:p>
          <a:p>
            <a:r>
              <a:rPr lang="en-US" smtClean="0"/>
              <a:t>Nevertheless, allows MPI implementation to try to optimize mapping of virtual to physical topology, e.g. mapping a virtual mesh to a physical hypercube.</a:t>
            </a:r>
          </a:p>
          <a:p>
            <a:r>
              <a:rPr lang="en-US" smtClean="0"/>
              <a:t>Also a programming convenience, to match topology of application communications to virtual topology.</a:t>
            </a:r>
          </a:p>
          <a:p>
            <a:pPr lvl="1"/>
            <a:r>
              <a:rPr lang="en-US" smtClean="0"/>
              <a:t>A 3D physics code can use a virtual 3D mesh topology.</a:t>
            </a:r>
          </a:p>
          <a:p>
            <a:r>
              <a:rPr lang="en-US" smtClean="0"/>
              <a:t>Main topologies are regular torus and graph.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MPI_Cart_create(MPI_Comm oldcomm, int ndim, int dims[], int qperiodic[], int qreorder, MPI_Comm *newcomm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MPI_Dist_graph_create_adjacent(MPI_Comm oldcomm, int indegree, int sources[], int sourceweights[], int outdegree, int dests[], int destweights[], MPI_Info info, int qreorder, MPI_Comm *newcomm)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28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02843" y="1"/>
            <a:ext cx="4516250" cy="116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6" y="329693"/>
            <a:ext cx="2474258" cy="245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5315" y="3048607"/>
            <a:ext cx="41686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coords=  0 0 neighbors(u,d,l,r)=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                 inbuf(u,d,l,r)=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coords=  2 0 neighbors(u,d,l,r)=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                 inbuf(u,d,l,r)=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coords=  0 1 neighbors(u,d,l,r)=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                 inbuf(u,d,l,r)=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coords=  3 1 neighbors(u,d,l,r)=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                 inbuf(u,d,l,r)=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coords=  0 3 neighbors(u,d,l,r)=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                 inbuf(u,d,l,r)=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coords=  2 3 neighbors(u,d,l,r)=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                 inbuf(u,d,l,r)=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coords=  2 2 neighbors(u,d,l,r)=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                 inbuf(u,d,l,r)=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coords=  2 1 neighbors(u,d,l,r)=   5 13  8 10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                 inbuf(u,d,l,r)=   5 13  8 10</a:t>
            </a:r>
          </a:p>
        </p:txBody>
      </p:sp>
    </p:spTree>
    <p:extLst>
      <p:ext uri="{BB962C8B-B14F-4D97-AF65-F5344CB8AC3E}">
        <p14:creationId xmlns:p14="http://schemas.microsoft.com/office/powerpoint/2010/main" val="3044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 smtClean="0"/>
              <a:t>2, 3 and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26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MPI 2 added</a:t>
            </a:r>
          </a:p>
          <a:p>
            <a:pPr lvl="1"/>
            <a:r>
              <a:rPr lang="en-US" dirty="0" smtClean="0"/>
              <a:t>Dynamic process creation.</a:t>
            </a:r>
          </a:p>
          <a:p>
            <a:pPr lvl="1"/>
            <a:r>
              <a:rPr lang="en-US" dirty="0" smtClean="0"/>
              <a:t>Improved collectives.</a:t>
            </a:r>
          </a:p>
          <a:p>
            <a:pPr lvl="1"/>
            <a:r>
              <a:rPr lang="en-US" dirty="0" smtClean="0"/>
              <a:t>Thread-safe.</a:t>
            </a:r>
            <a:endParaRPr lang="en-US" dirty="0" smtClean="0"/>
          </a:p>
          <a:p>
            <a:pPr lvl="1"/>
            <a:r>
              <a:rPr lang="en-US" dirty="0" smtClean="0"/>
              <a:t>Parallel I/O.</a:t>
            </a:r>
          </a:p>
          <a:p>
            <a:pPr lvl="1"/>
            <a:r>
              <a:rPr lang="en-US" dirty="0" smtClean="0"/>
              <a:t>One sided communication.</a:t>
            </a:r>
          </a:p>
          <a:p>
            <a:pPr lvl="2"/>
            <a:r>
              <a:rPr lang="en-US" dirty="0" smtClean="0"/>
              <a:t>Access memory on a remote process without it “expecting it”.</a:t>
            </a:r>
          </a:p>
          <a:p>
            <a:r>
              <a:rPr lang="en-US" dirty="0" smtClean="0"/>
              <a:t>MPI 3 added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collectives.</a:t>
            </a:r>
          </a:p>
          <a:p>
            <a:pPr lvl="1"/>
            <a:r>
              <a:rPr lang="en-US" dirty="0" smtClean="0"/>
              <a:t>Better support for multi-threading.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 smtClean="0"/>
              <a:t>shared memory parallelism. </a:t>
            </a:r>
          </a:p>
          <a:p>
            <a:pPr lvl="1"/>
            <a:r>
              <a:rPr lang="en-US" dirty="0" smtClean="0"/>
              <a:t>User-defined collectives.</a:t>
            </a:r>
          </a:p>
          <a:p>
            <a:pPr lvl="1"/>
            <a:r>
              <a:rPr lang="en-US" dirty="0" smtClean="0"/>
              <a:t>Large counts for large datasets.</a:t>
            </a:r>
          </a:p>
          <a:p>
            <a:r>
              <a:rPr lang="en-US" dirty="0" smtClean="0"/>
              <a:t>MPI 4 added</a:t>
            </a:r>
          </a:p>
          <a:p>
            <a:pPr lvl="1"/>
            <a:r>
              <a:rPr lang="en-US" dirty="0" smtClean="0"/>
              <a:t>More fault tolerance.</a:t>
            </a:r>
          </a:p>
          <a:p>
            <a:pPr lvl="1"/>
            <a:r>
              <a:rPr lang="en-US" dirty="0" smtClean="0"/>
              <a:t>Hybrid programming (MPI + </a:t>
            </a:r>
            <a:r>
              <a:rPr lang="en-US" dirty="0" err="1" smtClean="0"/>
              <a:t>OpenMP</a:t>
            </a:r>
            <a:r>
              <a:rPr lang="en-US" dirty="0" smtClean="0"/>
              <a:t> / CUDA)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creation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5332502"/>
            <a:ext cx="8229600" cy="1314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Start program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mpirun –hostfile hosts –np n myprog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Output appears on host starting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Messages may get printed in arbitrary order, because processes run asynchronously.</a:t>
            </a:r>
            <a:endParaRPr lang="en-US" altLang="en-US" sz="240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400" smtClean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58056" y="2614021"/>
            <a:ext cx="7227888" cy="2627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*argv[])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printf(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"From process %d out of %d, Hello World!\n"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myrank, 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en-US" sz="14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609600" y="1247775"/>
            <a:ext cx="8229600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smtClean="0"/>
              <a:t>Include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mpi.h</a:t>
            </a:r>
          </a:p>
          <a:p>
            <a:r>
              <a:rPr lang="en-US" altLang="en-US" sz="2400" kern="0" smtClean="0"/>
              <a:t>Must call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sz="2400" kern="0" smtClean="0"/>
              <a:t> and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sz="2400" kern="0" smtClean="0"/>
              <a:t> before and after using MPI functions.</a:t>
            </a:r>
            <a:endParaRPr lang="en-US" altLang="en-US" sz="2400" kern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MPMD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3000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Separate programs for each processor.</a:t>
            </a:r>
          </a:p>
          <a:p>
            <a:pPr lvl="1">
              <a:defRPr/>
            </a:pPr>
            <a:r>
              <a:rPr lang="en-US" smtClean="0"/>
              <a:t>Multi program multi data.</a:t>
            </a:r>
          </a:p>
          <a:p>
            <a:pPr>
              <a:defRPr/>
            </a:pPr>
            <a:r>
              <a:rPr lang="en-US" smtClean="0"/>
              <a:t>Usually takes master-slave approach.  </a:t>
            </a:r>
          </a:p>
          <a:p>
            <a:pPr lvl="1">
              <a:defRPr/>
            </a:pPr>
            <a:r>
              <a:rPr lang="en-US" smtClean="0"/>
              <a:t>One processor executes master process, other processes started from within master process.</a:t>
            </a:r>
          </a:p>
          <a:p>
            <a:pPr lvl="1">
              <a:defRPr/>
            </a:pPr>
            <a:r>
              <a:rPr lang="en-US" smtClean="0"/>
              <a:t>Dynamic process creation.</a:t>
            </a:r>
          </a:p>
          <a:p>
            <a:pPr lvl="1">
              <a:defRPr/>
            </a:pPr>
            <a:r>
              <a:rPr lang="en-US" smtClean="0"/>
              <a:t>Higher overhead from starting processes, but sometimes easier to understand and program.</a:t>
            </a:r>
          </a:p>
          <a:p>
            <a:pPr lvl="1">
              <a:defRPr/>
            </a:pPr>
            <a:r>
              <a:rPr lang="en-US" smtClean="0"/>
              <a:t>Used e.g. in Parallel Virtual Machine (PVM) programming system.</a:t>
            </a: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21300" y="1012825"/>
            <a:ext cx="1905000" cy="4132263"/>
            <a:chOff x="5321300" y="1012825"/>
            <a:chExt cx="1905000" cy="4132263"/>
          </a:xfrm>
        </p:grpSpPr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6016625" y="2822575"/>
              <a:ext cx="12096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spawn()</a:t>
              </a:r>
            </a:p>
          </p:txBody>
        </p:sp>
        <p:grpSp>
          <p:nvGrpSpPr>
            <p:cNvPr id="13325" name="Group 29"/>
            <p:cNvGrpSpPr>
              <a:grpSpLocks/>
            </p:cNvGrpSpPr>
            <p:nvPr/>
          </p:nvGrpSpPr>
          <p:grpSpPr bwMode="auto">
            <a:xfrm>
              <a:off x="5321300" y="1012825"/>
              <a:ext cx="1816100" cy="4132263"/>
              <a:chOff x="5321877" y="1013419"/>
              <a:chExt cx="1814944" cy="4131236"/>
            </a:xfrm>
          </p:grpSpPr>
          <p:grpSp>
            <p:nvGrpSpPr>
              <p:cNvPr id="13326" name="Group 23"/>
              <p:cNvGrpSpPr>
                <a:grpSpLocks/>
              </p:cNvGrpSpPr>
              <p:nvPr/>
            </p:nvGrpSpPr>
            <p:grpSpPr bwMode="auto">
              <a:xfrm>
                <a:off x="5926858" y="1013419"/>
                <a:ext cx="1209963" cy="3872618"/>
                <a:chOff x="5575876" y="994946"/>
                <a:chExt cx="1209963" cy="3872618"/>
              </a:xfrm>
            </p:grpSpPr>
            <p:sp>
              <p:nvSpPr>
                <p:cNvPr id="13329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665353" y="1419224"/>
                  <a:ext cx="877455" cy="34483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3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575876" y="994946"/>
                  <a:ext cx="12099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process 1</a:t>
                  </a:r>
                </a:p>
              </p:txBody>
            </p:sp>
            <p:cxnSp>
              <p:nvCxnSpPr>
                <p:cNvPr id="13331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1533236"/>
                  <a:ext cx="0" cy="12716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3143394"/>
                  <a:ext cx="0" cy="158562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27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5652655" y="1437697"/>
                <a:ext cx="0" cy="37069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14"/>
              <p:cNvSpPr txBox="1">
                <a:spLocks noChangeArrowheads="1"/>
              </p:cNvSpPr>
              <p:nvPr/>
            </p:nvSpPr>
            <p:spPr bwMode="auto">
              <a:xfrm>
                <a:off x="5321877" y="1013419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time</a:t>
                </a:r>
              </a:p>
            </p:txBody>
          </p:sp>
        </p:grpSp>
      </p:grpSp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94513" y="2538413"/>
            <a:ext cx="1981200" cy="3906837"/>
            <a:chOff x="6893790" y="2537852"/>
            <a:chExt cx="1981198" cy="390811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7665025" y="3049018"/>
              <a:ext cx="1209963" cy="3396945"/>
              <a:chOff x="7300761" y="2070982"/>
              <a:chExt cx="1209963" cy="3396945"/>
            </a:xfrm>
          </p:grpSpPr>
          <p:sp>
            <p:nvSpPr>
              <p:cNvPr id="13321" name="Rounded Rectangle 15"/>
              <p:cNvSpPr>
                <a:spLocks noChangeArrowheads="1"/>
              </p:cNvSpPr>
              <p:nvPr/>
            </p:nvSpPr>
            <p:spPr bwMode="auto">
              <a:xfrm>
                <a:off x="7390238" y="2495260"/>
                <a:ext cx="877455" cy="297266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22" name="TextBox 16"/>
              <p:cNvSpPr txBox="1">
                <a:spLocks noChangeArrowheads="1"/>
              </p:cNvSpPr>
              <p:nvPr/>
            </p:nvSpPr>
            <p:spPr bwMode="auto">
              <a:xfrm>
                <a:off x="7300761" y="2070982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process 2</a:t>
                </a:r>
              </a:p>
            </p:txBody>
          </p:sp>
          <p:cxnSp>
            <p:nvCxnSpPr>
              <p:cNvPr id="13323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828965" y="2609272"/>
                <a:ext cx="0" cy="275705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19" name="Straight Arrow Connector 27"/>
            <p:cNvCxnSpPr>
              <a:cxnSpLocks noChangeShapeType="1"/>
            </p:cNvCxnSpPr>
            <p:nvPr/>
          </p:nvCxnSpPr>
          <p:spPr bwMode="auto">
            <a:xfrm>
              <a:off x="6893790" y="2992590"/>
              <a:ext cx="901701" cy="5172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28"/>
            <p:cNvSpPr txBox="1">
              <a:spLocks noChangeArrowheads="1"/>
            </p:cNvSpPr>
            <p:nvPr/>
          </p:nvSpPr>
          <p:spPr bwMode="auto">
            <a:xfrm>
              <a:off x="6938239" y="2537852"/>
              <a:ext cx="1666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start execution of process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MPI in a nutshell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01050" cy="52550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Many functions, but most programs require only a few functions.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Initialization.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Point-to-point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/>
              <a:t>S</a:t>
            </a:r>
            <a:r>
              <a:rPr lang="en-US" smtClean="0"/>
              <a:t>end, receive.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Collective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Broadcast, scatter / gather, all to all, reduce, scan, barrier.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Derived data types.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Contiguous, indexed, struct.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Communicators, virtual topologies.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More info 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http://www.mpi-forum.org/docs/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71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Communication domain, aka communicator, is a set of processes that can communicate with each other.</a:t>
            </a:r>
          </a:p>
          <a:p>
            <a:pPr lvl="1">
              <a:defRPr/>
            </a:pPr>
            <a:r>
              <a:rPr lang="en-US" smtClean="0"/>
              <a:t>A program can define multiple communicators.</a:t>
            </a:r>
          </a:p>
          <a:p>
            <a:pPr lvl="1">
              <a:defRPr/>
            </a:pPr>
            <a:r>
              <a:rPr lang="en-US"/>
              <a:t>Processes can belong to multiple communication domains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Used to isolate and organize communication.</a:t>
            </a:r>
          </a:p>
          <a:p>
            <a:pPr>
              <a:defRPr/>
            </a:pPr>
            <a:r>
              <a:rPr lang="en-US" smtClean="0"/>
              <a:t>Communicators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 communication must specify a communicator.</a:t>
            </a:r>
          </a:p>
          <a:p>
            <a:pPr>
              <a:defRPr/>
            </a:pPr>
            <a:r>
              <a:rPr lang="en-US" smtClean="0"/>
              <a:t>MPI_COMM_WORLD default communicator created automatically.</a:t>
            </a:r>
          </a:p>
          <a:p>
            <a:pPr>
              <a:defRPr/>
            </a:pPr>
            <a:r>
              <a:rPr lang="en-US" smtClean="0"/>
              <a:t>Communicator has a size (number of processes in communicator).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MPI_Comm_size(MPI_Comm comm, int *size)</a:t>
            </a:r>
          </a:p>
          <a:p>
            <a:pPr>
              <a:defRPr/>
            </a:pPr>
            <a:r>
              <a:rPr lang="en-US" smtClean="0"/>
              <a:t>Each process in communicator has a rank (ID).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MPI_Comm_rank(MPI_Comm comm, int *rank)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Used to allow different processors to do different things.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9163"/>
            <a:ext cx="8378575" cy="440270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is the data to send, i.e. a program variable.	</a:t>
            </a:r>
          </a:p>
          <a:p>
            <a:pPr>
              <a:defRPr/>
            </a:pPr>
            <a:r>
              <a:rPr lang="en-US" smtClean="0"/>
              <a:t>There are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items in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, e.g. the size of the array.</a:t>
            </a:r>
          </a:p>
          <a:p>
            <a:pPr>
              <a:defRPr/>
            </a:pPr>
            <a:r>
              <a:rPr lang="en-US" smtClean="0"/>
              <a:t>Buffer items must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MPI_Datatype.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MPI_CHAR, MPI_SHORT, MPI_INT, MPI_FLOAT, MPI_BYTE, MPI_PACKED</a:t>
            </a:r>
          </a:p>
          <a:p>
            <a:pPr lvl="1">
              <a:defRPr/>
            </a:pPr>
            <a:r>
              <a:rPr lang="en-US" smtClean="0">
                <a:cs typeface="Consolas" panose="020B0609020204030204" pitchFamily="49" charset="0"/>
              </a:rPr>
              <a:t>Can also send user defined (derived) types.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sent to process 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 used to differentiate multiple messages between source and destination.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Messages between pair of processes sent / received in FIFO order.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2026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MPI_Send(void *buf, int count, MPI_Datatype type, int dest, int tag, MPI_Comm 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58861</TotalTime>
  <Words>5005</Words>
  <Application>Microsoft Office PowerPoint</Application>
  <PresentationFormat>On-screen Show (4:3)</PresentationFormat>
  <Paragraphs>593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SimSun</vt:lpstr>
      <vt:lpstr>Arial</vt:lpstr>
      <vt:lpstr>Arial Black</vt:lpstr>
      <vt:lpstr>Calibri</vt:lpstr>
      <vt:lpstr>Cambria Math</vt:lpstr>
      <vt:lpstr>Consolas</vt:lpstr>
      <vt:lpstr>Courier New</vt:lpstr>
      <vt:lpstr>Marlett</vt:lpstr>
      <vt:lpstr>Times New Roman</vt:lpstr>
      <vt:lpstr>Wingdings</vt:lpstr>
      <vt:lpstr>Pixel</vt:lpstr>
      <vt:lpstr>Distributed memory programming using MPI</vt:lpstr>
      <vt:lpstr>Distributed memory programming</vt:lpstr>
      <vt:lpstr>Structure of MPI</vt:lpstr>
      <vt:lpstr>Process model</vt:lpstr>
      <vt:lpstr>Process creation example</vt:lpstr>
      <vt:lpstr>MPMD model</vt:lpstr>
      <vt:lpstr>MPI in a nutshell</vt:lpstr>
      <vt:lpstr>Communicators</vt:lpstr>
      <vt:lpstr>Sending messages</vt:lpstr>
      <vt:lpstr>Receiving messages</vt:lpstr>
      <vt:lpstr>PowerPoint Presentation</vt:lpstr>
      <vt:lpstr>Blocking communication</vt:lpstr>
      <vt:lpstr>Nonblocking communication</vt:lpstr>
      <vt:lpstr>Nonblocking communication</vt:lpstr>
      <vt:lpstr>Deadlock example 1</vt:lpstr>
      <vt:lpstr>Deadlock example 2</vt:lpstr>
      <vt:lpstr>Send and receive simultaneously</vt:lpstr>
      <vt:lpstr>Even-odd sort</vt:lpstr>
      <vt:lpstr>Even-odd sort in MPI</vt:lpstr>
      <vt:lpstr>Even-odd sort in MPI</vt:lpstr>
      <vt:lpstr>Collective communication</vt:lpstr>
      <vt:lpstr>Collective communication</vt:lpstr>
      <vt:lpstr>Broadcast</vt:lpstr>
      <vt:lpstr>Broadcast example</vt:lpstr>
      <vt:lpstr>Reduce</vt:lpstr>
      <vt:lpstr>Allreduce</vt:lpstr>
      <vt:lpstr>Scan</vt:lpstr>
      <vt:lpstr>Gather</vt:lpstr>
      <vt:lpstr>Scatter</vt:lpstr>
      <vt:lpstr>Alltoall</vt:lpstr>
      <vt:lpstr>Barrier</vt:lpstr>
      <vt:lpstr>Storing a matrix</vt:lpstr>
      <vt:lpstr>Column-wise matrix vector mult</vt:lpstr>
      <vt:lpstr>Column-wise matrix vector mult</vt:lpstr>
      <vt:lpstr>Derived data types</vt:lpstr>
      <vt:lpstr>Defining new datatypes</vt:lpstr>
      <vt:lpstr>PowerPoint Presentation</vt:lpstr>
      <vt:lpstr>PowerPoint Presentation</vt:lpstr>
      <vt:lpstr>More on communicators</vt:lpstr>
      <vt:lpstr>Virtual topologies</vt:lpstr>
      <vt:lpstr>PowerPoint Presentation</vt:lpstr>
      <vt:lpstr>MPI 2, 3 and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3632</cp:revision>
  <cp:lastPrinted>2022-09-19T15:21:00Z</cp:lastPrinted>
  <dcterms:created xsi:type="dcterms:W3CDTF">2004-01-06T19:40:29Z</dcterms:created>
  <dcterms:modified xsi:type="dcterms:W3CDTF">2023-10-16T15:29:08Z</dcterms:modified>
</cp:coreProperties>
</file>