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63" r:id="rId11"/>
    <p:sldId id="264" r:id="rId12"/>
    <p:sldId id="265" r:id="rId13"/>
    <p:sldId id="266" r:id="rId14"/>
    <p:sldId id="276" r:id="rId15"/>
    <p:sldId id="269" r:id="rId16"/>
    <p:sldId id="270" r:id="rId17"/>
    <p:sldId id="273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9966"/>
    <a:srgbClr val="FF0000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5463" autoAdjust="0"/>
  </p:normalViewPr>
  <p:slideViewPr>
    <p:cSldViewPr snapToGrid="0">
      <p:cViewPr varScale="1">
        <p:scale>
          <a:sx n="120" d="100"/>
          <a:sy n="120" d="100"/>
        </p:scale>
        <p:origin x="1104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190" y="3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6903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190" y="6946903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EB3E67B-96BF-4D2A-952D-88337ACE1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>
            <a:lvl1pPr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7" y="3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>
            <a:lvl1pPr algn="r"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39"/>
            <a:ext cx="703897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8488"/>
            <a:ext cx="416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b" anchorCtr="0" compatLnSpc="1">
            <a:prstTxWarp prst="textNoShape">
              <a:avLst/>
            </a:prstTxWarp>
          </a:bodyPr>
          <a:lstStyle>
            <a:lvl1pPr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7" y="6948488"/>
            <a:ext cx="416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b" anchorCtr="0" compatLnSpc="1">
            <a:prstTxWarp prst="textNoShape">
              <a:avLst/>
            </a:prstTxWarp>
          </a:bodyPr>
          <a:lstStyle>
            <a:lvl1pPr algn="r" defTabSz="964893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18E209F-A0C6-4159-8CED-20EFE88027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2CAA0-E8EC-4EAA-9C36-71CA7E498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1B6FB-6C0D-412D-92BF-03244E15D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8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89FF0-8AA8-4214-A30E-36C944C7F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3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7E146-25AE-4C2C-8B1E-093BAE368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44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08771-6183-46D3-8E20-2ADA52053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C1B17-3360-47F8-9B2F-123AD247C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9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550BB-4B7B-4221-B359-1054C062C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4649B-6EE1-4081-9B3B-D1AD15DE6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4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63892-6D8E-42A7-A60B-18C92736A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59ABC-174E-458C-8491-9274F221D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1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EFED4-E5A1-4587-9BA2-5B561AE44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2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9DED1-D91D-4EFD-9D0C-0BFE44CE1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4F47F-1DFD-460C-B4D3-4E164C99A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6CF6BD9-F805-41E9-BB0D-8A83B95E3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4 </a:t>
            </a:r>
            <a:br>
              <a:rPr lang="en-US" altLang="en-US" sz="3600" smtClean="0"/>
            </a:br>
            <a:r>
              <a:rPr lang="en-US" altLang="en-US" sz="3600" smtClean="0"/>
              <a:t>Prefix Sums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2023</a:t>
            </a:r>
            <a:endParaRPr lang="en-US" altLang="en-US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Arbitrary input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860925" cy="5375275"/>
          </a:xfrm>
        </p:spPr>
        <p:txBody>
          <a:bodyPr/>
          <a:lstStyle/>
          <a:p>
            <a:r>
              <a:rPr lang="en-US" altLang="en-US" sz="1800" smtClean="0"/>
              <a:t>The inclusive scan algorithm only works for array size</a:t>
            </a:r>
            <a:r>
              <a:rPr lang="en-US" altLang="en-US" sz="1800" smtClean="0">
                <a:latin typeface="Symbol" panose="05050102010706020507" pitchFamily="18" charset="2"/>
              </a:rPr>
              <a:t> £ </a:t>
            </a:r>
            <a:r>
              <a:rPr lang="en-US" altLang="en-US" sz="1800" smtClean="0"/>
              <a:t>2*(block size).</a:t>
            </a:r>
          </a:p>
          <a:p>
            <a:r>
              <a:rPr lang="en-US" altLang="en-US" sz="1800" smtClean="0"/>
              <a:t>For bigger inputs, break it into segments of size 2*(block size).</a:t>
            </a:r>
          </a:p>
          <a:p>
            <a:r>
              <a:rPr lang="en-US" altLang="en-US" sz="1800" smtClean="0"/>
              <a:t>Compute prefix sum on each segment using block algorithm.</a:t>
            </a:r>
          </a:p>
          <a:p>
            <a:r>
              <a:rPr lang="en-US" altLang="en-US" sz="1800" smtClean="0"/>
              <a:t>Copy sum of whole segment (stored in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sum[blockDim.x-1]</a:t>
            </a:r>
            <a:r>
              <a:rPr lang="en-US" altLang="en-US" sz="1800" smtClean="0"/>
              <a:t>)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smtClean="0"/>
              <a:t>to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segment_sum</a:t>
            </a:r>
            <a:r>
              <a:rPr lang="en-US" altLang="en-US" sz="1800" smtClean="0"/>
              <a:t> array.</a:t>
            </a:r>
          </a:p>
          <a:p>
            <a:r>
              <a:rPr lang="en-US" altLang="en-US" sz="1800" smtClean="0"/>
              <a:t>Do this for all blocks until they all finish. </a:t>
            </a:r>
          </a:p>
          <a:p>
            <a:pPr lvl="1"/>
            <a:r>
              <a:rPr lang="en-US" altLang="en-US" sz="1600" smtClean="0"/>
              <a:t>Ensure blocks finished by ending kernel.</a:t>
            </a:r>
            <a:endParaRPr lang="en-US" altLang="en-US" sz="1800" smtClean="0"/>
          </a:p>
          <a:p>
            <a:r>
              <a:rPr lang="en-US" altLang="en-US" sz="1800" smtClean="0"/>
              <a:t>Compute prefix sum of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segment_sum</a:t>
            </a:r>
            <a:r>
              <a:rPr lang="en-US" altLang="en-US" sz="1800" smtClean="0"/>
              <a:t> array in a second kernel.</a:t>
            </a:r>
          </a:p>
          <a:p>
            <a:r>
              <a:rPr lang="en-US" altLang="en-US" sz="1800" smtClean="0"/>
              <a:t>In a third kernel, distribute prefix sums to each segment.</a:t>
            </a:r>
          </a:p>
          <a:p>
            <a:pPr lvl="1"/>
            <a:r>
              <a:rPr lang="en-US" altLang="en-US" sz="1600" smtClean="0"/>
              <a:t>Segment increases all values by prefix sum received.</a:t>
            </a:r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1371600"/>
            <a:ext cx="37623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6199188" cy="16510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Recall memory address x stored at x % n if shared memory has n </a:t>
            </a:r>
            <a:r>
              <a:rPr lang="en-US" smtClean="0"/>
              <a:t>banks.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mtClean="0"/>
              <a:t>Current GPUs have 32 banks.</a:t>
            </a: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Current algorithm has many bank conflicts</a:t>
            </a:r>
            <a:r>
              <a:rPr lang="en-US" smtClean="0"/>
              <a:t>, causing serialized </a:t>
            </a:r>
            <a:r>
              <a:rPr lang="en-US" dirty="0" smtClean="0"/>
              <a:t>accesses.</a:t>
            </a: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1336675"/>
            <a:ext cx="2357437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3" name="Group 5"/>
          <p:cNvGrpSpPr>
            <a:grpSpLocks/>
          </p:cNvGrpSpPr>
          <p:nvPr/>
        </p:nvGrpSpPr>
        <p:grpSpPr bwMode="auto">
          <a:xfrm>
            <a:off x="6681788" y="3617913"/>
            <a:ext cx="2511425" cy="1687512"/>
            <a:chOff x="6108395" y="3566206"/>
            <a:chExt cx="2943180" cy="1188674"/>
          </a:xfrm>
        </p:grpSpPr>
        <p:sp>
          <p:nvSpPr>
            <p:cNvPr id="13466" name="TextBox 6"/>
            <p:cNvSpPr txBox="1">
              <a:spLocks noChangeArrowheads="1"/>
            </p:cNvSpPr>
            <p:nvPr/>
          </p:nvSpPr>
          <p:spPr bwMode="auto">
            <a:xfrm>
              <a:off x="6108395" y="3566206"/>
              <a:ext cx="2943180" cy="112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30188" indent="-230188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tabLst>
                  <a:tab pos="461963" algn="l"/>
                  <a:tab pos="684213" algn="l"/>
                  <a:tab pos="914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tabLst>
                  <a:tab pos="461963" algn="l"/>
                  <a:tab pos="684213" algn="l"/>
                  <a:tab pos="9144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tabLst>
                  <a:tab pos="461963" algn="l"/>
                  <a:tab pos="684213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i = 2*stride* (threadIdx.x+1)-1;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(i &lt; 2*blockDim.x)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sum[i] += sum[i-stride];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13467" name="Rounded Rectangle 3"/>
            <p:cNvSpPr>
              <a:spLocks noChangeArrowheads="1"/>
            </p:cNvSpPr>
            <p:nvPr/>
          </p:nvSpPr>
          <p:spPr bwMode="auto">
            <a:xfrm>
              <a:off x="6114553" y="3566206"/>
              <a:ext cx="2731392" cy="118867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1503F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1225" y="3590925"/>
          <a:ext cx="5483232" cy="99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0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8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10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12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14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31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42900" y="361791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34963" y="3929063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42900" y="427196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688" y="3114675"/>
            <a:ext cx="49704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1.</a:t>
            </a:r>
            <a:r>
              <a:rPr lang="en-US">
                <a:latin typeface="Symbol" panose="05050102010706020507" pitchFamily="18" charset="2"/>
              </a:rPr>
              <a:t>  </a:t>
            </a:r>
            <a:r>
              <a:rPr lang="en-US">
                <a:latin typeface="+mj-lt"/>
              </a:rPr>
              <a:t>2 way bank conflicts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920750" y="5278438"/>
          <a:ext cx="5483232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0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8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10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12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14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63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52425" y="5305425"/>
            <a:ext cx="6365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44488" y="5616575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52425" y="595947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1213" y="4802188"/>
            <a:ext cx="497046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2.</a:t>
            </a:r>
            <a:r>
              <a:rPr lang="en-US">
                <a:latin typeface="Symbol" panose="05050102010706020507" pitchFamily="18" charset="2"/>
              </a:rPr>
              <a:t> </a:t>
            </a:r>
            <a:r>
              <a:rPr lang="en-US">
                <a:latin typeface="+mj-lt"/>
              </a:rPr>
              <a:t> 4 way bank conflicts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6" grpId="0"/>
      <p:bldP spid="4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bank conflicts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/>
              <a:t>R</a:t>
            </a:r>
            <a:r>
              <a:rPr lang="en-US" smtClean="0"/>
              <a:t>emove </a:t>
            </a:r>
            <a:r>
              <a:rPr lang="en-US" dirty="0" smtClean="0"/>
              <a:t>bank conflicts by padding the sum array.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Store i’th item at address i  </a:t>
            </a:r>
            <a:r>
              <a:rPr lang="en-US" dirty="0" smtClean="0"/>
              <a:t>+ floor(</a:t>
            </a:r>
            <a:r>
              <a:rPr lang="en-US" dirty="0" err="1" smtClean="0"/>
              <a:t>i</a:t>
            </a:r>
            <a:r>
              <a:rPr lang="en-US" dirty="0" smtClean="0"/>
              <a:t> / (# </a:t>
            </a:r>
            <a:r>
              <a:rPr lang="en-US" smtClean="0"/>
              <a:t>banks)) instead of address i.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Do this for reads and writes.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Waste some space (~3% with 32 banks), but get faster performance.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 </a:t>
            </a:r>
            <a:r>
              <a:rPr lang="en-US" dirty="0" smtClean="0"/>
              <a:t>4 banks.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Padding is a general strategy for removing bank conflicts, though exact scheme depends on problem.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82775" y="4538663"/>
          <a:ext cx="4967284" cy="29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93687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77938" y="4119563"/>
            <a:ext cx="101758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latin typeface="+mj-lt"/>
              </a:rPr>
              <a:t>array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200" y="4481513"/>
            <a:ext cx="17097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latin typeface="+mj-lt"/>
              </a:rPr>
              <a:t>padded array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84363" y="4113213"/>
          <a:ext cx="4257672" cy="29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3687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3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bank conflicts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19290"/>
              </p:ext>
            </p:extLst>
          </p:nvPr>
        </p:nvGraphicFramePr>
        <p:xfrm>
          <a:off x="1522413" y="2351088"/>
          <a:ext cx="6453184" cy="99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63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33" name="TextBox 22"/>
          <p:cNvSpPr txBox="1">
            <a:spLocks noChangeArrowheads="1"/>
          </p:cNvSpPr>
          <p:nvPr/>
        </p:nvSpPr>
        <p:spPr bwMode="auto">
          <a:xfrm>
            <a:off x="955675" y="237807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34" name="TextBox 23"/>
          <p:cNvSpPr txBox="1">
            <a:spLocks noChangeArrowheads="1"/>
          </p:cNvSpPr>
          <p:nvPr/>
        </p:nvSpPr>
        <p:spPr bwMode="auto">
          <a:xfrm>
            <a:off x="947738" y="2689225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35" name="TextBox 24"/>
          <p:cNvSpPr txBox="1">
            <a:spLocks noChangeArrowheads="1"/>
          </p:cNvSpPr>
          <p:nvPr/>
        </p:nvSpPr>
        <p:spPr bwMode="auto">
          <a:xfrm>
            <a:off x="955675" y="303212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4150" y="1874838"/>
            <a:ext cx="49688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2.</a:t>
            </a:r>
            <a:r>
              <a:rPr lang="en-US">
                <a:latin typeface="Symbol" panose="05050102010706020507" pitchFamily="18" charset="2"/>
              </a:rPr>
              <a:t> </a:t>
            </a:r>
            <a:r>
              <a:rPr lang="en-US">
                <a:latin typeface="+mj-lt"/>
              </a:rPr>
              <a:t> 4 way bank conflicts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454150" y="4627563"/>
          <a:ext cx="64516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20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24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28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32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37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41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45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49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54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58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62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66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29" marR="91429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507" name="TextBox 27"/>
          <p:cNvSpPr txBox="1">
            <a:spLocks noChangeArrowheads="1"/>
          </p:cNvSpPr>
          <p:nvPr/>
        </p:nvSpPr>
        <p:spPr bwMode="auto">
          <a:xfrm>
            <a:off x="885825" y="465296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08" name="TextBox 28"/>
          <p:cNvSpPr txBox="1">
            <a:spLocks noChangeArrowheads="1"/>
          </p:cNvSpPr>
          <p:nvPr/>
        </p:nvSpPr>
        <p:spPr bwMode="auto">
          <a:xfrm>
            <a:off x="877888" y="4964113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i’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09" name="TextBox 29"/>
          <p:cNvSpPr txBox="1">
            <a:spLocks noChangeArrowheads="1"/>
          </p:cNvSpPr>
          <p:nvPr/>
        </p:nvSpPr>
        <p:spPr bwMode="auto">
          <a:xfrm>
            <a:off x="885825" y="5308600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79538" y="4122738"/>
            <a:ext cx="70040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2, </a:t>
            </a:r>
            <a:r>
              <a:rPr lang="en-US" smtClean="0">
                <a:latin typeface="+mj-lt"/>
              </a:rPr>
              <a:t>i’ = i </a:t>
            </a:r>
            <a:r>
              <a:rPr lang="en-US">
                <a:latin typeface="+mj-lt"/>
              </a:rPr>
              <a:t>+ floor(i / # banks).  No bank conflicts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Segmented scan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0991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Sometimes need to scan several segments at once.</a:t>
                </a:r>
              </a:p>
              <a:p>
                <a:pPr lvl="1"/>
                <a:r>
                  <a:rPr lang="en-US" smtClean="0"/>
                  <a:t>Many applications, e.g. sparse matrix vector multiplication, processor allocation, etc.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[1 2 3 4] [6 5] [1 3 5]</a:t>
                </a:r>
                <a:r>
                  <a:rPr lang="en-US">
                    <a:latin typeface="Symbol" panose="05050102010706020507" pitchFamily="18" charset="2"/>
                  </a:rPr>
                  <a:t> Þ  </a:t>
                </a:r>
                <a:r>
                  <a:rPr lang="en-US"/>
                  <a:t>[0 1 3 6] [0 6] [0 1 4</a:t>
                </a:r>
                <a:r>
                  <a:rPr lang="en-US" smtClean="0"/>
                  <a:t>].</a:t>
                </a:r>
              </a:p>
              <a:p>
                <a:r>
                  <a:rPr lang="en-US" smtClean="0"/>
                  <a:t>If there are m segments and we do m scans, each of size n, then total parallel time is O(m log n).</a:t>
                </a:r>
              </a:p>
              <a:p>
                <a:r>
                  <a:rPr lang="en-US" smtClean="0"/>
                  <a:t>Segmented scan does all the scans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parallel time.</a:t>
                </a:r>
              </a:p>
              <a:p>
                <a:r>
                  <a:rPr lang="en-US" smtClean="0"/>
                  <a:t>Use flags array to mark the start of segments.</a:t>
                </a:r>
              </a:p>
              <a:p>
                <a:pPr lvl="1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:r>
                  <a:rPr lang="en-US" smtClean="0"/>
                  <a:t>Array for example above is [1 0 0 0 1 0 1 0 0].</a:t>
                </a:r>
              </a:p>
              <a:p>
                <a:r>
                  <a:rPr lang="en-US" smtClean="0"/>
                  <a:t>Define new array of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are the initial flag and value at index i.</a:t>
                </a:r>
              </a:p>
              <a:p>
                <a:r>
                  <a:rPr lang="en-US" smtClean="0"/>
                  <a:t>Define new associative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smtClean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mtClean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],         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mtClean="0"/>
              </a:p>
              <a:p>
                <a:pPr lvl="1"/>
                <a:r>
                  <a:rPr lang="en-US" smtClean="0"/>
                  <a:t>First case is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are in same segment, second is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is in new segment.</a:t>
                </a:r>
              </a:p>
              <a:p>
                <a:r>
                  <a:rPr lang="en-US" smtClean="0"/>
                  <a:t>Do a scan as before over array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with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09912"/>
              </a:xfrm>
              <a:blipFill>
                <a:blip r:embed="rId2"/>
                <a:stretch>
                  <a:fillRect l="-222" t="-1790" b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Application: compaction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82713"/>
            <a:ext cx="8475663" cy="5268912"/>
          </a:xfrm>
        </p:spPr>
        <p:txBody>
          <a:bodyPr>
            <a:normAutofit fontScale="85000" lnSpcReduction="10000"/>
          </a:bodyPr>
          <a:lstStyle/>
          <a:p>
            <a:pPr defTabSz="457200">
              <a:buFont typeface="Wingdings" charset="2"/>
              <a:buChar char="n"/>
              <a:tabLst>
                <a:tab pos="1546225" algn="l"/>
              </a:tabLst>
              <a:defRPr/>
            </a:pPr>
            <a:r>
              <a:rPr lang="en-US" dirty="0" smtClean="0"/>
              <a:t>Create array containing elements of input array satisfying a condition.</a:t>
            </a:r>
          </a:p>
          <a:p>
            <a:pPr defTabSz="457200">
              <a:buFont typeface="Wingdings" charset="2"/>
              <a:buChar char="n"/>
              <a:tabLst>
                <a:tab pos="1546225" algn="l"/>
              </a:tabLst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Move all odd numbers in </a:t>
            </a:r>
            <a:r>
              <a:rPr lang="en-US" i="1" dirty="0" smtClean="0"/>
              <a:t>A</a:t>
            </a:r>
            <a:r>
              <a:rPr lang="en-US" dirty="0" smtClean="0"/>
              <a:t> to front of </a:t>
            </a:r>
            <a:r>
              <a:rPr lang="en-US" i="1" smtClean="0"/>
              <a:t>output</a:t>
            </a:r>
            <a:r>
              <a:rPr lang="en-US" smtClean="0"/>
              <a:t>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Create filter array that’s 1 if element satisfies condition.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Prefix sum the filter array.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For each element, if it satisfies condition, move it to index given by prefix sum.</a:t>
            </a:r>
          </a:p>
          <a:p>
            <a:pPr marL="457200" lvl="1" indent="0" defTabSz="457200">
              <a:buFont typeface="Wingdings" charset="2"/>
              <a:buNone/>
              <a:tabLst>
                <a:tab pos="1546225" algn="l"/>
              </a:tabLst>
              <a:defRPr/>
            </a:pPr>
            <a:endParaRPr lang="en-US" dirty="0" smtClean="0"/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A </a:t>
            </a:r>
            <a:r>
              <a:rPr lang="en-US" dirty="0" smtClean="0"/>
              <a:t>=		[1 3 2 4 8 6 5 4 9 7 3]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filter  </a:t>
            </a:r>
            <a:r>
              <a:rPr lang="en-US" dirty="0" smtClean="0"/>
              <a:t>=  	[1 1 0 0 0 0 1 0 1 1 1]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sums </a:t>
            </a:r>
            <a:r>
              <a:rPr lang="en-US" dirty="0" smtClean="0"/>
              <a:t>=		[1 2 2 2 2 2 3 3 4 5 6]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output</a:t>
            </a:r>
            <a:r>
              <a:rPr lang="en-US" dirty="0" smtClean="0"/>
              <a:t> = 	[1 3 5 9 7 3]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Application: string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288"/>
            <a:ext cx="8296275" cy="530066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Compare two strings alphabetically.  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parallax &lt; parallel.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Let strings be S, T.  Let S[</a:t>
            </a:r>
            <a:r>
              <a:rPr lang="en-US" dirty="0" err="1" smtClean="0"/>
              <a:t>i</a:t>
            </a:r>
            <a:r>
              <a:rPr lang="en-US" dirty="0" smtClean="0"/>
              <a:t>],T[</a:t>
            </a:r>
            <a:r>
              <a:rPr lang="en-US" dirty="0" err="1" smtClean="0"/>
              <a:t>i</a:t>
            </a:r>
            <a:r>
              <a:rPr lang="en-US" dirty="0" smtClean="0"/>
              <a:t>] denote </a:t>
            </a:r>
            <a:r>
              <a:rPr lang="en-US" dirty="0" err="1" smtClean="0"/>
              <a:t>i’th</a:t>
            </a:r>
            <a:r>
              <a:rPr lang="en-US" dirty="0" smtClean="0"/>
              <a:t> letter of S,T.</a:t>
            </a:r>
          </a:p>
          <a:p>
            <a:pPr lvl="1">
              <a:buFont typeface="Wingdings" charset="2"/>
              <a:buChar char="¨"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In parallel, </a:t>
            </a:r>
            <a:r>
              <a:rPr lang="en-US" dirty="0" err="1" smtClean="0"/>
              <a:t>i’th</a:t>
            </a:r>
            <a:r>
              <a:rPr lang="en-US" dirty="0" smtClean="0"/>
              <a:t> processor compares S[</a:t>
            </a:r>
            <a:r>
              <a:rPr lang="en-US" dirty="0" err="1" smtClean="0"/>
              <a:t>i</a:t>
            </a:r>
            <a:r>
              <a:rPr lang="en-US" dirty="0" smtClean="0"/>
              <a:t>] to T[</a:t>
            </a:r>
            <a:r>
              <a:rPr lang="en-US" dirty="0" err="1" smtClean="0"/>
              <a:t>i</a:t>
            </a:r>
            <a:r>
              <a:rPr lang="en-US" dirty="0" smtClean="0"/>
              <a:t>].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S[</a:t>
            </a:r>
            <a:r>
              <a:rPr lang="en-US" dirty="0" err="1" smtClean="0"/>
              <a:t>i</a:t>
            </a:r>
            <a:r>
              <a:rPr lang="en-US" dirty="0" smtClean="0"/>
              <a:t>]&gt;T[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]=1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]=T[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]=0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]&lt;T[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]=-1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 or T[</a:t>
            </a:r>
            <a:r>
              <a:rPr lang="en-US" dirty="0" err="1" smtClean="0"/>
              <a:t>i</a:t>
            </a:r>
            <a:r>
              <a:rPr lang="en-US" dirty="0" smtClean="0"/>
              <a:t>] doesn’t exist, set A[</a:t>
            </a:r>
            <a:r>
              <a:rPr lang="en-US" dirty="0" err="1" smtClean="0"/>
              <a:t>i</a:t>
            </a:r>
            <a:r>
              <a:rPr lang="en-US" dirty="0" smtClean="0"/>
              <a:t>]=0.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Compact A to remove all 0’s.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output[1]=1, then S&gt;T</a:t>
            </a:r>
            <a:r>
              <a:rPr lang="en-US" smtClean="0"/>
              <a:t>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output[1]=-1, then T&gt;S</a:t>
            </a:r>
            <a:r>
              <a:rPr lang="en-US" smtClean="0"/>
              <a:t>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output is empty, then S=T.</a:t>
            </a:r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S=parallax, T=parallel, A=[0,0,0,0,0,0,-1,1], output=[-1,1], </a:t>
            </a:r>
            <a:r>
              <a:rPr lang="en-US" smtClean="0"/>
              <a:t>so T&gt;S.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Application: line of sight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575" y="1419224"/>
            <a:ext cx="2799708" cy="5275647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Given a contour map, an observation point X and a direction, want to know which points are visible.</a:t>
            </a:r>
          </a:p>
          <a:p>
            <a:r>
              <a:rPr lang="en-US" smtClean="0"/>
              <a:t>First, draw a line from X in the observing direction and record the altitudes along the line in an altitude vector.</a:t>
            </a:r>
          </a:p>
          <a:p>
            <a:r>
              <a:rPr lang="en-US" smtClean="0"/>
              <a:t>Then for each point calculate its angle, based on its altitude and distance from X.</a:t>
            </a:r>
          </a:p>
          <a:p>
            <a:r>
              <a:rPr lang="en-US" smtClean="0"/>
              <a:t>Then do a max-scan over the angle vectors.</a:t>
            </a:r>
          </a:p>
          <a:p>
            <a:r>
              <a:rPr lang="en-US" smtClean="0"/>
              <a:t>A point is visible iff its angle is larger than all the preceding angles.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3" y="1325365"/>
            <a:ext cx="5858344" cy="53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7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Prefix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531225" cy="50546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charset="2"/>
                  <a:buChar char="q"/>
                  <a:defRPr/>
                </a:pPr>
                <a:r>
                  <a:rPr lang="en-US" altLang="en-US" smtClean="0"/>
                  <a:t>Given an array [x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, x</a:t>
                </a:r>
                <a:r>
                  <a:rPr lang="en-US" altLang="en-US" baseline="-25000"/>
                  <a:t>1</a:t>
                </a:r>
                <a:r>
                  <a:rPr lang="en-US" altLang="en-US"/>
                  <a:t>, ..., x</a:t>
                </a:r>
                <a:r>
                  <a:rPr lang="en-US" altLang="en-US" baseline="-25000"/>
                  <a:t>n-1</a:t>
                </a:r>
                <a:r>
                  <a:rPr lang="en-US" altLang="en-US"/>
                  <a:t>], output sums of prefixes of the array, [x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, 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+x</a:t>
                </a:r>
                <a:r>
                  <a:rPr lang="en-US" altLang="en-US" baseline="-25000"/>
                  <a:t>1</a:t>
                </a:r>
                <a:r>
                  <a:rPr lang="en-US" altLang="en-US"/>
                  <a:t>, ..., 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+...+x</a:t>
                </a:r>
                <a:r>
                  <a:rPr lang="en-US" altLang="en-US" baseline="-25000"/>
                  <a:t>n-1</a:t>
                </a:r>
                <a:r>
                  <a:rPr lang="en-US" altLang="en-US"/>
                  <a:t>].</a:t>
                </a:r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dirty="0"/>
                  <a:t>Also </a:t>
                </a:r>
                <a:r>
                  <a:rPr lang="en-US" altLang="en-US"/>
                  <a:t>called </a:t>
                </a:r>
                <a:r>
                  <a:rPr lang="en-US" altLang="en-US" smtClean="0"/>
                  <a:t>inclusive “scan</a:t>
                </a:r>
                <a:r>
                  <a:rPr lang="en-US" altLang="en-US" dirty="0"/>
                  <a:t>”.</a:t>
                </a:r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dirty="0"/>
                  <a:t>Has a large number of applications in parallel algorithms.</a:t>
                </a:r>
              </a:p>
              <a:p>
                <a:pPr lvl="1">
                  <a:buFont typeface="Wingdings" charset="2"/>
                  <a:buChar char="q"/>
                  <a:defRPr/>
                </a:pPr>
                <a:r>
                  <a:rPr lang="en-US" altLang="en-US" dirty="0"/>
                  <a:t>Histograms, counting sort, radix sort, stream compaction, string comparison, tree algorithms, polynomial interpolation</a:t>
                </a:r>
                <a:r>
                  <a:rPr lang="en-US" altLang="en-US"/>
                  <a:t>, </a:t>
                </a:r>
                <a:r>
                  <a:rPr lang="en-US" altLang="en-US" smtClean="0"/>
                  <a:t>recurrences, etc</a:t>
                </a:r>
                <a:r>
                  <a:rPr lang="en-US" altLang="en-US" dirty="0"/>
                  <a:t>.</a:t>
                </a:r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dirty="0"/>
                  <a:t>Trivial sequential algorithm.</a:t>
                </a:r>
              </a:p>
              <a:p>
                <a:pPr lvl="1">
                  <a:buFont typeface="Wingdings" charset="2"/>
                  <a:buChar char="q"/>
                  <a:defRPr/>
                </a:pPr>
                <a:r>
                  <a:rPr lang="en-US" altLang="en-US" dirty="0"/>
                  <a:t>Does O(n) operations in O(n) time</a:t>
                </a:r>
                <a:r>
                  <a:rPr lang="en-US" altLang="en-US"/>
                  <a:t>.  </a:t>
                </a:r>
                <a:endParaRPr lang="en-US" altLang="en-US" smtClean="0"/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smtClean="0"/>
                  <a:t>Can replace sum with any associative operator.</a:t>
                </a:r>
              </a:p>
              <a:p>
                <a:pPr lvl="1">
                  <a:buFont typeface="Wingdings" charset="2"/>
                  <a:buChar char="q"/>
                  <a:defRPr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</m:oMath>
                </a14:m>
                <a:r>
                  <a:rPr lang="en-US" altLang="en-US" b="0" smtClean="0"/>
                  <a:t>is associative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)⨁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22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531225" cy="5054600"/>
              </a:xfrm>
              <a:blipFill>
                <a:blip r:embed="rId2"/>
                <a:stretch>
                  <a:fillRect l="-786" t="-3378" r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 prefix sum (naive)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3963988"/>
            <a:ext cx="7772400" cy="289401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smtClean="0"/>
              <a:t>Map one thread to each element.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log</a:t>
            </a:r>
            <a:r>
              <a:rPr lang="en-US" baseline="-25000" smtClean="0"/>
              <a:t>2</a:t>
            </a:r>
            <a:r>
              <a:rPr lang="en-US" smtClean="0"/>
              <a:t> n iterations (assume n is power of 2).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Set stride to 1, 2, 4, ..., n.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Threads &gt; stride add value from stride below to itself.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Two output buffers sum[in], sum[out]. Initially in=0, out =1. Swap after each iteration.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Single buffer would have race condition (how?).</a:t>
            </a:r>
          </a:p>
          <a:p>
            <a:pPr>
              <a:buFont typeface="Wingdings" charset="2"/>
              <a:buChar char="n"/>
              <a:defRPr/>
            </a:pPr>
            <a:endParaRPr lang="en-US"/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5738"/>
            <a:ext cx="4064000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08550" y="3201988"/>
            <a:ext cx="39719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i="1">
                <a:latin typeface="+mj-lt"/>
              </a:rPr>
              <a:t>Parallel Prefix Sum (Scan) with CUDA</a:t>
            </a:r>
            <a:r>
              <a:rPr lang="en-US" sz="1200">
                <a:latin typeface="+mj-lt"/>
              </a:rPr>
              <a:t>, Mark Harris</a:t>
            </a:r>
          </a:p>
        </p:txBody>
      </p: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4908550" y="1473200"/>
            <a:ext cx="39719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 = 1; i &lt; log(n); i++)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all tid in parallel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if (tid &gt;= 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sum[in][tid-2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			+ x[in][tid]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swap in, out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88" y="3943350"/>
            <a:ext cx="7772400" cy="289401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/>
              <a:t>Number of operations in iteration i is </a:t>
            </a:r>
            <a:r>
              <a:rPr lang="en-US" smtClean="0"/>
              <a:t>n </a:t>
            </a:r>
            <a:r>
              <a:rPr lang="en-US"/>
              <a:t>– stride(i).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Total number of operations is </a:t>
            </a:r>
            <a:r>
              <a:rPr lang="en-US" smtClean="0"/>
              <a:t>(n-1) </a:t>
            </a:r>
            <a:r>
              <a:rPr lang="en-US"/>
              <a:t>+ (</a:t>
            </a:r>
            <a:r>
              <a:rPr lang="en-US" smtClean="0"/>
              <a:t>n–2</a:t>
            </a:r>
            <a:r>
              <a:rPr lang="en-US"/>
              <a:t>) + (</a:t>
            </a:r>
            <a:r>
              <a:rPr lang="en-US" smtClean="0"/>
              <a:t>n–4</a:t>
            </a:r>
            <a:r>
              <a:rPr lang="en-US"/>
              <a:t>) + ... + (</a:t>
            </a:r>
            <a:r>
              <a:rPr lang="en-US" smtClean="0"/>
              <a:t>n–n/2) </a:t>
            </a:r>
            <a:r>
              <a:rPr lang="en-US"/>
              <a:t>= O(n log n).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Sequential (and optimal) complexity is O(n).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Extra O(log n) factor complexity really matters in practice.  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/>
              <a:t>20 times slower for n = 1M!</a:t>
            </a: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6850"/>
            <a:ext cx="40640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08550" y="3213100"/>
            <a:ext cx="39719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i="1">
                <a:latin typeface="+mj-lt"/>
              </a:rPr>
              <a:t>Parallel Prefix Sum (Scan) with CUDA</a:t>
            </a:r>
            <a:r>
              <a:rPr lang="en-US" sz="1200">
                <a:latin typeface="+mj-lt"/>
              </a:rPr>
              <a:t>, Mark Harris</a:t>
            </a: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4908550" y="1484313"/>
            <a:ext cx="39719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 = 1; i &lt; log(n); i++)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all tid in parallel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if (tid &gt;= 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sum[in][tid-2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			+ x[in][tid]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swap in, out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1" y="1482724"/>
            <a:ext cx="5219544" cy="482103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Want algorithm to do O(n)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Recall the parallel reduction algorithm, which does O(n)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Efficient algorithm does a reduction, followed by the reduction “in reverse”.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mtClean="0"/>
              <a:t>Call these the up-sweep and down-sweep phases, resp.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mtClean="0"/>
          </a:p>
        </p:txBody>
      </p:sp>
      <p:pic>
        <p:nvPicPr>
          <p:cNvPr id="922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1419225"/>
            <a:ext cx="2630488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38" y="3844925"/>
            <a:ext cx="26066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42075" y="3479800"/>
            <a:ext cx="20828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Prefix sum (Brent-Kung)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pic>
        <p:nvPicPr>
          <p:cNvPr id="1024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8" y="1947863"/>
            <a:ext cx="4498975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430338"/>
            <a:ext cx="44672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45500" y="64293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B42CEAD2-98C6-49E1-A284-CBA2D754F28D}" type="slidenum">
              <a:rPr lang="en-US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26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55788"/>
            <a:ext cx="4498975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1344613"/>
            <a:ext cx="44672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457200" y="1344613"/>
            <a:ext cx="397192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(stride &lt;= blockDim.x)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2*stride*(threadIdx.x+1)-1;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 &lt; 2*blockDim.x)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sum[i] += sum[i-stride];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stride *=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blockDim.x/2;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(stride &gt; 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2*stride*(threadIdx.x+1)-1;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(i+stride &lt; 2*dimBlock.x)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sum[i+stride] += sum[i];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stride /=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4013" y="4576763"/>
            <a:ext cx="4217987" cy="2466975"/>
          </a:xfrm>
        </p:spPr>
        <p:txBody>
          <a:bodyPr/>
          <a:lstStyle/>
          <a:p>
            <a:r>
              <a:rPr lang="en-US" altLang="en-US" sz="1600" smtClean="0"/>
              <a:t>A thread block computes prefix sum of array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altLang="en-US" sz="1600" smtClean="0"/>
              <a:t> in shared memory.</a:t>
            </a:r>
          </a:p>
          <a:p>
            <a:pPr lvl="1"/>
            <a:r>
              <a:rPr lang="en-US" altLang="en-US" sz="1400" smtClean="0"/>
              <a:t>Size of </a:t>
            </a:r>
            <a:r>
              <a:rPr lang="en-US" altLang="en-US" sz="1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altLang="en-US" sz="1400" smtClean="0"/>
              <a:t> is 2*(block size).</a:t>
            </a:r>
          </a:p>
          <a:p>
            <a:pPr lvl="1"/>
            <a:r>
              <a:rPr lang="en-US" altLang="en-US" sz="1400" smtClean="0"/>
              <a:t>In example, block size = 8.</a:t>
            </a:r>
          </a:p>
          <a:p>
            <a:r>
              <a:rPr lang="en-US" altLang="en-US" sz="1600" smtClean="0"/>
              <a:t>In down sweep, threads 0 to (block size) / stride – 1 work in iteration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stride</a:t>
            </a:r>
            <a:r>
              <a:rPr lang="en-US" altLang="en-US" sz="1600" smtClean="0"/>
              <a:t>.</a:t>
            </a:r>
          </a:p>
          <a:p>
            <a:r>
              <a:rPr lang="en-US" altLang="en-US" sz="1600" smtClean="0"/>
              <a:t>In up sweep, threads 0 to (block size) / (2*stride) – 1 work in iteration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stride</a:t>
            </a:r>
            <a:r>
              <a:rPr lang="en-US" altLang="en-US" sz="1600" smtClean="0"/>
              <a:t> 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Exclusive scans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462282" cy="4735247"/>
          </a:xfrm>
        </p:spPr>
        <p:txBody>
          <a:bodyPr>
            <a:normAutofit fontScale="92500"/>
          </a:bodyPr>
          <a:lstStyle/>
          <a:p>
            <a:r>
              <a:rPr lang="en-US" smtClean="0"/>
              <a:t>Just like a normal scan, except each input value shouldn’t include itself in its output.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[1,2,3,4]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[0,1,3,6].</a:t>
            </a:r>
          </a:p>
          <a:p>
            <a:r>
              <a:rPr lang="en-US" smtClean="0"/>
              <a:t>Up-sweep is the same as in inclusive scan.  </a:t>
            </a:r>
          </a:p>
          <a:p>
            <a:r>
              <a:rPr lang="en-US" smtClean="0"/>
              <a:t>But during down-sweep, first zero out the final output value.</a:t>
            </a:r>
          </a:p>
          <a:p>
            <a:r>
              <a:rPr lang="en-US" smtClean="0"/>
              <a:t>Then follow a half butterfly pattern downwards.  </a:t>
            </a:r>
          </a:p>
          <a:p>
            <a:pPr lvl="1"/>
            <a:r>
              <a:rPr lang="en-US" smtClean="0"/>
              <a:t>Each right child sums its parents’ values.</a:t>
            </a:r>
          </a:p>
          <a:p>
            <a:pPr lvl="1"/>
            <a:r>
              <a:rPr lang="en-US" smtClean="0"/>
              <a:t>Each left child takes its parent’s value.</a:t>
            </a:r>
          </a:p>
        </p:txBody>
      </p:sp>
    </p:spTree>
    <p:extLst>
      <p:ext uri="{BB962C8B-B14F-4D97-AF65-F5344CB8AC3E}">
        <p14:creationId xmlns:p14="http://schemas.microsoft.com/office/powerpoint/2010/main" val="38516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Exclusive scans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92" y="1418254"/>
            <a:ext cx="3906111" cy="2518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865" y="1434981"/>
            <a:ext cx="3837118" cy="2499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097" y="4295011"/>
            <a:ext cx="3414762" cy="25629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68630" y="6217920"/>
            <a:ext cx="297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 http://</a:t>
            </a:r>
            <a:r>
              <a:rPr lang="en-US" sz="1200" smtClean="0"/>
              <a:t>courses.me.berkeley.edu/ ME290R/S2009/lectures/lec15.PDF</a:t>
            </a:r>
            <a:endParaRPr lang="en-US" sz="1200" i="1"/>
          </a:p>
        </p:txBody>
      </p:sp>
      <p:sp>
        <p:nvSpPr>
          <p:cNvPr id="10" name="TextBox 9"/>
          <p:cNvSpPr txBox="1"/>
          <p:nvPr/>
        </p:nvSpPr>
        <p:spPr>
          <a:xfrm>
            <a:off x="1828801" y="3972391"/>
            <a:ext cx="124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Up-sweep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8315" y="3973024"/>
            <a:ext cx="124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Down-sweep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3097</TotalTime>
  <Words>1952</Words>
  <Application>Microsoft Office PowerPoint</Application>
  <PresentationFormat>On-screen Show (4:3)</PresentationFormat>
  <Paragraphs>402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Cambria Math</vt:lpstr>
      <vt:lpstr>Consolas</vt:lpstr>
      <vt:lpstr>Courier New</vt:lpstr>
      <vt:lpstr>Symbol</vt:lpstr>
      <vt:lpstr>Times New Roman</vt:lpstr>
      <vt:lpstr>Wingdings</vt:lpstr>
      <vt:lpstr>Pixel</vt:lpstr>
      <vt:lpstr>CUDA 4  Prefix Sums</vt:lpstr>
      <vt:lpstr>Prefix sum</vt:lpstr>
      <vt:lpstr>Parallel prefix sum (naive)</vt:lpstr>
      <vt:lpstr>Work analysis</vt:lpstr>
      <vt:lpstr>Efficient parallel prefix sum</vt:lpstr>
      <vt:lpstr>Efficient parallel prefix sum</vt:lpstr>
      <vt:lpstr>Efficient parallel prefix sum</vt:lpstr>
      <vt:lpstr>Exclusive scans</vt:lpstr>
      <vt:lpstr>Exclusive scans</vt:lpstr>
      <vt:lpstr>Arbitrary input size</vt:lpstr>
      <vt:lpstr>Bank conflicts</vt:lpstr>
      <vt:lpstr>Removing bank conflicts</vt:lpstr>
      <vt:lpstr>Removing bank conflicts</vt:lpstr>
      <vt:lpstr>Segmented scan</vt:lpstr>
      <vt:lpstr>Application: compaction</vt:lpstr>
      <vt:lpstr>Application: string comparison</vt:lpstr>
      <vt:lpstr>Application: line of sight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</cp:lastModifiedBy>
  <cp:revision>73</cp:revision>
  <cp:lastPrinted>2021-11-02T04:28:40Z</cp:lastPrinted>
  <dcterms:created xsi:type="dcterms:W3CDTF">2015-10-25T06:58:34Z</dcterms:created>
  <dcterms:modified xsi:type="dcterms:W3CDTF">2023-11-15T19:27:33Z</dcterms:modified>
</cp:coreProperties>
</file>