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1414" r:id="rId2"/>
    <p:sldId id="1102" r:id="rId3"/>
    <p:sldId id="1034" r:id="rId4"/>
    <p:sldId id="1281" r:id="rId5"/>
    <p:sldId id="1248" r:id="rId6"/>
    <p:sldId id="1379" r:id="rId7"/>
    <p:sldId id="1377" r:id="rId8"/>
    <p:sldId id="1062" r:id="rId9"/>
    <p:sldId id="1241" r:id="rId10"/>
    <p:sldId id="1244" r:id="rId11"/>
    <p:sldId id="1245" r:id="rId12"/>
    <p:sldId id="1398" r:id="rId13"/>
    <p:sldId id="1399" r:id="rId14"/>
    <p:sldId id="1435" r:id="rId15"/>
    <p:sldId id="1436" r:id="rId16"/>
    <p:sldId id="272" r:id="rId17"/>
    <p:sldId id="278" r:id="rId18"/>
    <p:sldId id="279" r:id="rId19"/>
    <p:sldId id="281" r:id="rId20"/>
    <p:sldId id="274" r:id="rId21"/>
    <p:sldId id="286" r:id="rId22"/>
    <p:sldId id="285" r:id="rId23"/>
    <p:sldId id="1441" r:id="rId24"/>
    <p:sldId id="1442" r:id="rId25"/>
    <p:sldId id="1443" r:id="rId26"/>
    <p:sldId id="1440" r:id="rId27"/>
    <p:sldId id="1439" r:id="rId28"/>
    <p:sldId id="1444" r:id="rId29"/>
    <p:sldId id="1159" r:id="rId30"/>
    <p:sldId id="1154" r:id="rId31"/>
    <p:sldId id="1155" r:id="rId32"/>
    <p:sldId id="1177" r:id="rId33"/>
    <p:sldId id="1151" r:id="rId34"/>
    <p:sldId id="1178" r:id="rId35"/>
    <p:sldId id="1179" r:id="rId36"/>
    <p:sldId id="1180" r:id="rId37"/>
    <p:sldId id="1168" r:id="rId38"/>
    <p:sldId id="1169" r:id="rId39"/>
    <p:sldId id="1152" r:id="rId40"/>
    <p:sldId id="1170" r:id="rId41"/>
    <p:sldId id="1172" r:id="rId42"/>
    <p:sldId id="1184" r:id="rId43"/>
    <p:sldId id="1173" r:id="rId44"/>
    <p:sldId id="1186" r:id="rId45"/>
    <p:sldId id="1187" r:id="rId46"/>
    <p:sldId id="1189" r:id="rId47"/>
    <p:sldId id="1204" r:id="rId48"/>
    <p:sldId id="1191" r:id="rId49"/>
    <p:sldId id="1190" r:id="rId50"/>
    <p:sldId id="1192" r:id="rId51"/>
    <p:sldId id="1193" r:id="rId52"/>
    <p:sldId id="1188" r:id="rId53"/>
    <p:sldId id="1205" r:id="rId54"/>
    <p:sldId id="1206" r:id="rId55"/>
    <p:sldId id="1182" r:id="rId56"/>
    <p:sldId id="118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5" autoAdjust="0"/>
    <p:restoredTop sz="91908" autoAdjust="0"/>
  </p:normalViewPr>
  <p:slideViewPr>
    <p:cSldViewPr snapToGrid="0">
      <p:cViewPr varScale="1">
        <p:scale>
          <a:sx n="165" d="100"/>
          <a:sy n="165" d="100"/>
        </p:scale>
        <p:origin x="1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4ABB1-3627-46BF-80F6-FC6F358609F0}" type="datetimeFigureOut">
              <a:rPr lang="en-US" smtClean="0"/>
              <a:t>5/18/2022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88B1A-9842-45B7-8A0D-1D6F49136CC8}" type="slidenum">
              <a:rPr lang="en-US" smtClean="0"/>
              <a:t>‹#›</a:t>
            </a:fld>
            <a:endParaRPr lang="en-US"/>
          </a:p>
        </p:txBody>
      </p:sp>
    </p:spTree>
    <p:extLst>
      <p:ext uri="{BB962C8B-B14F-4D97-AF65-F5344CB8AC3E}">
        <p14:creationId xmlns:p14="http://schemas.microsoft.com/office/powerpoint/2010/main" val="361731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fda.gov/cdrh/devadvice/3131.html"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www.fda.gov/cdrh/modact/frclass2.html" TargetMode="External"/><Relationship Id="rId5" Type="http://schemas.openxmlformats.org/officeDocument/2006/relationships/hyperlink" Target="http://www.fda.gov/cdrh/modact/fr0202af.html" TargetMode="External"/><Relationship Id="rId4" Type="http://schemas.openxmlformats.org/officeDocument/2006/relationships/hyperlink" Target="http://www.accessdata.fda.gov/scripts/cdrh/cfdocs/cfPCD/classification.cf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63A5CE-EB76-4D1A-B7B7-B1EBDAE8C710}"/>
              </a:ext>
            </a:extLst>
          </p:cNvPr>
          <p:cNvSpPr>
            <a:spLocks noGrp="1" noChangeArrowheads="1"/>
          </p:cNvSpPr>
          <p:nvPr>
            <p:ph type="sldNum" sz="quarter" idx="5"/>
          </p:nvPr>
        </p:nvSpPr>
        <p:spPr>
          <a:ln/>
        </p:spPr>
        <p:txBody>
          <a:bodyPr/>
          <a:lstStyle/>
          <a:p>
            <a:fld id="{10653A6E-7C5E-4063-9D94-C51F07CE677B}" type="slidenum">
              <a:rPr lang="en-GB" altLang="en-US"/>
              <a:pPr/>
              <a:t>16</a:t>
            </a:fld>
            <a:endParaRPr lang="en-GB" altLang="en-US"/>
          </a:p>
        </p:txBody>
      </p:sp>
      <p:sp>
        <p:nvSpPr>
          <p:cNvPr id="38914" name="Rectangle 2">
            <a:extLst>
              <a:ext uri="{FF2B5EF4-FFF2-40B4-BE49-F238E27FC236}">
                <a16:creationId xmlns:a16="http://schemas.microsoft.com/office/drawing/2014/main" id="{10B4F30D-3911-4907-A6F5-EDFB73E18861}"/>
              </a:ext>
            </a:extLst>
          </p:cNvPr>
          <p:cNvSpPr>
            <a:spLocks noGrp="1" noChangeArrowheads="1"/>
          </p:cNvSpPr>
          <p:nvPr>
            <p:ph type="body" idx="1"/>
          </p:nvPr>
        </p:nvSpPr>
        <p:spPr>
          <a:xfrm>
            <a:off x="914400" y="4344988"/>
            <a:ext cx="5029200" cy="3856037"/>
          </a:xfrm>
          <a:ln/>
          <a:extLst>
            <a:ext uri="{91240B29-F687-4F45-9708-019B960494DF}">
              <a14:hiddenLine xmlns:a14="http://schemas.microsoft.com/office/drawing/2010/main" w="12700">
                <a:solidFill>
                  <a:schemeClr val="tx1"/>
                </a:solidFill>
                <a:miter lim="800000"/>
                <a:headEnd/>
                <a:tailEnd/>
              </a14:hiddenLine>
            </a:ext>
          </a:extLst>
        </p:spPr>
        <p:txBody>
          <a:bodyPr lIns="90719" tIns="44565" rIns="90719" bIns="44565"/>
          <a:lstStyle/>
          <a:p>
            <a:endParaRPr lang="en-US" altLang="en-US"/>
          </a:p>
        </p:txBody>
      </p:sp>
      <p:sp>
        <p:nvSpPr>
          <p:cNvPr id="38915" name="Rectangle 3">
            <a:extLst>
              <a:ext uri="{FF2B5EF4-FFF2-40B4-BE49-F238E27FC236}">
                <a16:creationId xmlns:a16="http://schemas.microsoft.com/office/drawing/2014/main" id="{613F12ED-D86C-4E04-BB7C-0C402FD5EC3A}"/>
              </a:ext>
            </a:extLst>
          </p:cNvPr>
          <p:cNvSpPr>
            <a:spLocks noGrp="1" noRot="1" noChangeAspect="1" noChangeArrowheads="1" noTextEdit="1"/>
          </p:cNvSpPr>
          <p:nvPr>
            <p:ph type="sldImg"/>
          </p:nvPr>
        </p:nvSpPr>
        <p:spPr>
          <a:xfrm>
            <a:off x="590550" y="800100"/>
            <a:ext cx="5684838"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000">
                <a:solidFill>
                  <a:schemeClr val="tx1"/>
                </a:solidFill>
                <a:latin typeface="Verdana" panose="020B0604030504040204" pitchFamily="34" charset="0"/>
              </a:defRPr>
            </a:lvl1pPr>
            <a:lvl2pPr marL="742950" indent="-285750" defTabSz="928688">
              <a:defRPr sz="2000">
                <a:solidFill>
                  <a:schemeClr val="tx1"/>
                </a:solidFill>
                <a:latin typeface="Verdana" panose="020B0604030504040204" pitchFamily="34" charset="0"/>
              </a:defRPr>
            </a:lvl2pPr>
            <a:lvl3pPr marL="1143000" indent="-228600" defTabSz="928688">
              <a:defRPr sz="2000">
                <a:solidFill>
                  <a:schemeClr val="tx1"/>
                </a:solidFill>
                <a:latin typeface="Verdana" panose="020B0604030504040204" pitchFamily="34" charset="0"/>
              </a:defRPr>
            </a:lvl3pPr>
            <a:lvl4pPr marL="1600200" indent="-228600" defTabSz="928688">
              <a:defRPr sz="2000">
                <a:solidFill>
                  <a:schemeClr val="tx1"/>
                </a:solidFill>
                <a:latin typeface="Verdana" panose="020B0604030504040204" pitchFamily="34" charset="0"/>
              </a:defRPr>
            </a:lvl4pPr>
            <a:lvl5pPr marL="2057400" indent="-228600" defTabSz="928688">
              <a:defRPr sz="2000">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sz="2000">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sz="2000">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sz="2000">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sz="2000">
                <a:solidFill>
                  <a:schemeClr val="tx1"/>
                </a:solidFill>
                <a:latin typeface="Verdana" panose="020B0604030504040204" pitchFamily="34" charset="0"/>
              </a:defRPr>
            </a:lvl9pPr>
          </a:lstStyle>
          <a:p>
            <a:fld id="{FDDB04D5-3D5A-4025-B8A1-1D73138AA424}" type="slidenum">
              <a:rPr lang="en-US" altLang="en-US" sz="1200">
                <a:latin typeface="Arial" panose="020B0604020202020204" pitchFamily="34" charset="0"/>
              </a:rPr>
              <a:pPr/>
              <a:t>33</a:t>
            </a:fld>
            <a:endParaRPr lang="en-US"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4061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000">
                <a:solidFill>
                  <a:schemeClr val="tx1"/>
                </a:solidFill>
                <a:latin typeface="Verdana" panose="020B0604030504040204" pitchFamily="34" charset="0"/>
              </a:defRPr>
            </a:lvl1pPr>
            <a:lvl2pPr marL="742950" indent="-285750" defTabSz="928688">
              <a:defRPr sz="2000">
                <a:solidFill>
                  <a:schemeClr val="tx1"/>
                </a:solidFill>
                <a:latin typeface="Verdana" panose="020B0604030504040204" pitchFamily="34" charset="0"/>
              </a:defRPr>
            </a:lvl2pPr>
            <a:lvl3pPr marL="1143000" indent="-228600" defTabSz="928688">
              <a:defRPr sz="2000">
                <a:solidFill>
                  <a:schemeClr val="tx1"/>
                </a:solidFill>
                <a:latin typeface="Verdana" panose="020B0604030504040204" pitchFamily="34" charset="0"/>
              </a:defRPr>
            </a:lvl3pPr>
            <a:lvl4pPr marL="1600200" indent="-228600" defTabSz="928688">
              <a:defRPr sz="2000">
                <a:solidFill>
                  <a:schemeClr val="tx1"/>
                </a:solidFill>
                <a:latin typeface="Verdana" panose="020B0604030504040204" pitchFamily="34" charset="0"/>
              </a:defRPr>
            </a:lvl4pPr>
            <a:lvl5pPr marL="2057400" indent="-228600" defTabSz="928688">
              <a:defRPr sz="2000">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sz="2000">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sz="2000">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sz="2000">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sz="2000">
                <a:solidFill>
                  <a:schemeClr val="tx1"/>
                </a:solidFill>
                <a:latin typeface="Verdana" panose="020B0604030504040204" pitchFamily="34" charset="0"/>
              </a:defRPr>
            </a:lvl9pPr>
          </a:lstStyle>
          <a:p>
            <a:fld id="{E646FB3C-50B3-4E7E-9790-4AD100FB46C6}" type="slidenum">
              <a:rPr lang="en-US" altLang="en-US" sz="1200">
                <a:latin typeface="Arial" panose="020B0604020202020204" pitchFamily="34" charset="0"/>
              </a:rPr>
              <a:pPr/>
              <a:t>39</a:t>
            </a:fld>
            <a:endParaRPr lang="en-US" altLang="en-US" sz="1200">
              <a:latin typeface="Arial" panose="020B0604020202020204" pitchFamily="34" charset="0"/>
            </a:endParaRPr>
          </a:p>
        </p:txBody>
      </p:sp>
      <p:sp>
        <p:nvSpPr>
          <p:cNvPr id="31747" name="Rectangle 2"/>
          <p:cNvSpPr>
            <a:spLocks noGrp="1" noRot="1" noChangeAspect="1" noChangeArrowheads="1" noTextEdit="1"/>
          </p:cNvSpPr>
          <p:nvPr>
            <p:ph type="sldImg"/>
          </p:nvPr>
        </p:nvSpPr>
        <p:spPr>
          <a:xfrm>
            <a:off x="384175" y="696913"/>
            <a:ext cx="6192838" cy="3484562"/>
          </a:xfrm>
          <a:ln/>
        </p:spPr>
      </p:sp>
      <p:sp>
        <p:nvSpPr>
          <p:cNvPr id="31748" name="Rectangle 3"/>
          <p:cNvSpPr>
            <a:spLocks noGrp="1" noChangeArrowheads="1"/>
          </p:cNvSpPr>
          <p:nvPr>
            <p:ph type="body" idx="1"/>
          </p:nvPr>
        </p:nvSpPr>
        <p:spPr>
          <a:xfrm>
            <a:off x="925513" y="4413250"/>
            <a:ext cx="5103812"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Food, Drug and Cosmetic Act under section 513(d)(2)(A) authorizes FDA to exempt certain generic types of Class I devices from the premarket notification [510(k)] requirement. FDA has exempted over 800 generic types of Class I devices and 60 class II devices from the premarket notification requirement.  The 510(k) exemption is with certain limitations, which are so noted in ".9" of each chapter. It is important to confirm the exempt status and any limitations that apply with </a:t>
            </a:r>
            <a:r>
              <a:rPr lang="en-US" altLang="en-US" dirty="0">
                <a:hlinkClick r:id="rId3"/>
              </a:rPr>
              <a:t>21 CFR Parts 862-892</a:t>
            </a:r>
            <a:r>
              <a:rPr lang="en-US" altLang="en-US" dirty="0"/>
              <a:t> or the </a:t>
            </a:r>
            <a:r>
              <a:rPr lang="en-US" altLang="en-US" dirty="0">
                <a:hlinkClick r:id="rId4"/>
              </a:rPr>
              <a:t>PRODUCT CODE CLASSIFICATION DATABASE</a:t>
            </a:r>
            <a:r>
              <a:rPr lang="en-US" altLang="en-US" dirty="0"/>
              <a:t> or subsequent FR announcements on </a:t>
            </a:r>
            <a:r>
              <a:rPr lang="en-US" altLang="en-US" dirty="0">
                <a:hlinkClick r:id="rId5"/>
              </a:rPr>
              <a:t>class I exemptions</a:t>
            </a:r>
            <a:r>
              <a:rPr lang="en-US" altLang="en-US" dirty="0"/>
              <a:t> and </a:t>
            </a:r>
            <a:r>
              <a:rPr lang="en-US" altLang="en-US" dirty="0">
                <a:hlinkClick r:id="rId6"/>
              </a:rPr>
              <a:t>class II exemptions</a:t>
            </a:r>
            <a:r>
              <a:rPr lang="en-US" altLang="en-US" dirty="0"/>
              <a:t>.</a:t>
            </a:r>
            <a:br>
              <a:rPr lang="en-US" altLang="en-US" dirty="0"/>
            </a:br>
            <a:br>
              <a:rPr lang="en-US" altLang="en-US" dirty="0"/>
            </a:br>
            <a:r>
              <a:rPr lang="en-US" altLang="en-US" dirty="0"/>
              <a:t>If a manufacturer's device falls into a generic category of exempted Class I devices as defined in 21 CFR Parts 862-892, a premarket notification application and FDA clearance is not required before marketing the device in the U.S.</a:t>
            </a:r>
          </a:p>
        </p:txBody>
      </p:sp>
    </p:spTree>
    <p:extLst>
      <p:ext uri="{BB962C8B-B14F-4D97-AF65-F5344CB8AC3E}">
        <p14:creationId xmlns:p14="http://schemas.microsoft.com/office/powerpoint/2010/main" val="84906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A78C1A-E4E2-4555-A115-0CC0A14C1DE3}"/>
              </a:ext>
            </a:extLst>
          </p:cNvPr>
          <p:cNvSpPr>
            <a:spLocks noGrp="1" noChangeArrowheads="1"/>
          </p:cNvSpPr>
          <p:nvPr>
            <p:ph type="sldNum" sz="quarter" idx="5"/>
          </p:nvPr>
        </p:nvSpPr>
        <p:spPr>
          <a:ln/>
        </p:spPr>
        <p:txBody>
          <a:bodyPr/>
          <a:lstStyle/>
          <a:p>
            <a:fld id="{5C9DE8EA-C58F-4F0E-9233-04F71F55C8EF}" type="slidenum">
              <a:rPr lang="en-GB" altLang="en-US"/>
              <a:pPr/>
              <a:t>17</a:t>
            </a:fld>
            <a:endParaRPr lang="en-GB" altLang="en-US"/>
          </a:p>
        </p:txBody>
      </p:sp>
      <p:sp>
        <p:nvSpPr>
          <p:cNvPr id="51202" name="Rectangle 2">
            <a:extLst>
              <a:ext uri="{FF2B5EF4-FFF2-40B4-BE49-F238E27FC236}">
                <a16:creationId xmlns:a16="http://schemas.microsoft.com/office/drawing/2014/main" id="{77B2A1A9-80B0-4AA9-8D4B-A5306DE77898}"/>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F896CA28-FA93-4D80-839C-408F45E9CE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C99824-C059-4BDF-B055-32A9504BEAD2}"/>
              </a:ext>
            </a:extLst>
          </p:cNvPr>
          <p:cNvSpPr>
            <a:spLocks noGrp="1" noChangeArrowheads="1"/>
          </p:cNvSpPr>
          <p:nvPr>
            <p:ph type="sldNum" sz="quarter" idx="5"/>
          </p:nvPr>
        </p:nvSpPr>
        <p:spPr>
          <a:ln/>
        </p:spPr>
        <p:txBody>
          <a:bodyPr/>
          <a:lstStyle/>
          <a:p>
            <a:fld id="{70326E99-2F36-4D58-B1FC-E1329B45A8E5}" type="slidenum">
              <a:rPr lang="en-GB" altLang="en-US"/>
              <a:pPr/>
              <a:t>18</a:t>
            </a:fld>
            <a:endParaRPr lang="en-GB" altLang="en-US"/>
          </a:p>
        </p:txBody>
      </p:sp>
      <p:sp>
        <p:nvSpPr>
          <p:cNvPr id="53250" name="Rectangle 2">
            <a:extLst>
              <a:ext uri="{FF2B5EF4-FFF2-40B4-BE49-F238E27FC236}">
                <a16:creationId xmlns:a16="http://schemas.microsoft.com/office/drawing/2014/main" id="{3E0E8934-8555-4EA2-89E5-80FAEB1499E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E57325B-E0DE-46CD-A35B-DF93F2146C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60D504-F287-4736-9977-607536C5B135}"/>
              </a:ext>
            </a:extLst>
          </p:cNvPr>
          <p:cNvSpPr>
            <a:spLocks noGrp="1" noChangeArrowheads="1"/>
          </p:cNvSpPr>
          <p:nvPr>
            <p:ph type="sldNum" sz="quarter" idx="5"/>
          </p:nvPr>
        </p:nvSpPr>
        <p:spPr>
          <a:ln/>
        </p:spPr>
        <p:txBody>
          <a:bodyPr/>
          <a:lstStyle/>
          <a:p>
            <a:fld id="{81F9D197-24A1-4E38-942E-A875A443B9B8}" type="slidenum">
              <a:rPr lang="en-GB" altLang="en-US"/>
              <a:pPr/>
              <a:t>19</a:t>
            </a:fld>
            <a:endParaRPr lang="en-GB" altLang="en-US"/>
          </a:p>
        </p:txBody>
      </p:sp>
      <p:sp>
        <p:nvSpPr>
          <p:cNvPr id="57346" name="Rectangle 2">
            <a:extLst>
              <a:ext uri="{FF2B5EF4-FFF2-40B4-BE49-F238E27FC236}">
                <a16:creationId xmlns:a16="http://schemas.microsoft.com/office/drawing/2014/main" id="{CDEFF4E1-E673-44FD-BF17-B131D6661D0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CF33944-A422-4A77-B73D-6FDCD93E32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5AE8B9-33C0-4D54-86C1-32CB0DBBE915}"/>
              </a:ext>
            </a:extLst>
          </p:cNvPr>
          <p:cNvSpPr>
            <a:spLocks noGrp="1" noChangeArrowheads="1"/>
          </p:cNvSpPr>
          <p:nvPr>
            <p:ph type="sldNum" sz="quarter" idx="5"/>
          </p:nvPr>
        </p:nvSpPr>
        <p:spPr>
          <a:ln/>
        </p:spPr>
        <p:txBody>
          <a:bodyPr/>
          <a:lstStyle/>
          <a:p>
            <a:fld id="{19C0E1A2-BAF7-4ACF-AC41-A5ACABA4C4D7}" type="slidenum">
              <a:rPr lang="en-GB" altLang="en-US"/>
              <a:pPr/>
              <a:t>20</a:t>
            </a:fld>
            <a:endParaRPr lang="en-GB" altLang="en-US"/>
          </a:p>
        </p:txBody>
      </p:sp>
      <p:sp>
        <p:nvSpPr>
          <p:cNvPr id="43010" name="Rectangle 2">
            <a:extLst>
              <a:ext uri="{FF2B5EF4-FFF2-40B4-BE49-F238E27FC236}">
                <a16:creationId xmlns:a16="http://schemas.microsoft.com/office/drawing/2014/main" id="{5099A8E7-913B-4C4B-8895-B9CB0D01A19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44D8BB74-4EE1-4CF4-B8F1-9FF2EFAF06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8D2B82-DF79-4C8F-AD18-F3864DE37701}"/>
              </a:ext>
            </a:extLst>
          </p:cNvPr>
          <p:cNvSpPr>
            <a:spLocks noGrp="1" noChangeArrowheads="1"/>
          </p:cNvSpPr>
          <p:nvPr>
            <p:ph type="sldNum" sz="quarter" idx="5"/>
          </p:nvPr>
        </p:nvSpPr>
        <p:spPr>
          <a:ln/>
        </p:spPr>
        <p:txBody>
          <a:bodyPr/>
          <a:lstStyle/>
          <a:p>
            <a:fld id="{296A4D9D-45CB-42A1-BA96-FAA1BDC7FB17}" type="slidenum">
              <a:rPr lang="en-GB" altLang="en-US"/>
              <a:pPr/>
              <a:t>21</a:t>
            </a:fld>
            <a:endParaRPr lang="en-GB" altLang="en-US"/>
          </a:p>
        </p:txBody>
      </p:sp>
      <p:sp>
        <p:nvSpPr>
          <p:cNvPr id="70658" name="Rectangle 2">
            <a:extLst>
              <a:ext uri="{FF2B5EF4-FFF2-40B4-BE49-F238E27FC236}">
                <a16:creationId xmlns:a16="http://schemas.microsoft.com/office/drawing/2014/main" id="{C0DFEDAF-D3EC-4986-9F53-FAB6687519D4}"/>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76850076-DE7C-42AE-B421-0B26A51239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420ED6-5D79-495A-B571-EFFB650C53C3}"/>
              </a:ext>
            </a:extLst>
          </p:cNvPr>
          <p:cNvSpPr>
            <a:spLocks noGrp="1" noChangeArrowheads="1"/>
          </p:cNvSpPr>
          <p:nvPr>
            <p:ph type="sldNum" sz="quarter" idx="5"/>
          </p:nvPr>
        </p:nvSpPr>
        <p:spPr>
          <a:ln/>
        </p:spPr>
        <p:txBody>
          <a:bodyPr/>
          <a:lstStyle/>
          <a:p>
            <a:fld id="{173E2577-19FD-4BB6-B749-AD40452F09F7}" type="slidenum">
              <a:rPr lang="en-GB" altLang="en-US"/>
              <a:pPr/>
              <a:t>22</a:t>
            </a:fld>
            <a:endParaRPr lang="en-GB" altLang="en-US"/>
          </a:p>
        </p:txBody>
      </p:sp>
      <p:sp>
        <p:nvSpPr>
          <p:cNvPr id="68610" name="Rectangle 2">
            <a:extLst>
              <a:ext uri="{FF2B5EF4-FFF2-40B4-BE49-F238E27FC236}">
                <a16:creationId xmlns:a16="http://schemas.microsoft.com/office/drawing/2014/main" id="{8DD32B2C-C4C4-4575-9B9D-20C7E5D952F0}"/>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E0375BD6-26C4-4016-B218-5C479DA2FF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000">
                <a:solidFill>
                  <a:schemeClr val="tx1"/>
                </a:solidFill>
                <a:latin typeface="Verdana" panose="020B0604030504040204" pitchFamily="34" charset="0"/>
              </a:defRPr>
            </a:lvl1pPr>
            <a:lvl2pPr marL="742950" indent="-285750" defTabSz="928688">
              <a:defRPr sz="2000">
                <a:solidFill>
                  <a:schemeClr val="tx1"/>
                </a:solidFill>
                <a:latin typeface="Verdana" panose="020B0604030504040204" pitchFamily="34" charset="0"/>
              </a:defRPr>
            </a:lvl2pPr>
            <a:lvl3pPr marL="1143000" indent="-228600" defTabSz="928688">
              <a:defRPr sz="2000">
                <a:solidFill>
                  <a:schemeClr val="tx1"/>
                </a:solidFill>
                <a:latin typeface="Verdana" panose="020B0604030504040204" pitchFamily="34" charset="0"/>
              </a:defRPr>
            </a:lvl3pPr>
            <a:lvl4pPr marL="1600200" indent="-228600" defTabSz="928688">
              <a:defRPr sz="2000">
                <a:solidFill>
                  <a:schemeClr val="tx1"/>
                </a:solidFill>
                <a:latin typeface="Verdana" panose="020B0604030504040204" pitchFamily="34" charset="0"/>
              </a:defRPr>
            </a:lvl4pPr>
            <a:lvl5pPr marL="2057400" indent="-228600" defTabSz="928688">
              <a:defRPr sz="2000">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sz="2000">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sz="2000">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sz="2000">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sz="2000">
                <a:solidFill>
                  <a:schemeClr val="tx1"/>
                </a:solidFill>
                <a:latin typeface="Verdana" panose="020B0604030504040204" pitchFamily="34" charset="0"/>
              </a:defRPr>
            </a:lvl9pPr>
          </a:lstStyle>
          <a:p>
            <a:fld id="{FF1B9E53-8ED0-41F1-BD91-D5457599C027}" type="slidenum">
              <a:rPr lang="en-US" altLang="en-US" sz="1200">
                <a:latin typeface="Arial" panose="020B0604020202020204" pitchFamily="34" charset="0"/>
              </a:rPr>
              <a:pPr/>
              <a:t>30</a:t>
            </a:fld>
            <a:endParaRPr lang="en-US" altLang="en-US" sz="1200">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382588" y="696913"/>
            <a:ext cx="6192837" cy="3484562"/>
          </a:xfrm>
          <a:ln/>
        </p:spPr>
      </p:sp>
      <p:sp>
        <p:nvSpPr>
          <p:cNvPr id="32772" name="Rectangle 3"/>
          <p:cNvSpPr>
            <a:spLocks noGrp="1" noChangeArrowheads="1"/>
          </p:cNvSpPr>
          <p:nvPr>
            <p:ph type="body" idx="1"/>
          </p:nvPr>
        </p:nvSpPr>
        <p:spPr>
          <a:xfrm>
            <a:off x="925513" y="4413250"/>
            <a:ext cx="5103812"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a:t>Generally synonymous to Class I device. General controls include:</a:t>
            </a:r>
            <a:br>
              <a:rPr lang="en-US" altLang="en-US" dirty="0"/>
            </a:br>
            <a:endParaRPr lang="en-US" altLang="en-US" dirty="0"/>
          </a:p>
          <a:p>
            <a:pPr marL="228600" indent="-228600" eaLnBrk="1" hangingPunct="1">
              <a:buFontTx/>
              <a:buChar char="•"/>
            </a:pPr>
            <a:r>
              <a:rPr lang="en-US" altLang="en-US" dirty="0"/>
              <a:t>Establishment Registration (use FDA Form 2891) of companies which are required to register under 21 CFR Part 807.20, such as manufacturers, distributors, repackages and </a:t>
            </a:r>
            <a:r>
              <a:rPr lang="en-US" altLang="en-US" dirty="0" err="1"/>
              <a:t>relabelers</a:t>
            </a:r>
            <a:r>
              <a:rPr lang="en-US" altLang="en-US" dirty="0"/>
              <a:t>. Foreign establishments, however, are not required to register their establishments with FDA. </a:t>
            </a:r>
          </a:p>
          <a:p>
            <a:pPr marL="228600" indent="-228600" eaLnBrk="1" hangingPunct="1">
              <a:buFontTx/>
              <a:buChar char="•"/>
            </a:pPr>
            <a:r>
              <a:rPr lang="en-US" altLang="en-US" dirty="0"/>
              <a:t>Medical Device Listing (use FDA Form 2892) with FDA of devices to be marketed. </a:t>
            </a:r>
          </a:p>
          <a:p>
            <a:pPr marL="228600" indent="-228600" eaLnBrk="1" hangingPunct="1">
              <a:buFontTx/>
              <a:buChar char="•"/>
            </a:pPr>
            <a:r>
              <a:rPr lang="en-US" altLang="en-US" dirty="0"/>
              <a:t>Manufacturing devices in accordance with Good Manufacturing Practices (GMP) in 21 CFR Part 820. </a:t>
            </a:r>
          </a:p>
          <a:p>
            <a:pPr marL="228600" indent="-228600" eaLnBrk="1" hangingPunct="1">
              <a:buFontTx/>
              <a:buChar char="•"/>
            </a:pPr>
            <a:r>
              <a:rPr lang="en-US" altLang="en-US" dirty="0"/>
              <a:t>Labeling devices in accordance with labeling regulations in 21 CFR Part 801 or 809. </a:t>
            </a:r>
          </a:p>
          <a:p>
            <a:pPr marL="228600" indent="-228600" eaLnBrk="1" hangingPunct="1">
              <a:buFontTx/>
              <a:buChar char="•"/>
            </a:pPr>
            <a:r>
              <a:rPr lang="en-US" altLang="en-US" dirty="0"/>
              <a:t>Submission of a </a:t>
            </a:r>
            <a:r>
              <a:rPr lang="en-US" altLang="en-US" i="1" dirty="0"/>
              <a:t>premarket notification [510(k)]</a:t>
            </a:r>
            <a:r>
              <a:rPr lang="en-US" altLang="en-US" dirty="0"/>
              <a:t> before marketing a device. </a:t>
            </a:r>
          </a:p>
          <a:p>
            <a:pPr marL="228600" indent="-228600" eaLnBrk="1" hangingPunct="1"/>
            <a:r>
              <a:rPr lang="en-US" altLang="en-US" dirty="0"/>
              <a:t>Misbranding is False or Misleading labeling</a:t>
            </a:r>
          </a:p>
          <a:p>
            <a:pPr marL="228600" indent="-228600" eaLnBrk="1" hangingPunct="1"/>
            <a:r>
              <a:rPr lang="en-US" altLang="en-US" dirty="0"/>
              <a:t>Manufacturers. Importers and distributors must maintain records of reports to assure that devices are not adulterated and misbranded </a:t>
            </a:r>
          </a:p>
          <a:p>
            <a:pPr marL="228600" indent="-228600" eaLnBrk="1" hangingPunct="1"/>
            <a:endParaRPr lang="en-US" altLang="en-US" dirty="0"/>
          </a:p>
        </p:txBody>
      </p:sp>
    </p:spTree>
    <p:extLst>
      <p:ext uri="{BB962C8B-B14F-4D97-AF65-F5344CB8AC3E}">
        <p14:creationId xmlns:p14="http://schemas.microsoft.com/office/powerpoint/2010/main" val="416090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000">
                <a:solidFill>
                  <a:schemeClr val="tx1"/>
                </a:solidFill>
                <a:latin typeface="Verdana" panose="020B0604030504040204" pitchFamily="34" charset="0"/>
              </a:defRPr>
            </a:lvl1pPr>
            <a:lvl2pPr marL="742950" indent="-285750" defTabSz="928688">
              <a:defRPr sz="2000">
                <a:solidFill>
                  <a:schemeClr val="tx1"/>
                </a:solidFill>
                <a:latin typeface="Verdana" panose="020B0604030504040204" pitchFamily="34" charset="0"/>
              </a:defRPr>
            </a:lvl2pPr>
            <a:lvl3pPr marL="1143000" indent="-228600" defTabSz="928688">
              <a:defRPr sz="2000">
                <a:solidFill>
                  <a:schemeClr val="tx1"/>
                </a:solidFill>
                <a:latin typeface="Verdana" panose="020B0604030504040204" pitchFamily="34" charset="0"/>
              </a:defRPr>
            </a:lvl3pPr>
            <a:lvl4pPr marL="1600200" indent="-228600" defTabSz="928688">
              <a:defRPr sz="2000">
                <a:solidFill>
                  <a:schemeClr val="tx1"/>
                </a:solidFill>
                <a:latin typeface="Verdana" panose="020B0604030504040204" pitchFamily="34" charset="0"/>
              </a:defRPr>
            </a:lvl4pPr>
            <a:lvl5pPr marL="2057400" indent="-228600" defTabSz="928688">
              <a:defRPr sz="2000">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sz="2000">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sz="2000">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sz="2000">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sz="2000">
                <a:solidFill>
                  <a:schemeClr val="tx1"/>
                </a:solidFill>
                <a:latin typeface="Verdana" panose="020B0604030504040204" pitchFamily="34" charset="0"/>
              </a:defRPr>
            </a:lvl9pPr>
          </a:lstStyle>
          <a:p>
            <a:fld id="{C1952863-1C14-46EB-89DE-CE3B8AC478FC}" type="slidenum">
              <a:rPr lang="en-US" altLang="en-US" sz="1200">
                <a:latin typeface="Arial" panose="020B0604020202020204" pitchFamily="34" charset="0"/>
              </a:rPr>
              <a:pPr/>
              <a:t>31</a:t>
            </a:fld>
            <a:endParaRPr lang="en-US"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xfrm>
            <a:off x="382588" y="696913"/>
            <a:ext cx="6192837" cy="3484562"/>
          </a:xfrm>
          <a:ln/>
        </p:spPr>
      </p:sp>
      <p:sp>
        <p:nvSpPr>
          <p:cNvPr id="33796" name="Rectangle 3"/>
          <p:cNvSpPr>
            <a:spLocks noGrp="1" noChangeArrowheads="1"/>
          </p:cNvSpPr>
          <p:nvPr>
            <p:ph type="body" idx="1"/>
          </p:nvPr>
        </p:nvSpPr>
        <p:spPr>
          <a:xfrm>
            <a:off x="925513" y="4413250"/>
            <a:ext cx="5103812"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Class II - Special Controls</a:t>
            </a:r>
          </a:p>
          <a:p>
            <a:pPr eaLnBrk="1" hangingPunct="1"/>
            <a:r>
              <a:rPr lang="en-US" altLang="en-US" dirty="0"/>
              <a:t> </a:t>
            </a:r>
          </a:p>
          <a:p>
            <a:pPr eaLnBrk="1" hangingPunct="1"/>
            <a:r>
              <a:rPr lang="en-US" altLang="en-US" dirty="0"/>
              <a:t>Class II devices are those for which general controls alone are insufficient to assure safety and effectiveness, and existing methods are available to provide such assurances. In addition to complying with general controls, Class II devices are also subject to special controls.</a:t>
            </a:r>
          </a:p>
          <a:p>
            <a:pPr eaLnBrk="1" hangingPunct="1"/>
            <a:r>
              <a:rPr lang="en-US" altLang="en-US" dirty="0"/>
              <a:t>A few Class II devices are exempt from the premarket notification. </a:t>
            </a:r>
          </a:p>
          <a:p>
            <a:pPr eaLnBrk="1" hangingPunct="1"/>
            <a:endParaRPr lang="en-US" altLang="en-US" dirty="0"/>
          </a:p>
          <a:p>
            <a:pPr eaLnBrk="1" hangingPunct="1"/>
            <a:r>
              <a:rPr lang="en-US" altLang="en-US" dirty="0"/>
              <a:t>Special controls may include special labeling requirements, mandatory performance standards and </a:t>
            </a:r>
            <a:r>
              <a:rPr lang="en-US" altLang="en-US" dirty="0" err="1"/>
              <a:t>postmarket</a:t>
            </a:r>
            <a:r>
              <a:rPr lang="en-US" altLang="en-US" dirty="0"/>
              <a:t> surveillance.</a:t>
            </a:r>
            <a:br>
              <a:rPr lang="en-US" altLang="en-US" dirty="0"/>
            </a:br>
            <a:endParaRPr lang="en-US" altLang="en-US" dirty="0"/>
          </a:p>
          <a:p>
            <a:pPr eaLnBrk="1" hangingPunct="1"/>
            <a:r>
              <a:rPr lang="en-US" altLang="en-US" dirty="0"/>
              <a:t>Examples of Class II devices include powered wheelchairs, infusion pumps, and surgical drapes. </a:t>
            </a:r>
            <a:br>
              <a:rPr lang="en-US" altLang="en-US" dirty="0"/>
            </a:br>
            <a:endParaRPr lang="en-US" altLang="en-US" dirty="0"/>
          </a:p>
        </p:txBody>
      </p:sp>
    </p:spTree>
    <p:extLst>
      <p:ext uri="{BB962C8B-B14F-4D97-AF65-F5344CB8AC3E}">
        <p14:creationId xmlns:p14="http://schemas.microsoft.com/office/powerpoint/2010/main" val="203324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14809E60-76C4-481C-982C-105B87D61C59}" type="datetime1">
              <a:rPr lang="en-US" smtClean="0"/>
              <a:t>5/18/2022</a:t>
            </a:fld>
            <a:endParaRPr lang="en-US" dirty="0"/>
          </a:p>
        </p:txBody>
      </p:sp>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it-IT"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t-IT"/>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3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EA38A0F2-FDFA-4AD8-9EFB-2274748BC80C}" type="datetime1">
              <a:rPr lang="en-US" smtClean="0"/>
              <a:t>5/18/2022</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194924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16C15A22-7F89-44E3-AB61-0945A7581ADF}" type="datetime1">
              <a:rPr lang="en-US" smtClean="0"/>
              <a:t>5/18/2022</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180196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04664"/>
            <a:ext cx="10363200" cy="1143000"/>
          </a:xfrm>
        </p:spPr>
        <p:txBody>
          <a:bodyPr/>
          <a:lstStyle/>
          <a:p>
            <a:r>
              <a:rPr lang="en-US" dirty="0"/>
              <a:t>Click to edit Master title style</a:t>
            </a:r>
            <a:endParaRPr lang="it-IT"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C30B764B-842D-4E7B-84FD-5C073500019F}" type="datetime1">
              <a:rPr lang="en-US" smtClean="0"/>
              <a:t>5/18/2022</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915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t-IT"/>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914400" y="6357958"/>
            <a:ext cx="2540000" cy="357190"/>
          </a:xfrm>
          <a:ln/>
        </p:spPr>
        <p:txBody>
          <a:bodyPr/>
          <a:lstStyle>
            <a:lvl1pPr>
              <a:defRPr/>
            </a:lvl1pPr>
          </a:lstStyle>
          <a:p>
            <a:fld id="{D945802F-599C-44F6-BE35-C4DB0F8B3783}" type="datetime1">
              <a:rPr lang="en-US" smtClean="0"/>
              <a:t>5/18/2022</a:t>
            </a:fld>
            <a:endParaRPr lang="en-US" dirty="0"/>
          </a:p>
        </p:txBody>
      </p:sp>
      <p:sp>
        <p:nvSpPr>
          <p:cNvPr id="5"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6"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4943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914400" y="1556792"/>
            <a:ext cx="5080000" cy="45392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97600" y="1556792"/>
            <a:ext cx="5080000" cy="45392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p:cNvSpPr>
            <a:spLocks noGrp="1" noChangeArrowheads="1"/>
          </p:cNvSpPr>
          <p:nvPr>
            <p:ph type="dt" sz="half" idx="10"/>
          </p:nvPr>
        </p:nvSpPr>
        <p:spPr>
          <a:xfrm>
            <a:off x="914400" y="6357958"/>
            <a:ext cx="2540000" cy="357190"/>
          </a:xfrm>
          <a:ln/>
        </p:spPr>
        <p:txBody>
          <a:bodyPr/>
          <a:lstStyle>
            <a:lvl1pPr>
              <a:defRPr/>
            </a:lvl1pPr>
          </a:lstStyle>
          <a:p>
            <a:fld id="{5A82B49B-8D61-4A01-9D60-A504A11409CE}" type="datetime1">
              <a:rPr lang="en-US" smtClean="0"/>
              <a:t>5/18/2022</a:t>
            </a:fld>
            <a:endParaRPr lang="en-US" dirty="0"/>
          </a:p>
        </p:txBody>
      </p:sp>
      <p:sp>
        <p:nvSpPr>
          <p:cNvPr id="6"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7"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2536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t-IT"/>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Rectangle 4"/>
          <p:cNvSpPr>
            <a:spLocks noGrp="1" noChangeArrowheads="1"/>
          </p:cNvSpPr>
          <p:nvPr>
            <p:ph type="dt" sz="half" idx="10"/>
          </p:nvPr>
        </p:nvSpPr>
        <p:spPr>
          <a:xfrm>
            <a:off x="914400" y="6357958"/>
            <a:ext cx="2540000" cy="357190"/>
          </a:xfrm>
          <a:ln/>
        </p:spPr>
        <p:txBody>
          <a:bodyPr/>
          <a:lstStyle>
            <a:lvl1pPr>
              <a:defRPr/>
            </a:lvl1pPr>
          </a:lstStyle>
          <a:p>
            <a:fld id="{C3AAADCA-1CEF-486F-90F7-15C3314FFCDD}" type="datetime1">
              <a:rPr lang="en-US" altLang="zh-CN" smtClean="0"/>
              <a:t>5/18/2022</a:t>
            </a:fld>
            <a:endParaRPr lang="en-US" dirty="0"/>
          </a:p>
        </p:txBody>
      </p:sp>
      <p:sp>
        <p:nvSpPr>
          <p:cNvPr id="8"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9"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3754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it-IT" dirty="0"/>
          </a:p>
        </p:txBody>
      </p:sp>
      <p:sp>
        <p:nvSpPr>
          <p:cNvPr id="3" name="Rectangle 4"/>
          <p:cNvSpPr>
            <a:spLocks noGrp="1" noChangeArrowheads="1"/>
          </p:cNvSpPr>
          <p:nvPr>
            <p:ph type="dt" sz="half" idx="10"/>
          </p:nvPr>
        </p:nvSpPr>
        <p:spPr>
          <a:xfrm>
            <a:off x="914400" y="6357958"/>
            <a:ext cx="2540000" cy="357190"/>
          </a:xfrm>
          <a:ln/>
        </p:spPr>
        <p:txBody>
          <a:bodyPr/>
          <a:lstStyle>
            <a:lvl1pPr>
              <a:defRPr/>
            </a:lvl1pPr>
          </a:lstStyle>
          <a:p>
            <a:fld id="{5DC4A13B-05D1-4829-AE85-D9C3EC947142}" type="datetime1">
              <a:rPr lang="en-US" smtClean="0"/>
              <a:t>5/18/2022</a:t>
            </a:fld>
            <a:endParaRPr lang="en-US" dirty="0"/>
          </a:p>
        </p:txBody>
      </p:sp>
      <p:sp>
        <p:nvSpPr>
          <p:cNvPr id="4"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5"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759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357958"/>
            <a:ext cx="2540000" cy="357190"/>
          </a:xfrm>
          <a:ln/>
        </p:spPr>
        <p:txBody>
          <a:bodyPr/>
          <a:lstStyle>
            <a:lvl1pPr>
              <a:defRPr/>
            </a:lvl1pPr>
          </a:lstStyle>
          <a:p>
            <a:fld id="{AA9D2509-33F1-478C-B46A-0E734BA9BEF9}" type="datetime1">
              <a:rPr lang="en-US" smtClean="0"/>
              <a:t>5/18/2022</a:t>
            </a:fld>
            <a:endParaRPr lang="en-US" dirty="0"/>
          </a:p>
        </p:txBody>
      </p:sp>
      <p:sp>
        <p:nvSpPr>
          <p:cNvPr id="3" name="Rectangle 5"/>
          <p:cNvSpPr>
            <a:spLocks noGrp="1" noChangeArrowheads="1"/>
          </p:cNvSpPr>
          <p:nvPr>
            <p:ph type="ftr" sz="quarter" idx="11"/>
          </p:nvPr>
        </p:nvSpPr>
        <p:spPr>
          <a:xfrm>
            <a:off x="3657600" y="6357958"/>
            <a:ext cx="4165600" cy="357190"/>
          </a:xfrm>
          <a:ln/>
        </p:spPr>
        <p:txBody>
          <a:bodyPr/>
          <a:lstStyle>
            <a:lvl1pPr algn="ctr">
              <a:defRPr/>
            </a:lvl1pPr>
          </a:lstStyle>
          <a:p>
            <a:r>
              <a:rPr lang="es-ES" altLang="zh-CN" dirty="0"/>
              <a:t>CS132: Software Engineering</a:t>
            </a:r>
            <a:endParaRPr lang="en-US" dirty="0"/>
          </a:p>
        </p:txBody>
      </p:sp>
      <p:sp>
        <p:nvSpPr>
          <p:cNvPr id="4"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9571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t-IT"/>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xfrm>
            <a:off x="914400" y="6357958"/>
            <a:ext cx="2540000" cy="357190"/>
          </a:xfrm>
          <a:ln/>
        </p:spPr>
        <p:txBody>
          <a:bodyPr/>
          <a:lstStyle>
            <a:lvl1pPr>
              <a:defRPr/>
            </a:lvl1pPr>
          </a:lstStyle>
          <a:p>
            <a:fld id="{9F8C51BC-8CDE-4914-93CF-8D1F5391F3A4}" type="datetime1">
              <a:rPr lang="en-US" smtClean="0"/>
              <a:t>5/18/2022</a:t>
            </a:fld>
            <a:endParaRPr lang="en-US" dirty="0"/>
          </a:p>
        </p:txBody>
      </p:sp>
      <p:sp>
        <p:nvSpPr>
          <p:cNvPr id="6"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7"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2692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t-IT"/>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it-IT"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xfrm>
            <a:off x="914400" y="6357958"/>
            <a:ext cx="2540000" cy="357190"/>
          </a:xfrm>
          <a:ln/>
        </p:spPr>
        <p:txBody>
          <a:bodyPr/>
          <a:lstStyle>
            <a:lvl1pPr>
              <a:defRPr/>
            </a:lvl1pPr>
          </a:lstStyle>
          <a:p>
            <a:fld id="{56582D75-F82D-4051-A323-F2C382C8D062}" type="datetime1">
              <a:rPr lang="en-US" smtClean="0"/>
              <a:t>5/18/2022</a:t>
            </a:fld>
            <a:endParaRPr lang="en-US" dirty="0"/>
          </a:p>
        </p:txBody>
      </p:sp>
      <p:sp>
        <p:nvSpPr>
          <p:cNvPr id="6" name="Rectangle 5"/>
          <p:cNvSpPr>
            <a:spLocks noGrp="1" noChangeArrowheads="1"/>
          </p:cNvSpPr>
          <p:nvPr>
            <p:ph type="ftr" sz="quarter" idx="11"/>
          </p:nvPr>
        </p:nvSpPr>
        <p:spPr>
          <a:xfrm>
            <a:off x="3657600" y="6357958"/>
            <a:ext cx="4165600" cy="357190"/>
          </a:xfrm>
          <a:ln/>
        </p:spPr>
        <p:txBody>
          <a:bodyPr/>
          <a:lstStyle>
            <a:lvl1pPr>
              <a:defRPr/>
            </a:lvl1pPr>
          </a:lstStyle>
          <a:p>
            <a:pPr algn="ctr"/>
            <a:r>
              <a:rPr lang="es-ES" altLang="zh-CN" dirty="0"/>
              <a:t>CS132: Software Engineering</a:t>
            </a:r>
            <a:endParaRPr lang="en-US" dirty="0"/>
          </a:p>
        </p:txBody>
      </p:sp>
      <p:sp>
        <p:nvSpPr>
          <p:cNvPr id="7" name="Rectangle 6"/>
          <p:cNvSpPr>
            <a:spLocks noGrp="1" noChangeArrowheads="1"/>
          </p:cNvSpPr>
          <p:nvPr>
            <p:ph type="sldNum" sz="quarter" idx="12"/>
          </p:nvPr>
        </p:nvSpPr>
        <p:spPr>
          <a:xfrm>
            <a:off x="8737600" y="6357958"/>
            <a:ext cx="2540000" cy="357190"/>
          </a:xfrm>
          <a:ln/>
        </p:spPr>
        <p:txBody>
          <a:bodyPr/>
          <a:lstStyle>
            <a:lvl1pPr>
              <a:defRPr/>
            </a:lvl1pPr>
          </a:lstStyle>
          <a:p>
            <a:fld id="{B6F15528-21DE-4FAA-801E-634DDDAF4B2B}" type="slidenum">
              <a:rPr lang="en-US" smtClean="0"/>
              <a:pPr/>
              <a:t>‹#›</a:t>
            </a:fld>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857214" y="6357959"/>
            <a:ext cx="1373681" cy="306909"/>
          </a:xfrm>
          <a:prstGeom prst="rect">
            <a:avLst/>
          </a:prstGeom>
          <a:noFill/>
          <a:ln w="9525">
            <a:noFill/>
            <a:miter lim="800000"/>
            <a:headEnd/>
            <a:tailEnd/>
          </a:ln>
        </p:spPr>
      </p:pic>
    </p:spTree>
    <p:extLst>
      <p:ext uri="{BB962C8B-B14F-4D97-AF65-F5344CB8AC3E}">
        <p14:creationId xmlns:p14="http://schemas.microsoft.com/office/powerpoint/2010/main" val="193968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914400" y="332656"/>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dirty="0"/>
              <a:t>Fare clic per modificare lo stile del titolo</a:t>
            </a:r>
          </a:p>
        </p:txBody>
      </p:sp>
      <p:sp>
        <p:nvSpPr>
          <p:cNvPr id="19459" name="Rectangle 3"/>
          <p:cNvSpPr>
            <a:spLocks noGrp="1" noChangeArrowheads="1"/>
          </p:cNvSpPr>
          <p:nvPr>
            <p:ph type="body" idx="1"/>
          </p:nvPr>
        </p:nvSpPr>
        <p:spPr bwMode="auto">
          <a:xfrm>
            <a:off x="914400" y="1628806"/>
            <a:ext cx="10363200" cy="44671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28" name="Rectangle 4"/>
          <p:cNvSpPr>
            <a:spLocks noGrp="1" noChangeArrowheads="1"/>
          </p:cNvSpPr>
          <p:nvPr>
            <p:ph type="dt" sz="half" idx="2"/>
          </p:nvPr>
        </p:nvSpPr>
        <p:spPr bwMode="auto">
          <a:xfrm>
            <a:off x="914400" y="6357958"/>
            <a:ext cx="2540000" cy="357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fld id="{B039C02C-0F04-4AC7-9A45-CE5F7D4CB35B}" type="datetime1">
              <a:rPr lang="en-US" smtClean="0"/>
              <a:t>5/18/2022</a:t>
            </a:fld>
            <a:endParaRPr lang="en-US" dirty="0"/>
          </a:p>
        </p:txBody>
      </p:sp>
      <p:sp>
        <p:nvSpPr>
          <p:cNvPr id="1029" name="Rectangle 5"/>
          <p:cNvSpPr>
            <a:spLocks noGrp="1" noChangeArrowheads="1"/>
          </p:cNvSpPr>
          <p:nvPr>
            <p:ph type="ftr" sz="quarter" idx="3"/>
          </p:nvPr>
        </p:nvSpPr>
        <p:spPr bwMode="auto">
          <a:xfrm>
            <a:off x="3657600" y="6357958"/>
            <a:ext cx="4165600" cy="357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a:r>
              <a:rPr lang="es-ES" altLang="zh-CN" dirty="0"/>
              <a:t>CS132: Software Engineering</a:t>
            </a:r>
            <a:endParaRPr lang="en-US" dirty="0"/>
          </a:p>
        </p:txBody>
      </p:sp>
      <p:sp>
        <p:nvSpPr>
          <p:cNvPr id="1030" name="Rectangle 6"/>
          <p:cNvSpPr>
            <a:spLocks noGrp="1" noChangeArrowheads="1"/>
          </p:cNvSpPr>
          <p:nvPr>
            <p:ph type="sldNum" sz="quarter" idx="4"/>
          </p:nvPr>
        </p:nvSpPr>
        <p:spPr bwMode="auto">
          <a:xfrm>
            <a:off x="8737600" y="6357958"/>
            <a:ext cx="2540000" cy="357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B6F15528-21DE-4FAA-801E-634DDDAF4B2B}" type="slidenum">
              <a:rPr lang="en-US" smtClean="0"/>
              <a:pPr/>
              <a:t>‹#›</a:t>
            </a:fld>
            <a:endParaRPr lang="en-US" dirty="0"/>
          </a:p>
        </p:txBody>
      </p:sp>
      <p:sp>
        <p:nvSpPr>
          <p:cNvPr id="1031" name="Line 7"/>
          <p:cNvSpPr>
            <a:spLocks noChangeShapeType="1"/>
          </p:cNvSpPr>
          <p:nvPr/>
        </p:nvSpPr>
        <p:spPr bwMode="auto">
          <a:xfrm>
            <a:off x="914400" y="6324600"/>
            <a:ext cx="10363200" cy="0"/>
          </a:xfrm>
          <a:prstGeom prst="line">
            <a:avLst/>
          </a:prstGeom>
          <a:noFill/>
          <a:ln w="9525">
            <a:solidFill>
              <a:schemeClr val="tx1"/>
            </a:solidFill>
            <a:round/>
            <a:headEnd/>
            <a:tailEnd/>
          </a:ln>
          <a:effectLst/>
        </p:spPr>
        <p:txBody>
          <a:bodyPr wrap="none" anchor="ctr"/>
          <a:lstStyle/>
          <a:p>
            <a:pPr>
              <a:defRPr/>
            </a:pPr>
            <a:endParaRPr lang="it-IT" sz="1800"/>
          </a:p>
        </p:txBody>
      </p:sp>
      <p:sp>
        <p:nvSpPr>
          <p:cNvPr id="1032" name="Line 8"/>
          <p:cNvSpPr>
            <a:spLocks noChangeShapeType="1"/>
          </p:cNvSpPr>
          <p:nvPr/>
        </p:nvSpPr>
        <p:spPr bwMode="auto">
          <a:xfrm>
            <a:off x="914400" y="381000"/>
            <a:ext cx="10363200" cy="0"/>
          </a:xfrm>
          <a:prstGeom prst="line">
            <a:avLst/>
          </a:prstGeom>
          <a:noFill/>
          <a:ln w="9525">
            <a:solidFill>
              <a:schemeClr val="tx1"/>
            </a:solidFill>
            <a:round/>
            <a:headEnd/>
            <a:tailEnd/>
          </a:ln>
          <a:effectLst/>
        </p:spPr>
        <p:txBody>
          <a:bodyPr wrap="none" anchor="ctr"/>
          <a:lstStyle/>
          <a:p>
            <a:pPr>
              <a:defRPr/>
            </a:pPr>
            <a:endParaRPr lang="it-IT" sz="1800"/>
          </a:p>
        </p:txBody>
      </p:sp>
      <p:pic>
        <p:nvPicPr>
          <p:cNvPr id="9" name="Picture 2">
            <a:extLst>
              <a:ext uri="{FF2B5EF4-FFF2-40B4-BE49-F238E27FC236}">
                <a16:creationId xmlns:a16="http://schemas.microsoft.com/office/drawing/2014/main" id="{7E6B035E-F87B-4F39-AA83-2F2246EE71DA}"/>
              </a:ext>
            </a:extLst>
          </p:cNvPr>
          <p:cNvPicPr>
            <a:picLocks noChangeAspect="1" noChangeArrowheads="1"/>
          </p:cNvPicPr>
          <p:nvPr userDrawn="1"/>
        </p:nvPicPr>
        <p:blipFill>
          <a:blip r:embed="rId13" cstate="print"/>
          <a:srcRect/>
          <a:stretch>
            <a:fillRect/>
          </a:stretch>
        </p:blipFill>
        <p:spPr bwMode="auto">
          <a:xfrm>
            <a:off x="883784" y="44624"/>
            <a:ext cx="1134330" cy="306909"/>
          </a:xfrm>
          <a:prstGeom prst="rect">
            <a:avLst/>
          </a:prstGeom>
          <a:noFill/>
          <a:ln w="9525">
            <a:noFill/>
            <a:miter lim="800000"/>
            <a:headEnd/>
            <a:tailEnd/>
          </a:ln>
        </p:spPr>
      </p:pic>
    </p:spTree>
    <p:extLst>
      <p:ext uri="{BB962C8B-B14F-4D97-AF65-F5344CB8AC3E}">
        <p14:creationId xmlns:p14="http://schemas.microsoft.com/office/powerpoint/2010/main" val="2271234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D6F9-1E74-4473-979F-727D7F5D2BF7}"/>
              </a:ext>
            </a:extLst>
          </p:cNvPr>
          <p:cNvSpPr>
            <a:spLocks noGrp="1"/>
          </p:cNvSpPr>
          <p:nvPr>
            <p:ph type="ctrTitle"/>
          </p:nvPr>
        </p:nvSpPr>
        <p:spPr/>
        <p:txBody>
          <a:bodyPr/>
          <a:lstStyle/>
          <a:p>
            <a:r>
              <a:rPr lang="en-US" dirty="0"/>
              <a:t>Lecture </a:t>
            </a:r>
            <a:r>
              <a:rPr lang="en-US" altLang="zh-CN" dirty="0"/>
              <a:t>19</a:t>
            </a:r>
            <a:r>
              <a:rPr lang="en-US" dirty="0"/>
              <a:t>: </a:t>
            </a:r>
            <a:r>
              <a:rPr lang="en-US" altLang="zh-CN" dirty="0"/>
              <a:t>Standards and Regulations</a:t>
            </a:r>
            <a:endParaRPr lang="en-US" dirty="0"/>
          </a:p>
        </p:txBody>
      </p:sp>
      <p:sp>
        <p:nvSpPr>
          <p:cNvPr id="3" name="Subtitle 2">
            <a:extLst>
              <a:ext uri="{FF2B5EF4-FFF2-40B4-BE49-F238E27FC236}">
                <a16:creationId xmlns:a16="http://schemas.microsoft.com/office/drawing/2014/main" id="{A8E8F81A-5C18-485E-B589-B5859FA74F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493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748F-DB40-43DA-BD1E-442ABE637EC6}"/>
              </a:ext>
            </a:extLst>
          </p:cNvPr>
          <p:cNvSpPr>
            <a:spLocks noGrp="1"/>
          </p:cNvSpPr>
          <p:nvPr>
            <p:ph type="title"/>
          </p:nvPr>
        </p:nvSpPr>
        <p:spPr/>
        <p:txBody>
          <a:bodyPr/>
          <a:lstStyle/>
          <a:p>
            <a:r>
              <a:rPr lang="en-US" dirty="0"/>
              <a:t>Objectives of Traceability</a:t>
            </a:r>
          </a:p>
        </p:txBody>
      </p:sp>
      <p:sp>
        <p:nvSpPr>
          <p:cNvPr id="3" name="Content Placeholder 2">
            <a:extLst>
              <a:ext uri="{FF2B5EF4-FFF2-40B4-BE49-F238E27FC236}">
                <a16:creationId xmlns:a16="http://schemas.microsoft.com/office/drawing/2014/main" id="{8B8A94E1-077F-46AE-9CCA-DCEAE93BC194}"/>
              </a:ext>
            </a:extLst>
          </p:cNvPr>
          <p:cNvSpPr>
            <a:spLocks noGrp="1"/>
          </p:cNvSpPr>
          <p:nvPr>
            <p:ph idx="1"/>
          </p:nvPr>
        </p:nvSpPr>
        <p:spPr/>
        <p:txBody>
          <a:bodyPr/>
          <a:lstStyle/>
          <a:p>
            <a:r>
              <a:rPr lang="en-US" dirty="0"/>
              <a:t>Software lifecycle involves more than one person</a:t>
            </a:r>
          </a:p>
          <a:p>
            <a:endParaRPr lang="en-US" dirty="0"/>
          </a:p>
          <a:p>
            <a:r>
              <a:rPr lang="en-US" dirty="0"/>
              <a:t>Within the team</a:t>
            </a:r>
          </a:p>
          <a:p>
            <a:pPr lvl="1"/>
            <a:r>
              <a:rPr lang="en-US" dirty="0"/>
              <a:t>Make sure the requirements are faithfully translated to code</a:t>
            </a:r>
          </a:p>
          <a:p>
            <a:pPr lvl="1"/>
            <a:endParaRPr lang="en-US" dirty="0"/>
          </a:p>
          <a:p>
            <a:r>
              <a:rPr lang="en-US" dirty="0"/>
              <a:t>For the customers and regulation agencies</a:t>
            </a:r>
          </a:p>
          <a:p>
            <a:pPr lvl="1"/>
            <a:r>
              <a:rPr lang="en-US" dirty="0"/>
              <a:t>Part of validation evidence </a:t>
            </a:r>
          </a:p>
        </p:txBody>
      </p:sp>
      <p:sp>
        <p:nvSpPr>
          <p:cNvPr id="5" name="Footer Placeholder 4">
            <a:extLst>
              <a:ext uri="{FF2B5EF4-FFF2-40B4-BE49-F238E27FC236}">
                <a16:creationId xmlns:a16="http://schemas.microsoft.com/office/drawing/2014/main" id="{04F0ACE8-655A-49F1-A3C2-F3610680388A}"/>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0ECA709A-3BF5-48D0-81AA-2CCB4A7F2CEF}"/>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0287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A96E-64F4-43DA-BE05-FC55B3AAF8B7}"/>
              </a:ext>
            </a:extLst>
          </p:cNvPr>
          <p:cNvSpPr>
            <a:spLocks noGrp="1"/>
          </p:cNvSpPr>
          <p:nvPr>
            <p:ph type="title"/>
          </p:nvPr>
        </p:nvSpPr>
        <p:spPr/>
        <p:txBody>
          <a:bodyPr/>
          <a:lstStyle/>
          <a:p>
            <a:r>
              <a:rPr lang="en-US" dirty="0"/>
              <a:t>Traceability Activities</a:t>
            </a:r>
          </a:p>
        </p:txBody>
      </p:sp>
      <p:sp>
        <p:nvSpPr>
          <p:cNvPr id="3" name="Content Placeholder 2">
            <a:extLst>
              <a:ext uri="{FF2B5EF4-FFF2-40B4-BE49-F238E27FC236}">
                <a16:creationId xmlns:a16="http://schemas.microsoft.com/office/drawing/2014/main" id="{C0EFAFB2-65ED-4C98-A11E-1C050D79C9DD}"/>
              </a:ext>
            </a:extLst>
          </p:cNvPr>
          <p:cNvSpPr>
            <a:spLocks noGrp="1"/>
          </p:cNvSpPr>
          <p:nvPr>
            <p:ph idx="1"/>
          </p:nvPr>
        </p:nvSpPr>
        <p:spPr/>
        <p:txBody>
          <a:bodyPr/>
          <a:lstStyle/>
          <a:p>
            <a:r>
              <a:rPr lang="en-US" dirty="0"/>
              <a:t>Trace Creation</a:t>
            </a:r>
          </a:p>
          <a:p>
            <a:pPr lvl="1"/>
            <a:r>
              <a:rPr lang="en-US" dirty="0"/>
              <a:t>Establish </a:t>
            </a:r>
            <a:r>
              <a:rPr lang="en-US" i="1" dirty="0"/>
              <a:t>trace link </a:t>
            </a:r>
            <a:r>
              <a:rPr lang="en-US" dirty="0"/>
              <a:t>between a </a:t>
            </a:r>
            <a:r>
              <a:rPr lang="en-US" i="1" dirty="0"/>
              <a:t>source artifact </a:t>
            </a:r>
            <a:r>
              <a:rPr lang="en-US" dirty="0"/>
              <a:t>and a </a:t>
            </a:r>
            <a:r>
              <a:rPr lang="en-US" i="1" dirty="0"/>
              <a:t>target artifact</a:t>
            </a:r>
          </a:p>
          <a:p>
            <a:pPr lvl="1"/>
            <a:r>
              <a:rPr lang="en-US" dirty="0"/>
              <a:t>Traceability document</a:t>
            </a:r>
          </a:p>
          <a:p>
            <a:r>
              <a:rPr lang="en-US" dirty="0"/>
              <a:t>Trace Validation</a:t>
            </a:r>
          </a:p>
          <a:p>
            <a:pPr lvl="1"/>
            <a:r>
              <a:rPr lang="en-US" dirty="0"/>
              <a:t>Between requirements and model: </a:t>
            </a:r>
            <a:r>
              <a:rPr lang="en-US" dirty="0">
                <a:solidFill>
                  <a:srgbClr val="FF0000"/>
                </a:solidFill>
              </a:rPr>
              <a:t>Model checking</a:t>
            </a:r>
          </a:p>
          <a:p>
            <a:pPr lvl="1"/>
            <a:r>
              <a:rPr lang="en-US" dirty="0"/>
              <a:t>Between concept model and implementation model: </a:t>
            </a:r>
            <a:r>
              <a:rPr lang="en-US" dirty="0">
                <a:solidFill>
                  <a:srgbClr val="FF0000"/>
                </a:solidFill>
              </a:rPr>
              <a:t>Model translation</a:t>
            </a:r>
          </a:p>
          <a:p>
            <a:pPr lvl="1"/>
            <a:r>
              <a:rPr lang="en-US" dirty="0"/>
              <a:t>Between model and code: </a:t>
            </a:r>
            <a:r>
              <a:rPr lang="en-US" dirty="0">
                <a:solidFill>
                  <a:srgbClr val="FF0000"/>
                </a:solidFill>
              </a:rPr>
              <a:t>Conformance testing</a:t>
            </a:r>
          </a:p>
          <a:p>
            <a:r>
              <a:rPr lang="en-US" dirty="0"/>
              <a:t>Trace Maintenance</a:t>
            </a:r>
          </a:p>
          <a:p>
            <a:pPr lvl="1"/>
            <a:r>
              <a:rPr lang="en-US" dirty="0"/>
              <a:t>Update trace when modification happened</a:t>
            </a:r>
          </a:p>
          <a:p>
            <a:pPr lvl="1"/>
            <a:endParaRPr lang="en-US" dirty="0"/>
          </a:p>
        </p:txBody>
      </p:sp>
      <p:sp>
        <p:nvSpPr>
          <p:cNvPr id="5" name="Footer Placeholder 4">
            <a:extLst>
              <a:ext uri="{FF2B5EF4-FFF2-40B4-BE49-F238E27FC236}">
                <a16:creationId xmlns:a16="http://schemas.microsoft.com/office/drawing/2014/main" id="{6FC70F41-2B01-4EDF-BE60-D12246C5E167}"/>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9AFCD4EA-3A25-4788-BFB1-003627D3045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7" name="Picture 6">
            <a:extLst>
              <a:ext uri="{FF2B5EF4-FFF2-40B4-BE49-F238E27FC236}">
                <a16:creationId xmlns:a16="http://schemas.microsoft.com/office/drawing/2014/main" id="{753175E0-5E6E-4B74-A054-C856B6E225E6}"/>
              </a:ext>
            </a:extLst>
          </p:cNvPr>
          <p:cNvPicPr>
            <a:picLocks noChangeAspect="1"/>
          </p:cNvPicPr>
          <p:nvPr/>
        </p:nvPicPr>
        <p:blipFill>
          <a:blip r:embed="rId2"/>
          <a:stretch>
            <a:fillRect/>
          </a:stretch>
        </p:blipFill>
        <p:spPr>
          <a:xfrm>
            <a:off x="4865586" y="2590800"/>
            <a:ext cx="3943350" cy="838200"/>
          </a:xfrm>
          <a:prstGeom prst="rect">
            <a:avLst/>
          </a:prstGeom>
        </p:spPr>
      </p:pic>
    </p:spTree>
    <p:extLst>
      <p:ext uri="{BB962C8B-B14F-4D97-AF65-F5344CB8AC3E}">
        <p14:creationId xmlns:p14="http://schemas.microsoft.com/office/powerpoint/2010/main" val="276521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7ABE-26CB-4091-882C-99413FAAB683}"/>
              </a:ext>
            </a:extLst>
          </p:cNvPr>
          <p:cNvSpPr>
            <a:spLocks noGrp="1"/>
          </p:cNvSpPr>
          <p:nvPr>
            <p:ph type="title"/>
          </p:nvPr>
        </p:nvSpPr>
        <p:spPr/>
        <p:txBody>
          <a:bodyPr/>
          <a:lstStyle/>
          <a:p>
            <a:r>
              <a:rPr lang="en-US" altLang="zh-CN" dirty="0"/>
              <a:t>Naming Rules</a:t>
            </a:r>
            <a:endParaRPr lang="zh-CN" altLang="en-US" dirty="0"/>
          </a:p>
        </p:txBody>
      </p:sp>
      <p:sp>
        <p:nvSpPr>
          <p:cNvPr id="3" name="Content Placeholder 2">
            <a:extLst>
              <a:ext uri="{FF2B5EF4-FFF2-40B4-BE49-F238E27FC236}">
                <a16:creationId xmlns:a16="http://schemas.microsoft.com/office/drawing/2014/main" id="{71AB6C83-AA7D-4F89-89B7-F943880F4FDC}"/>
              </a:ext>
            </a:extLst>
          </p:cNvPr>
          <p:cNvSpPr>
            <a:spLocks noGrp="1"/>
          </p:cNvSpPr>
          <p:nvPr>
            <p:ph idx="1"/>
          </p:nvPr>
        </p:nvSpPr>
        <p:spPr/>
        <p:txBody>
          <a:bodyPr/>
          <a:lstStyle/>
          <a:p>
            <a:r>
              <a:rPr lang="en-US" altLang="zh-CN" dirty="0"/>
              <a:t>Requirements start with R</a:t>
            </a:r>
          </a:p>
          <a:p>
            <a:pPr lvl="1"/>
            <a:r>
              <a:rPr lang="en-US" altLang="zh-CN" dirty="0"/>
              <a:t>R1: </a:t>
            </a:r>
          </a:p>
          <a:p>
            <a:r>
              <a:rPr lang="en-US" altLang="zh-CN" dirty="0"/>
              <a:t>Specifications start with S</a:t>
            </a:r>
          </a:p>
          <a:p>
            <a:pPr lvl="1"/>
            <a:r>
              <a:rPr lang="en-US" altLang="zh-CN" dirty="0"/>
              <a:t>S1</a:t>
            </a:r>
          </a:p>
          <a:p>
            <a:pPr lvl="2"/>
            <a:r>
              <a:rPr lang="en-US" altLang="zh-CN" dirty="0"/>
              <a:t>S1.1</a:t>
            </a:r>
          </a:p>
          <a:p>
            <a:r>
              <a:rPr lang="en-US" altLang="zh-CN" dirty="0"/>
              <a:t>Test cases start with T</a:t>
            </a:r>
          </a:p>
          <a:p>
            <a:pPr lvl="1"/>
            <a:r>
              <a:rPr lang="en-US" altLang="zh-CN" dirty="0"/>
              <a:t>T1</a:t>
            </a:r>
          </a:p>
          <a:p>
            <a:r>
              <a:rPr lang="en-US" altLang="zh-CN" dirty="0"/>
              <a:t>Model checking properties start with M</a:t>
            </a:r>
          </a:p>
          <a:p>
            <a:pPr lvl="1"/>
            <a:r>
              <a:rPr lang="en-US" altLang="zh-CN" dirty="0"/>
              <a:t>M1</a:t>
            </a:r>
            <a:endParaRPr lang="zh-CN" altLang="en-US" dirty="0"/>
          </a:p>
        </p:txBody>
      </p:sp>
      <p:sp>
        <p:nvSpPr>
          <p:cNvPr id="4" name="Date Placeholder 3">
            <a:extLst>
              <a:ext uri="{FF2B5EF4-FFF2-40B4-BE49-F238E27FC236}">
                <a16:creationId xmlns:a16="http://schemas.microsoft.com/office/drawing/2014/main" id="{732C358D-7424-40E6-8B17-7E067F7BED0A}"/>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5" name="Footer Placeholder 4">
            <a:extLst>
              <a:ext uri="{FF2B5EF4-FFF2-40B4-BE49-F238E27FC236}">
                <a16:creationId xmlns:a16="http://schemas.microsoft.com/office/drawing/2014/main" id="{266DBB36-5C82-4F79-8B04-C9BECCDFF352}"/>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58E68C17-D459-4826-AAE7-ADB3E2B740DA}"/>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52228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2E9C-E996-4EA3-AA9F-5DFA4B48B450}"/>
              </a:ext>
            </a:extLst>
          </p:cNvPr>
          <p:cNvSpPr>
            <a:spLocks noGrp="1"/>
          </p:cNvSpPr>
          <p:nvPr>
            <p:ph type="title"/>
          </p:nvPr>
        </p:nvSpPr>
        <p:spPr/>
        <p:txBody>
          <a:bodyPr/>
          <a:lstStyle/>
          <a:p>
            <a:r>
              <a:rPr lang="en-US" altLang="zh-CN" dirty="0"/>
              <a:t>Traceability Report</a:t>
            </a:r>
            <a:endParaRPr lang="zh-CN" altLang="en-US" dirty="0"/>
          </a:p>
        </p:txBody>
      </p:sp>
      <p:graphicFrame>
        <p:nvGraphicFramePr>
          <p:cNvPr id="7" name="Content Placeholder 6">
            <a:extLst>
              <a:ext uri="{FF2B5EF4-FFF2-40B4-BE49-F238E27FC236}">
                <a16:creationId xmlns:a16="http://schemas.microsoft.com/office/drawing/2014/main" id="{6B99BF05-8132-49EA-95FD-36A69F51BCE7}"/>
              </a:ext>
            </a:extLst>
          </p:cNvPr>
          <p:cNvGraphicFramePr>
            <a:graphicFrameLocks noGrp="1"/>
          </p:cNvGraphicFramePr>
          <p:nvPr>
            <p:ph idx="1"/>
            <p:extLst/>
          </p:nvPr>
        </p:nvGraphicFramePr>
        <p:xfrm>
          <a:off x="914400" y="1628775"/>
          <a:ext cx="10363200" cy="1483360"/>
        </p:xfrm>
        <a:graphic>
          <a:graphicData uri="http://schemas.openxmlformats.org/drawingml/2006/table">
            <a:tbl>
              <a:tblPr firstRow="1" bandRow="1">
                <a:tableStyleId>{073A0DAA-6AF3-43AB-8588-CEC1D06C72B9}</a:tableStyleId>
              </a:tblPr>
              <a:tblGrid>
                <a:gridCol w="3454400">
                  <a:extLst>
                    <a:ext uri="{9D8B030D-6E8A-4147-A177-3AD203B41FA5}">
                      <a16:colId xmlns:a16="http://schemas.microsoft.com/office/drawing/2014/main" val="3989603687"/>
                    </a:ext>
                  </a:extLst>
                </a:gridCol>
                <a:gridCol w="3454400">
                  <a:extLst>
                    <a:ext uri="{9D8B030D-6E8A-4147-A177-3AD203B41FA5}">
                      <a16:colId xmlns:a16="http://schemas.microsoft.com/office/drawing/2014/main" val="2245872317"/>
                    </a:ext>
                  </a:extLst>
                </a:gridCol>
                <a:gridCol w="3454400">
                  <a:extLst>
                    <a:ext uri="{9D8B030D-6E8A-4147-A177-3AD203B41FA5}">
                      <a16:colId xmlns:a16="http://schemas.microsoft.com/office/drawing/2014/main" val="628620406"/>
                    </a:ext>
                  </a:extLst>
                </a:gridCol>
              </a:tblGrid>
              <a:tr h="370840">
                <a:tc>
                  <a:txBody>
                    <a:bodyPr/>
                    <a:lstStyle/>
                    <a:p>
                      <a:r>
                        <a:rPr lang="en-US" altLang="zh-CN" dirty="0"/>
                        <a:t>Requirement</a:t>
                      </a:r>
                      <a:endParaRPr lang="zh-CN" altLang="en-US" dirty="0"/>
                    </a:p>
                  </a:txBody>
                  <a:tcPr/>
                </a:tc>
                <a:tc>
                  <a:txBody>
                    <a:bodyPr/>
                    <a:lstStyle/>
                    <a:p>
                      <a:r>
                        <a:rPr lang="en-US" altLang="zh-CN" dirty="0"/>
                        <a:t>Implemented by</a:t>
                      </a:r>
                      <a:endParaRPr lang="zh-CN" altLang="en-US" dirty="0"/>
                    </a:p>
                  </a:txBody>
                  <a:tcPr/>
                </a:tc>
                <a:tc>
                  <a:txBody>
                    <a:bodyPr/>
                    <a:lstStyle/>
                    <a:p>
                      <a:r>
                        <a:rPr lang="en-US" altLang="zh-CN" dirty="0"/>
                        <a:t>Validated by</a:t>
                      </a:r>
                      <a:endParaRPr lang="zh-CN" altLang="en-US" dirty="0"/>
                    </a:p>
                  </a:txBody>
                  <a:tcPr/>
                </a:tc>
                <a:extLst>
                  <a:ext uri="{0D108BD9-81ED-4DB2-BD59-A6C34878D82A}">
                    <a16:rowId xmlns:a16="http://schemas.microsoft.com/office/drawing/2014/main" val="3786852111"/>
                  </a:ext>
                </a:extLst>
              </a:tr>
              <a:tr h="370840">
                <a:tc>
                  <a:txBody>
                    <a:bodyPr/>
                    <a:lstStyle/>
                    <a:p>
                      <a:r>
                        <a:rPr lang="en-US" altLang="zh-CN" dirty="0"/>
                        <a:t>R1</a:t>
                      </a:r>
                      <a:endParaRPr lang="zh-CN" altLang="en-US" dirty="0"/>
                    </a:p>
                  </a:txBody>
                  <a:tcPr/>
                </a:tc>
                <a:tc>
                  <a:txBody>
                    <a:bodyPr/>
                    <a:lstStyle/>
                    <a:p>
                      <a:r>
                        <a:rPr lang="en-US" altLang="zh-CN" dirty="0"/>
                        <a:t>S1</a:t>
                      </a:r>
                      <a:endParaRPr lang="zh-CN" altLang="en-US" dirty="0"/>
                    </a:p>
                  </a:txBody>
                  <a:tcPr/>
                </a:tc>
                <a:tc>
                  <a:txBody>
                    <a:bodyPr/>
                    <a:lstStyle/>
                    <a:p>
                      <a:r>
                        <a:rPr lang="en-US" altLang="zh-CN" dirty="0"/>
                        <a:t>T1.1, T1.2…</a:t>
                      </a:r>
                      <a:endParaRPr lang="zh-CN" altLang="en-US" dirty="0"/>
                    </a:p>
                  </a:txBody>
                  <a:tcPr/>
                </a:tc>
                <a:extLst>
                  <a:ext uri="{0D108BD9-81ED-4DB2-BD59-A6C34878D82A}">
                    <a16:rowId xmlns:a16="http://schemas.microsoft.com/office/drawing/2014/main" val="398206719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74940677"/>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17982242"/>
                  </a:ext>
                </a:extLst>
              </a:tr>
            </a:tbl>
          </a:graphicData>
        </a:graphic>
      </p:graphicFrame>
      <p:sp>
        <p:nvSpPr>
          <p:cNvPr id="4" name="Date Placeholder 3">
            <a:extLst>
              <a:ext uri="{FF2B5EF4-FFF2-40B4-BE49-F238E27FC236}">
                <a16:creationId xmlns:a16="http://schemas.microsoft.com/office/drawing/2014/main" id="{2D14E61B-5DCB-41F5-BFD1-42D693D96002}"/>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5" name="Footer Placeholder 4">
            <a:extLst>
              <a:ext uri="{FF2B5EF4-FFF2-40B4-BE49-F238E27FC236}">
                <a16:creationId xmlns:a16="http://schemas.microsoft.com/office/drawing/2014/main" id="{01F3E3E4-D74B-4C04-9D14-3EEE3F943459}"/>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1C8957EA-1186-4247-AC6F-8D47B722A8FC}"/>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63707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4B501-E2FF-421D-80B3-44270D619A06}"/>
              </a:ext>
            </a:extLst>
          </p:cNvPr>
          <p:cNvSpPr>
            <a:spLocks noGrp="1"/>
          </p:cNvSpPr>
          <p:nvPr>
            <p:ph type="title"/>
          </p:nvPr>
        </p:nvSpPr>
        <p:spPr/>
        <p:txBody>
          <a:bodyPr/>
          <a:lstStyle/>
          <a:p>
            <a:r>
              <a:rPr lang="en-US" dirty="0"/>
              <a:t>International Standards</a:t>
            </a:r>
          </a:p>
        </p:txBody>
      </p:sp>
      <p:sp>
        <p:nvSpPr>
          <p:cNvPr id="5" name="Content Placeholder 4">
            <a:extLst>
              <a:ext uri="{FF2B5EF4-FFF2-40B4-BE49-F238E27FC236}">
                <a16:creationId xmlns:a16="http://schemas.microsoft.com/office/drawing/2014/main" id="{1C041793-74CC-4C4C-8011-7CB104FA6287}"/>
              </a:ext>
            </a:extLst>
          </p:cNvPr>
          <p:cNvSpPr>
            <a:spLocks noGrp="1"/>
          </p:cNvSpPr>
          <p:nvPr>
            <p:ph idx="1"/>
          </p:nvPr>
        </p:nvSpPr>
        <p:spPr/>
        <p:txBody>
          <a:bodyPr/>
          <a:lstStyle/>
          <a:p>
            <a:pPr>
              <a:lnSpc>
                <a:spcPct val="90000"/>
              </a:lnSpc>
            </a:pPr>
            <a:r>
              <a:rPr lang="en-US" altLang="en-US" dirty="0"/>
              <a:t>Industry + regulation + academia </a:t>
            </a:r>
            <a:r>
              <a:rPr lang="en-US" altLang="en-US" dirty="0">
                <a:solidFill>
                  <a:srgbClr val="FF0000"/>
                </a:solidFill>
              </a:rPr>
              <a:t>develop</a:t>
            </a:r>
            <a:r>
              <a:rPr lang="en-US" altLang="en-US" dirty="0"/>
              <a:t> standards</a:t>
            </a:r>
          </a:p>
          <a:p>
            <a:pPr>
              <a:lnSpc>
                <a:spcPct val="90000"/>
              </a:lnSpc>
            </a:pPr>
            <a:r>
              <a:rPr lang="en-US" altLang="en-US" dirty="0"/>
              <a:t>Regulation agencies </a:t>
            </a:r>
            <a:r>
              <a:rPr lang="en-US" altLang="en-US" dirty="0">
                <a:solidFill>
                  <a:srgbClr val="FF0000"/>
                </a:solidFill>
              </a:rPr>
              <a:t>adopt/recognize</a:t>
            </a:r>
            <a:r>
              <a:rPr lang="en-US" altLang="en-US" dirty="0"/>
              <a:t> standards</a:t>
            </a:r>
          </a:p>
          <a:p>
            <a:pPr>
              <a:lnSpc>
                <a:spcPct val="90000"/>
              </a:lnSpc>
            </a:pPr>
            <a:r>
              <a:rPr lang="en-US" altLang="en-US" dirty="0"/>
              <a:t>Software companies </a:t>
            </a:r>
            <a:r>
              <a:rPr lang="en-US" altLang="en-US" dirty="0">
                <a:solidFill>
                  <a:srgbClr val="FF0000"/>
                </a:solidFill>
              </a:rPr>
              <a:t>comply to</a:t>
            </a:r>
            <a:r>
              <a:rPr lang="en-US" altLang="en-US" dirty="0"/>
              <a:t> standards</a:t>
            </a:r>
          </a:p>
          <a:p>
            <a:pPr>
              <a:lnSpc>
                <a:spcPct val="90000"/>
              </a:lnSpc>
            </a:pPr>
            <a:r>
              <a:rPr lang="en-US" altLang="en-US" dirty="0"/>
              <a:t>Standards emphasize communication and shared understanding</a:t>
            </a:r>
          </a:p>
          <a:p>
            <a:pPr lvl="1">
              <a:lnSpc>
                <a:spcPct val="90000"/>
              </a:lnSpc>
            </a:pPr>
            <a:r>
              <a:rPr lang="en-US" altLang="en-US" sz="2000" dirty="0"/>
              <a:t>For example: if one person says, “</a:t>
            </a:r>
            <a:r>
              <a:rPr lang="en-US" altLang="en-US" sz="2000" i="1" dirty="0"/>
              <a:t>Testing is complete</a:t>
            </a:r>
            <a:r>
              <a:rPr lang="en-US" altLang="en-US" sz="2000" dirty="0"/>
              <a:t>”, will all affected bodies understand what those words mean?</a:t>
            </a:r>
          </a:p>
          <a:p>
            <a:r>
              <a:rPr lang="en-US" altLang="en-US" dirty="0"/>
              <a:t>less time is spent on non-productive work</a:t>
            </a:r>
            <a:endParaRPr lang="en-US" dirty="0"/>
          </a:p>
        </p:txBody>
      </p:sp>
    </p:spTree>
    <p:extLst>
      <p:ext uri="{BB962C8B-B14F-4D97-AF65-F5344CB8AC3E}">
        <p14:creationId xmlns:p14="http://schemas.microsoft.com/office/powerpoint/2010/main" val="35409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14B-D4E3-42D8-8555-DF8977E24232}"/>
              </a:ext>
            </a:extLst>
          </p:cNvPr>
          <p:cNvSpPr>
            <a:spLocks noGrp="1"/>
          </p:cNvSpPr>
          <p:nvPr>
            <p:ph type="title"/>
          </p:nvPr>
        </p:nvSpPr>
        <p:spPr/>
        <p:txBody>
          <a:bodyPr/>
          <a:lstStyle/>
          <a:p>
            <a:r>
              <a:rPr lang="en-US" dirty="0"/>
              <a:t>Benefits of Standards</a:t>
            </a:r>
          </a:p>
        </p:txBody>
      </p:sp>
      <p:sp>
        <p:nvSpPr>
          <p:cNvPr id="3" name="Content Placeholder 2">
            <a:extLst>
              <a:ext uri="{FF2B5EF4-FFF2-40B4-BE49-F238E27FC236}">
                <a16:creationId xmlns:a16="http://schemas.microsoft.com/office/drawing/2014/main" id="{034AD31C-9C06-4F78-B4AA-8A06971A55FC}"/>
              </a:ext>
            </a:extLst>
          </p:cNvPr>
          <p:cNvSpPr>
            <a:spLocks noGrp="1"/>
          </p:cNvSpPr>
          <p:nvPr>
            <p:ph idx="1"/>
          </p:nvPr>
        </p:nvSpPr>
        <p:spPr/>
        <p:txBody>
          <a:bodyPr/>
          <a:lstStyle/>
          <a:p>
            <a:r>
              <a:rPr lang="en-GB" altLang="en-US" dirty="0"/>
              <a:t>Encapsulation of best practice</a:t>
            </a:r>
          </a:p>
          <a:p>
            <a:pPr lvl="1"/>
            <a:r>
              <a:rPr lang="en-GB" altLang="en-US" dirty="0"/>
              <a:t>avoids repetition of past mistakes</a:t>
            </a:r>
          </a:p>
          <a:p>
            <a:r>
              <a:rPr lang="en-GB" altLang="en-US" dirty="0"/>
              <a:t>Framework for quality assurance process</a:t>
            </a:r>
          </a:p>
          <a:p>
            <a:pPr lvl="1"/>
            <a:r>
              <a:rPr lang="en-GB" altLang="en-US" dirty="0"/>
              <a:t>it involves checking standard compliance</a:t>
            </a:r>
          </a:p>
          <a:p>
            <a:r>
              <a:rPr lang="en-GB" altLang="en-US" dirty="0"/>
              <a:t>Provide continuity</a:t>
            </a:r>
          </a:p>
          <a:p>
            <a:pPr lvl="1"/>
            <a:r>
              <a:rPr lang="en-GB" altLang="en-US" dirty="0"/>
              <a:t>new staff can understand the organisation by the standards applied</a:t>
            </a:r>
          </a:p>
          <a:p>
            <a:endParaRPr lang="en-US" dirty="0"/>
          </a:p>
        </p:txBody>
      </p:sp>
      <p:sp>
        <p:nvSpPr>
          <p:cNvPr id="4" name="Date Placeholder 3">
            <a:extLst>
              <a:ext uri="{FF2B5EF4-FFF2-40B4-BE49-F238E27FC236}">
                <a16:creationId xmlns:a16="http://schemas.microsoft.com/office/drawing/2014/main" id="{30082691-F87A-42AA-9906-E5A25AFC48A1}"/>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5" name="Footer Placeholder 4">
            <a:extLst>
              <a:ext uri="{FF2B5EF4-FFF2-40B4-BE49-F238E27FC236}">
                <a16:creationId xmlns:a16="http://schemas.microsoft.com/office/drawing/2014/main" id="{4D2E5624-476B-453E-952E-4D7FD61ABD2A}"/>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A12A4188-627C-47A6-8701-32ABD347375E}"/>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04516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EF3FB90-FCB0-4C81-9549-DF313FA49CDA}"/>
              </a:ext>
            </a:extLst>
          </p:cNvPr>
          <p:cNvSpPr>
            <a:spLocks noGrp="1" noChangeArrowheads="1"/>
          </p:cNvSpPr>
          <p:nvPr>
            <p:ph type="title"/>
          </p:nvPr>
        </p:nvSpPr>
        <p:spPr/>
        <p:txBody>
          <a:bodyPr/>
          <a:lstStyle/>
          <a:p>
            <a:r>
              <a:rPr lang="en-GB" altLang="en-US"/>
              <a:t>Problems with standards</a:t>
            </a:r>
          </a:p>
        </p:txBody>
      </p:sp>
      <p:sp>
        <p:nvSpPr>
          <p:cNvPr id="37891" name="Rectangle 3">
            <a:extLst>
              <a:ext uri="{FF2B5EF4-FFF2-40B4-BE49-F238E27FC236}">
                <a16:creationId xmlns:a16="http://schemas.microsoft.com/office/drawing/2014/main" id="{B1A83BB7-B941-4097-AD46-B69467094309}"/>
              </a:ext>
            </a:extLst>
          </p:cNvPr>
          <p:cNvSpPr>
            <a:spLocks noGrp="1" noChangeArrowheads="1"/>
          </p:cNvSpPr>
          <p:nvPr>
            <p:ph type="body" idx="1"/>
          </p:nvPr>
        </p:nvSpPr>
        <p:spPr/>
        <p:txBody>
          <a:bodyPr/>
          <a:lstStyle/>
          <a:p>
            <a:pPr>
              <a:lnSpc>
                <a:spcPct val="90000"/>
              </a:lnSpc>
            </a:pPr>
            <a:r>
              <a:rPr lang="en-US" altLang="en-US" dirty="0"/>
              <a:t>Small software organizations perceive them as being orientated towards large organizations. </a:t>
            </a:r>
          </a:p>
          <a:p>
            <a:pPr>
              <a:lnSpc>
                <a:spcPct val="90000"/>
              </a:lnSpc>
            </a:pPr>
            <a:endParaRPr lang="en-US" altLang="en-US" dirty="0"/>
          </a:p>
          <a:p>
            <a:pPr>
              <a:lnSpc>
                <a:spcPct val="90000"/>
              </a:lnSpc>
            </a:pPr>
            <a:r>
              <a:rPr lang="en-US" altLang="en-US" dirty="0"/>
              <a:t>Negative views of cost, documentation and bureaucracy</a:t>
            </a:r>
          </a:p>
          <a:p>
            <a:pPr>
              <a:lnSpc>
                <a:spcPct val="90000"/>
              </a:lnSpc>
            </a:pPr>
            <a:endParaRPr lang="en-US" altLang="en-US" dirty="0"/>
          </a:p>
          <a:p>
            <a:pPr>
              <a:lnSpc>
                <a:spcPct val="90000"/>
              </a:lnSpc>
            </a:pPr>
            <a:r>
              <a:rPr lang="en-US" altLang="en-US" dirty="0"/>
              <a:t>Difficult to relate standards to their business needs and to justify the application of the international standards in their operations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a:extLst>
              <a:ext uri="{FF2B5EF4-FFF2-40B4-BE49-F238E27FC236}">
                <a16:creationId xmlns:a16="http://schemas.microsoft.com/office/drawing/2014/main" id="{E3BC1871-0625-41A6-8669-34756F566C0A}"/>
              </a:ext>
            </a:extLst>
          </p:cNvPr>
          <p:cNvSpPr>
            <a:spLocks noGrp="1" noChangeArrowheads="1"/>
          </p:cNvSpPr>
          <p:nvPr>
            <p:ph type="title"/>
          </p:nvPr>
        </p:nvSpPr>
        <p:spPr/>
        <p:txBody>
          <a:bodyPr/>
          <a:lstStyle/>
          <a:p>
            <a:r>
              <a:rPr lang="en-GB" altLang="en-US"/>
              <a:t>Who is the ISO?</a:t>
            </a:r>
          </a:p>
        </p:txBody>
      </p:sp>
      <p:sp>
        <p:nvSpPr>
          <p:cNvPr id="50183" name="Rectangle 7">
            <a:extLst>
              <a:ext uri="{FF2B5EF4-FFF2-40B4-BE49-F238E27FC236}">
                <a16:creationId xmlns:a16="http://schemas.microsoft.com/office/drawing/2014/main" id="{28D4F33B-A9A8-4073-979D-2485613C005F}"/>
              </a:ext>
            </a:extLst>
          </p:cNvPr>
          <p:cNvSpPr>
            <a:spLocks noGrp="1" noChangeArrowheads="1"/>
          </p:cNvSpPr>
          <p:nvPr>
            <p:ph type="body" idx="1"/>
          </p:nvPr>
        </p:nvSpPr>
        <p:spPr/>
        <p:txBody>
          <a:bodyPr/>
          <a:lstStyle/>
          <a:p>
            <a:r>
              <a:rPr lang="en-US" altLang="en-US" sz="2400" dirty="0"/>
              <a:t>International Organization for Standardization</a:t>
            </a:r>
          </a:p>
          <a:p>
            <a:pPr lvl="1"/>
            <a:r>
              <a:rPr lang="en-US" altLang="en-US" sz="1800" dirty="0"/>
              <a:t>world's largest developer of International Standards</a:t>
            </a:r>
          </a:p>
          <a:p>
            <a:r>
              <a:rPr lang="en-US" altLang="en-US" sz="2400" dirty="0"/>
              <a:t>A network of the national standards institutes of 162 countries, one member per country</a:t>
            </a:r>
          </a:p>
          <a:p>
            <a:r>
              <a:rPr lang="en-US" altLang="en-US" sz="2400" dirty="0"/>
              <a:t>ISO is a non-governmental organization that forms a bridge between the public and private sectors</a:t>
            </a:r>
          </a:p>
          <a:p>
            <a:pPr lvl="1"/>
            <a:r>
              <a:rPr lang="en-US" altLang="en-US" sz="2000" dirty="0"/>
              <a:t>Many of its member institutes are part of the governmental structure of their countries, or are mandated by their government</a:t>
            </a:r>
          </a:p>
          <a:p>
            <a:pPr lvl="1"/>
            <a:r>
              <a:rPr lang="en-US" altLang="en-US" sz="2000" dirty="0"/>
              <a:t>Other members have their roots uniquely in the private sector, having been set up by national partnerships of industry associations</a:t>
            </a:r>
          </a:p>
          <a:p>
            <a:r>
              <a:rPr lang="en-US" altLang="en-US" sz="2400" dirty="0"/>
              <a:t>This enables ISO to reach a consensus on solutions that meet both the requirements of business and the broader needs of society</a:t>
            </a: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a:extLst>
              <a:ext uri="{FF2B5EF4-FFF2-40B4-BE49-F238E27FC236}">
                <a16:creationId xmlns:a16="http://schemas.microsoft.com/office/drawing/2014/main" id="{C83DA768-9859-4D29-833A-913CF2623800}"/>
              </a:ext>
            </a:extLst>
          </p:cNvPr>
          <p:cNvSpPr>
            <a:spLocks noGrp="1" noChangeArrowheads="1"/>
          </p:cNvSpPr>
          <p:nvPr>
            <p:ph type="title"/>
          </p:nvPr>
        </p:nvSpPr>
        <p:spPr/>
        <p:txBody>
          <a:bodyPr/>
          <a:lstStyle/>
          <a:p>
            <a:r>
              <a:rPr lang="en-GB" altLang="en-US"/>
              <a:t> Who develops ISO standards </a:t>
            </a:r>
          </a:p>
        </p:txBody>
      </p:sp>
      <p:sp>
        <p:nvSpPr>
          <p:cNvPr id="52229" name="Rectangle 5">
            <a:extLst>
              <a:ext uri="{FF2B5EF4-FFF2-40B4-BE49-F238E27FC236}">
                <a16:creationId xmlns:a16="http://schemas.microsoft.com/office/drawing/2014/main" id="{5F165EE8-3937-4153-BC21-7098AB10D167}"/>
              </a:ext>
            </a:extLst>
          </p:cNvPr>
          <p:cNvSpPr>
            <a:spLocks noGrp="1" noChangeArrowheads="1"/>
          </p:cNvSpPr>
          <p:nvPr>
            <p:ph type="body" idx="1"/>
          </p:nvPr>
        </p:nvSpPr>
        <p:spPr/>
        <p:txBody>
          <a:bodyPr/>
          <a:lstStyle/>
          <a:p>
            <a:pPr>
              <a:lnSpc>
                <a:spcPct val="90000"/>
              </a:lnSpc>
            </a:pPr>
            <a:r>
              <a:rPr lang="en-US" altLang="en-US" dirty="0"/>
              <a:t>By technical committees, (or subcommittees) comprising experts from the industrial, technical and business sectors </a:t>
            </a:r>
          </a:p>
          <a:p>
            <a:pPr>
              <a:lnSpc>
                <a:spcPct val="90000"/>
              </a:lnSpc>
            </a:pPr>
            <a:endParaRPr lang="en-US" altLang="en-US" dirty="0"/>
          </a:p>
          <a:p>
            <a:pPr>
              <a:lnSpc>
                <a:spcPct val="90000"/>
              </a:lnSpc>
            </a:pPr>
            <a:r>
              <a:rPr lang="en-US" altLang="en-US" dirty="0"/>
              <a:t>These experts may be joined by representatives of government agencies, consumer associations, non-governmental organizations and academic circles, etc.</a:t>
            </a:r>
          </a:p>
          <a:p>
            <a:pPr>
              <a:lnSpc>
                <a:spcPct val="90000"/>
              </a:lnSpc>
            </a:pPr>
            <a:endParaRPr lang="en-US" altLang="en-US" dirty="0"/>
          </a:p>
          <a:p>
            <a:pPr>
              <a:lnSpc>
                <a:spcPct val="90000"/>
              </a:lnSpc>
            </a:pPr>
            <a:r>
              <a:rPr lang="en-US" altLang="en-US" dirty="0"/>
              <a:t>Experts participate as national delegations, chosen by the ISO national member body for the country concerned. </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E2F9540-7D92-4696-BE5B-DAC91B88D336}"/>
              </a:ext>
            </a:extLst>
          </p:cNvPr>
          <p:cNvSpPr>
            <a:spLocks noGrp="1" noChangeArrowheads="1"/>
          </p:cNvSpPr>
          <p:nvPr>
            <p:ph type="title"/>
          </p:nvPr>
        </p:nvSpPr>
        <p:spPr/>
        <p:txBody>
          <a:bodyPr/>
          <a:lstStyle/>
          <a:p>
            <a:r>
              <a:rPr lang="en-GB" altLang="en-US"/>
              <a:t>How ISO standards are developed </a:t>
            </a:r>
          </a:p>
        </p:txBody>
      </p:sp>
      <p:sp>
        <p:nvSpPr>
          <p:cNvPr id="56323" name="Rectangle 3">
            <a:extLst>
              <a:ext uri="{FF2B5EF4-FFF2-40B4-BE49-F238E27FC236}">
                <a16:creationId xmlns:a16="http://schemas.microsoft.com/office/drawing/2014/main" id="{271E57F6-3149-41A3-A6A5-F4555312AF17}"/>
              </a:ext>
            </a:extLst>
          </p:cNvPr>
          <p:cNvSpPr>
            <a:spLocks noGrp="1" noChangeArrowheads="1"/>
          </p:cNvSpPr>
          <p:nvPr>
            <p:ph type="body" idx="1"/>
          </p:nvPr>
        </p:nvSpPr>
        <p:spPr>
          <a:xfrm>
            <a:off x="914400" y="1628806"/>
            <a:ext cx="10363200" cy="4467194"/>
          </a:xfrm>
        </p:spPr>
        <p:txBody>
          <a:bodyPr/>
          <a:lstStyle/>
          <a:p>
            <a:pPr>
              <a:lnSpc>
                <a:spcPct val="90000"/>
              </a:lnSpc>
            </a:pPr>
            <a:r>
              <a:rPr lang="en-GB" altLang="en-US" dirty="0"/>
              <a:t>The national delegations of experts of a committee meet to discuss, debate and argue until they reach consensus on </a:t>
            </a:r>
            <a:r>
              <a:rPr lang="en-GB" altLang="en-US" dirty="0">
                <a:solidFill>
                  <a:srgbClr val="FF0000"/>
                </a:solidFill>
              </a:rPr>
              <a:t>a draft agreement</a:t>
            </a:r>
          </a:p>
          <a:p>
            <a:pPr>
              <a:lnSpc>
                <a:spcPct val="90000"/>
              </a:lnSpc>
            </a:pPr>
            <a:endParaRPr lang="en-GB" altLang="en-US" dirty="0"/>
          </a:p>
          <a:p>
            <a:pPr>
              <a:lnSpc>
                <a:spcPct val="90000"/>
              </a:lnSpc>
            </a:pPr>
            <a:r>
              <a:rPr lang="en-US" altLang="en-US" dirty="0"/>
              <a:t>The resulting document is circulated as a </a:t>
            </a:r>
            <a:r>
              <a:rPr lang="en-US" altLang="en-US" dirty="0">
                <a:solidFill>
                  <a:srgbClr val="FF0000"/>
                </a:solidFill>
              </a:rPr>
              <a:t>Draft International Standard (DIS) </a:t>
            </a:r>
            <a:r>
              <a:rPr lang="en-US" altLang="en-US" dirty="0"/>
              <a:t>to all ISO's member bodies for voting and comment</a:t>
            </a:r>
          </a:p>
          <a:p>
            <a:pPr>
              <a:lnSpc>
                <a:spcPct val="90000"/>
              </a:lnSpc>
            </a:pPr>
            <a:endParaRPr lang="en-US" altLang="en-US" dirty="0"/>
          </a:p>
          <a:p>
            <a:pPr>
              <a:lnSpc>
                <a:spcPct val="90000"/>
              </a:lnSpc>
            </a:pPr>
            <a:r>
              <a:rPr lang="en-US" altLang="en-US" dirty="0"/>
              <a:t>If the voting is in favor, the document, with eventual modifications, is circulated to the ISO members as a </a:t>
            </a:r>
            <a:r>
              <a:rPr lang="en-US" altLang="en-US" dirty="0">
                <a:solidFill>
                  <a:srgbClr val="FF0000"/>
                </a:solidFill>
              </a:rPr>
              <a:t>Final Draft International Standard (FDIS)</a:t>
            </a:r>
            <a:endParaRPr lang="en-GB"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Test Design Techniques</a:t>
            </a:r>
            <a:endParaRPr lang="en-US" dirty="0"/>
          </a:p>
        </p:txBody>
      </p:sp>
      <p:sp>
        <p:nvSpPr>
          <p:cNvPr id="6" name="Content Placeholder 5"/>
          <p:cNvSpPr>
            <a:spLocks noGrp="1"/>
          </p:cNvSpPr>
          <p:nvPr>
            <p:ph idx="1"/>
          </p:nvPr>
        </p:nvSpPr>
        <p:spPr/>
        <p:txBody>
          <a:bodyPr/>
          <a:lstStyle/>
          <a:p>
            <a:r>
              <a:rPr lang="en-US" altLang="zh-CN" dirty="0"/>
              <a:t>Specification-based Testing</a:t>
            </a:r>
          </a:p>
          <a:p>
            <a:pPr lvl="1"/>
            <a:r>
              <a:rPr lang="en-US" altLang="zh-CN" dirty="0"/>
              <a:t>Black-box Testing</a:t>
            </a:r>
          </a:p>
          <a:p>
            <a:pPr lvl="1"/>
            <a:endParaRPr lang="en-US" altLang="zh-CN" dirty="0"/>
          </a:p>
          <a:p>
            <a:r>
              <a:rPr lang="en-US" dirty="0">
                <a:solidFill>
                  <a:srgbClr val="FF0000"/>
                </a:solidFill>
              </a:rPr>
              <a:t>Structure-based Testing</a:t>
            </a:r>
          </a:p>
          <a:p>
            <a:pPr lvl="1"/>
            <a:r>
              <a:rPr lang="en-US" dirty="0">
                <a:solidFill>
                  <a:srgbClr val="FF0000"/>
                </a:solidFill>
              </a:rPr>
              <a:t>White-box Testing</a:t>
            </a:r>
          </a:p>
          <a:p>
            <a:pPr lvl="1"/>
            <a:endParaRPr lang="en-US" dirty="0"/>
          </a:p>
          <a:p>
            <a:r>
              <a:rPr lang="en-US" dirty="0"/>
              <a:t>Experience-based Testing</a:t>
            </a:r>
          </a:p>
        </p:txBody>
      </p:sp>
      <p:sp>
        <p:nvSpPr>
          <p:cNvPr id="3" name="Footer Placeholder 2">
            <a:extLst>
              <a:ext uri="{FF2B5EF4-FFF2-40B4-BE49-F238E27FC236}">
                <a16:creationId xmlns:a16="http://schemas.microsoft.com/office/drawing/2014/main" id="{8F8D3E07-FC28-4078-827F-1F953672AB74}"/>
              </a:ext>
            </a:extLst>
          </p:cNvPr>
          <p:cNvSpPr>
            <a:spLocks noGrp="1"/>
          </p:cNvSpPr>
          <p:nvPr>
            <p:ph type="ftr" sz="quarter" idx="11"/>
          </p:nvPr>
        </p:nvSpPr>
        <p:spPr/>
        <p:txBody>
          <a:bodyPr/>
          <a:lstStyle/>
          <a:p>
            <a:pPr algn="ctr"/>
            <a:r>
              <a:rPr lang="es-ES" altLang="zh-CN"/>
              <a:t>CS132: Software Engineering</a:t>
            </a:r>
            <a:endParaRPr lang="en-US" dirty="0"/>
          </a:p>
        </p:txBody>
      </p:sp>
      <p:sp>
        <p:nvSpPr>
          <p:cNvPr id="7" name="Slide Number Placeholder 6">
            <a:extLst>
              <a:ext uri="{FF2B5EF4-FFF2-40B4-BE49-F238E27FC236}">
                <a16:creationId xmlns:a16="http://schemas.microsoft.com/office/drawing/2014/main" id="{BCCFB282-53BB-432E-B0B9-7622B647E75D}"/>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547945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a:extLst>
              <a:ext uri="{FF2B5EF4-FFF2-40B4-BE49-F238E27FC236}">
                <a16:creationId xmlns:a16="http://schemas.microsoft.com/office/drawing/2014/main" id="{79F204D3-F425-4EDA-B30E-689453B115B5}"/>
              </a:ext>
            </a:extLst>
          </p:cNvPr>
          <p:cNvSpPr>
            <a:spLocks noGrp="1" noChangeArrowheads="1"/>
          </p:cNvSpPr>
          <p:nvPr>
            <p:ph type="title"/>
          </p:nvPr>
        </p:nvSpPr>
        <p:spPr/>
        <p:txBody>
          <a:bodyPr/>
          <a:lstStyle/>
          <a:p>
            <a:r>
              <a:rPr lang="en-US" altLang="en-US"/>
              <a:t>ISO/IEC JTC 1 SC7</a:t>
            </a:r>
            <a:endParaRPr lang="en-GB" altLang="en-US"/>
          </a:p>
        </p:txBody>
      </p:sp>
      <p:sp>
        <p:nvSpPr>
          <p:cNvPr id="41991" name="Rectangle 7">
            <a:extLst>
              <a:ext uri="{FF2B5EF4-FFF2-40B4-BE49-F238E27FC236}">
                <a16:creationId xmlns:a16="http://schemas.microsoft.com/office/drawing/2014/main" id="{C84660D1-9C2E-4831-A2B2-A63F42B2CFA4}"/>
              </a:ext>
            </a:extLst>
          </p:cNvPr>
          <p:cNvSpPr>
            <a:spLocks noGrp="1" noChangeArrowheads="1"/>
          </p:cNvSpPr>
          <p:nvPr>
            <p:ph type="body" idx="1"/>
          </p:nvPr>
        </p:nvSpPr>
        <p:spPr/>
        <p:txBody>
          <a:bodyPr/>
          <a:lstStyle/>
          <a:p>
            <a:r>
              <a:rPr lang="en-US" altLang="en-US" dirty="0"/>
              <a:t>ISO/IEC JTC 1 SC7</a:t>
            </a:r>
          </a:p>
          <a:p>
            <a:pPr lvl="1"/>
            <a:r>
              <a:rPr lang="en-CA" altLang="en-US" dirty="0"/>
              <a:t>International Organization for Standardization/ International Electrotechnical Commission Joint Technical Committee 1 Sub-Committee 7</a:t>
            </a:r>
            <a:endParaRPr lang="fr-CA" altLang="en-US" dirty="0"/>
          </a:p>
          <a:p>
            <a:r>
              <a:rPr lang="en-US" altLang="en-US" dirty="0"/>
              <a:t>ISO/IEC JTC 1 SC7 Terms of Reference</a:t>
            </a:r>
          </a:p>
          <a:p>
            <a:pPr lvl="1"/>
            <a:r>
              <a:rPr lang="en-US" altLang="en-US" dirty="0"/>
              <a:t>“Standardization of processes, methods and supporting technologies for the engineering and management of software and systems throughout their life cycles”</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718" name="Group 86">
            <a:extLst>
              <a:ext uri="{FF2B5EF4-FFF2-40B4-BE49-F238E27FC236}">
                <a16:creationId xmlns:a16="http://schemas.microsoft.com/office/drawing/2014/main" id="{4547C615-B03C-4FA0-8ABB-4E0431813252}"/>
              </a:ext>
            </a:extLst>
          </p:cNvPr>
          <p:cNvGrpSpPr>
            <a:grpSpLocks/>
          </p:cNvGrpSpPr>
          <p:nvPr/>
        </p:nvGrpSpPr>
        <p:grpSpPr bwMode="auto">
          <a:xfrm>
            <a:off x="2063750" y="1557339"/>
            <a:ext cx="7920038" cy="5227637"/>
            <a:chOff x="192" y="474"/>
            <a:chExt cx="5376" cy="3531"/>
          </a:xfrm>
        </p:grpSpPr>
        <p:sp>
          <p:nvSpPr>
            <p:cNvPr id="2052" name="Rectangle 4">
              <a:extLst>
                <a:ext uri="{FF2B5EF4-FFF2-40B4-BE49-F238E27FC236}">
                  <a16:creationId xmlns:a16="http://schemas.microsoft.com/office/drawing/2014/main" id="{D75253BD-A514-4B60-AAF7-9773E254298C}"/>
                </a:ext>
              </a:extLst>
            </p:cNvPr>
            <p:cNvSpPr>
              <a:spLocks noChangeArrowheads="1"/>
            </p:cNvSpPr>
            <p:nvPr/>
          </p:nvSpPr>
          <p:spPr bwMode="auto">
            <a:xfrm>
              <a:off x="2389" y="658"/>
              <a:ext cx="1102" cy="287"/>
            </a:xfrm>
            <a:prstGeom prst="rect">
              <a:avLst/>
            </a:prstGeom>
            <a:solidFill>
              <a:srgbClr val="FFFF99"/>
            </a:solidFill>
            <a:ln w="25400">
              <a:solidFill>
                <a:schemeClr val="tx1"/>
              </a:solidFill>
              <a:miter lim="800000"/>
              <a:headEnd/>
              <a:tailEnd/>
            </a:ln>
            <a:effectLst>
              <a:outerShdw dist="107763" dir="2700000" algn="ctr" rotWithShape="0">
                <a:schemeClr val="tx1">
                  <a:alpha val="74997"/>
                </a:schemeClr>
              </a:outerShdw>
            </a:effec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endParaRPr lang="fr-FR" altLang="en-US">
                <a:ea typeface="ＭＳ Ｐゴシック" panose="020B0600070205080204" pitchFamily="34" charset="-128"/>
              </a:endParaRPr>
            </a:p>
          </p:txBody>
        </p:sp>
        <p:sp>
          <p:nvSpPr>
            <p:cNvPr id="69635" name="Rectangle 5">
              <a:extLst>
                <a:ext uri="{FF2B5EF4-FFF2-40B4-BE49-F238E27FC236}">
                  <a16:creationId xmlns:a16="http://schemas.microsoft.com/office/drawing/2014/main" id="{084AC94B-B473-420C-90D3-C529D2B8F0F0}"/>
                </a:ext>
              </a:extLst>
            </p:cNvPr>
            <p:cNvSpPr>
              <a:spLocks noChangeArrowheads="1"/>
            </p:cNvSpPr>
            <p:nvPr/>
          </p:nvSpPr>
          <p:spPr bwMode="auto">
            <a:xfrm>
              <a:off x="2665" y="647"/>
              <a:ext cx="53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2400" b="1">
                  <a:ea typeface="ＭＳ Ｐゴシック" panose="020B0600070205080204" pitchFamily="34" charset="-128"/>
                </a:rPr>
                <a:t>SC7</a:t>
              </a:r>
            </a:p>
          </p:txBody>
        </p:sp>
        <p:sp>
          <p:nvSpPr>
            <p:cNvPr id="69636" name="Line 17">
              <a:extLst>
                <a:ext uri="{FF2B5EF4-FFF2-40B4-BE49-F238E27FC236}">
                  <a16:creationId xmlns:a16="http://schemas.microsoft.com/office/drawing/2014/main" id="{1E386544-C343-466B-8654-76D3FA043DF1}"/>
                </a:ext>
              </a:extLst>
            </p:cNvPr>
            <p:cNvSpPr>
              <a:spLocks noChangeShapeType="1"/>
            </p:cNvSpPr>
            <p:nvPr/>
          </p:nvSpPr>
          <p:spPr bwMode="auto">
            <a:xfrm flipH="1">
              <a:off x="2928" y="979"/>
              <a:ext cx="12" cy="260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20">
              <a:extLst>
                <a:ext uri="{FF2B5EF4-FFF2-40B4-BE49-F238E27FC236}">
                  <a16:creationId xmlns:a16="http://schemas.microsoft.com/office/drawing/2014/main" id="{61530F7D-2960-4ACE-8BF6-5766720CDA06}"/>
                </a:ext>
              </a:extLst>
            </p:cNvPr>
            <p:cNvSpPr>
              <a:spLocks noChangeShapeType="1"/>
            </p:cNvSpPr>
            <p:nvPr/>
          </p:nvSpPr>
          <p:spPr bwMode="auto">
            <a:xfrm flipV="1">
              <a:off x="2492" y="1318"/>
              <a:ext cx="448" cy="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21">
              <a:extLst>
                <a:ext uri="{FF2B5EF4-FFF2-40B4-BE49-F238E27FC236}">
                  <a16:creationId xmlns:a16="http://schemas.microsoft.com/office/drawing/2014/main" id="{9775CEA3-FBD1-430A-8B88-3E51E2795EBA}"/>
                </a:ext>
              </a:extLst>
            </p:cNvPr>
            <p:cNvSpPr>
              <a:spLocks noChangeShapeType="1"/>
            </p:cNvSpPr>
            <p:nvPr/>
          </p:nvSpPr>
          <p:spPr bwMode="auto">
            <a:xfrm>
              <a:off x="3524" y="791"/>
              <a:ext cx="26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27">
              <a:extLst>
                <a:ext uri="{FF2B5EF4-FFF2-40B4-BE49-F238E27FC236}">
                  <a16:creationId xmlns:a16="http://schemas.microsoft.com/office/drawing/2014/main" id="{AF4A357B-D893-47E4-8290-09987D305845}"/>
                </a:ext>
              </a:extLst>
            </p:cNvPr>
            <p:cNvSpPr>
              <a:spLocks noChangeShapeType="1"/>
            </p:cNvSpPr>
            <p:nvPr/>
          </p:nvSpPr>
          <p:spPr bwMode="auto">
            <a:xfrm>
              <a:off x="192" y="1559"/>
              <a:ext cx="4109" cy="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0" name="Rectangle 28">
              <a:extLst>
                <a:ext uri="{FF2B5EF4-FFF2-40B4-BE49-F238E27FC236}">
                  <a16:creationId xmlns:a16="http://schemas.microsoft.com/office/drawing/2014/main" id="{C4AFA7D7-B491-4B12-982E-F06CD4B5BE7A}"/>
                </a:ext>
              </a:extLst>
            </p:cNvPr>
            <p:cNvSpPr>
              <a:spLocks noChangeArrowheads="1"/>
            </p:cNvSpPr>
            <p:nvPr/>
          </p:nvSpPr>
          <p:spPr bwMode="auto">
            <a:xfrm>
              <a:off x="1387" y="1176"/>
              <a:ext cx="1103"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fr-FR" altLang="en-US" sz="1200" b="1" i="1">
                  <a:ea typeface="ＭＳ Ｐゴシック" panose="020B0600070205080204" pitchFamily="34" charset="-128"/>
                </a:rPr>
                <a:t>Secrétariat</a:t>
              </a:r>
            </a:p>
          </p:txBody>
        </p:sp>
        <p:sp>
          <p:nvSpPr>
            <p:cNvPr id="69641" name="Line 38">
              <a:extLst>
                <a:ext uri="{FF2B5EF4-FFF2-40B4-BE49-F238E27FC236}">
                  <a16:creationId xmlns:a16="http://schemas.microsoft.com/office/drawing/2014/main" id="{E6274129-7011-4FDF-99FC-83E21A941B61}"/>
                </a:ext>
              </a:extLst>
            </p:cNvPr>
            <p:cNvSpPr>
              <a:spLocks noChangeShapeType="1"/>
            </p:cNvSpPr>
            <p:nvPr/>
          </p:nvSpPr>
          <p:spPr bwMode="auto">
            <a:xfrm>
              <a:off x="2065" y="791"/>
              <a:ext cx="31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69642" name="Group 10">
              <a:extLst>
                <a:ext uri="{FF2B5EF4-FFF2-40B4-BE49-F238E27FC236}">
                  <a16:creationId xmlns:a16="http://schemas.microsoft.com/office/drawing/2014/main" id="{B0EB2A62-A0B6-4BF0-86C2-A0BFD816B5F9}"/>
                </a:ext>
              </a:extLst>
            </p:cNvPr>
            <p:cNvGrpSpPr>
              <a:grpSpLocks/>
            </p:cNvGrpSpPr>
            <p:nvPr/>
          </p:nvGrpSpPr>
          <p:grpSpPr bwMode="auto">
            <a:xfrm>
              <a:off x="902" y="474"/>
              <a:ext cx="1162" cy="486"/>
              <a:chOff x="902" y="474"/>
              <a:chExt cx="1162" cy="486"/>
            </a:xfrm>
          </p:grpSpPr>
          <p:sp>
            <p:nvSpPr>
              <p:cNvPr id="69643" name="Rectangle 32">
                <a:extLst>
                  <a:ext uri="{FF2B5EF4-FFF2-40B4-BE49-F238E27FC236}">
                    <a16:creationId xmlns:a16="http://schemas.microsoft.com/office/drawing/2014/main" id="{1B6714F3-016B-4256-BD12-D42F993A7D6C}"/>
                  </a:ext>
                </a:extLst>
              </p:cNvPr>
              <p:cNvSpPr>
                <a:spLocks noChangeArrowheads="1"/>
              </p:cNvSpPr>
              <p:nvPr/>
            </p:nvSpPr>
            <p:spPr bwMode="auto">
              <a:xfrm>
                <a:off x="960" y="647"/>
                <a:ext cx="1104" cy="313"/>
              </a:xfrm>
              <a:prstGeom prst="rect">
                <a:avLst/>
              </a:prstGeom>
              <a:solidFill>
                <a:schemeClr val="bg1"/>
              </a:solidFill>
              <a:ln w="254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fr-FR" altLang="en-US" sz="1200" b="1" i="1">
                    <a:ea typeface="ＭＳ Ｐゴシック" panose="020B0600070205080204" pitchFamily="34" charset="-128"/>
                  </a:rPr>
                  <a:t>Standards Management Group</a:t>
                </a:r>
              </a:p>
            </p:txBody>
          </p:sp>
          <p:sp>
            <p:nvSpPr>
              <p:cNvPr id="69644" name="Rectangle 39">
                <a:extLst>
                  <a:ext uri="{FF2B5EF4-FFF2-40B4-BE49-F238E27FC236}">
                    <a16:creationId xmlns:a16="http://schemas.microsoft.com/office/drawing/2014/main" id="{1B39F88E-541C-4882-90EB-7F6946E5F882}"/>
                  </a:ext>
                </a:extLst>
              </p:cNvPr>
              <p:cNvSpPr>
                <a:spLocks noChangeArrowheads="1"/>
              </p:cNvSpPr>
              <p:nvPr/>
            </p:nvSpPr>
            <p:spPr bwMode="auto">
              <a:xfrm>
                <a:off x="902" y="474"/>
                <a:ext cx="51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0" hangingPunct="0"/>
                <a:r>
                  <a:rPr lang="en-US" altLang="ja-JP" sz="1400" b="1">
                    <a:ea typeface="ＭＳ Ｐゴシック" panose="020B0600070205080204" pitchFamily="34" charset="-128"/>
                  </a:rPr>
                  <a:t>SWG 5</a:t>
                </a:r>
              </a:p>
            </p:txBody>
          </p:sp>
        </p:grpSp>
        <p:sp>
          <p:nvSpPr>
            <p:cNvPr id="69645" name="Line 40">
              <a:extLst>
                <a:ext uri="{FF2B5EF4-FFF2-40B4-BE49-F238E27FC236}">
                  <a16:creationId xmlns:a16="http://schemas.microsoft.com/office/drawing/2014/main" id="{DBBE6FDD-2819-450B-8433-2ED466E75AB4}"/>
                </a:ext>
              </a:extLst>
            </p:cNvPr>
            <p:cNvSpPr>
              <a:spLocks noChangeShapeType="1"/>
            </p:cNvSpPr>
            <p:nvPr/>
          </p:nvSpPr>
          <p:spPr bwMode="auto">
            <a:xfrm flipH="1">
              <a:off x="192" y="1559"/>
              <a:ext cx="0" cy="201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6" name="Line 41">
              <a:extLst>
                <a:ext uri="{FF2B5EF4-FFF2-40B4-BE49-F238E27FC236}">
                  <a16:creationId xmlns:a16="http://schemas.microsoft.com/office/drawing/2014/main" id="{527859C1-2398-4BC7-A3B4-EEF113DEF984}"/>
                </a:ext>
              </a:extLst>
            </p:cNvPr>
            <p:cNvSpPr>
              <a:spLocks noChangeShapeType="1"/>
            </p:cNvSpPr>
            <p:nvPr/>
          </p:nvSpPr>
          <p:spPr bwMode="auto">
            <a:xfrm>
              <a:off x="1534" y="1564"/>
              <a:ext cx="10" cy="19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7" name="Line 42">
              <a:extLst>
                <a:ext uri="{FF2B5EF4-FFF2-40B4-BE49-F238E27FC236}">
                  <a16:creationId xmlns:a16="http://schemas.microsoft.com/office/drawing/2014/main" id="{655CC864-CEA4-4F6E-BD6C-D00E21BCE010}"/>
                </a:ext>
              </a:extLst>
            </p:cNvPr>
            <p:cNvSpPr>
              <a:spLocks noChangeShapeType="1"/>
            </p:cNvSpPr>
            <p:nvPr/>
          </p:nvSpPr>
          <p:spPr bwMode="auto">
            <a:xfrm>
              <a:off x="4291" y="1564"/>
              <a:ext cx="29" cy="20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69648" name="Group 16">
              <a:extLst>
                <a:ext uri="{FF2B5EF4-FFF2-40B4-BE49-F238E27FC236}">
                  <a16:creationId xmlns:a16="http://schemas.microsoft.com/office/drawing/2014/main" id="{0C5C1288-AA6F-443B-B687-F46A80518E26}"/>
                </a:ext>
              </a:extLst>
            </p:cNvPr>
            <p:cNvGrpSpPr>
              <a:grpSpLocks/>
            </p:cNvGrpSpPr>
            <p:nvPr/>
          </p:nvGrpSpPr>
          <p:grpSpPr bwMode="auto">
            <a:xfrm>
              <a:off x="192" y="2208"/>
              <a:ext cx="1199" cy="453"/>
              <a:chOff x="192" y="2208"/>
              <a:chExt cx="1199" cy="453"/>
            </a:xfrm>
          </p:grpSpPr>
          <p:sp>
            <p:nvSpPr>
              <p:cNvPr id="69649" name="Rectangle 11">
                <a:extLst>
                  <a:ext uri="{FF2B5EF4-FFF2-40B4-BE49-F238E27FC236}">
                    <a16:creationId xmlns:a16="http://schemas.microsoft.com/office/drawing/2014/main" id="{91A1DCC6-2F95-4F4D-96DC-B859D4EC5FF3}"/>
                  </a:ext>
                </a:extLst>
              </p:cNvPr>
              <p:cNvSpPr>
                <a:spLocks noChangeArrowheads="1"/>
              </p:cNvSpPr>
              <p:nvPr/>
            </p:nvSpPr>
            <p:spPr bwMode="auto">
              <a:xfrm>
                <a:off x="288" y="2375"/>
                <a:ext cx="1103" cy="286"/>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Systems &amp; Software </a:t>
                </a:r>
              </a:p>
              <a:p>
                <a:pPr algn="ctr" eaLnBrk="0" hangingPunct="0"/>
                <a:r>
                  <a:rPr lang="en-US" altLang="ja-JP" sz="1200" b="1" i="1">
                    <a:ea typeface="ＭＳ Ｐゴシック" panose="020B0600070205080204" pitchFamily="34" charset="-128"/>
                  </a:rPr>
                  <a:t>Documentation</a:t>
                </a:r>
              </a:p>
            </p:txBody>
          </p:sp>
          <p:sp>
            <p:nvSpPr>
              <p:cNvPr id="69650" name="Rectangle 12">
                <a:extLst>
                  <a:ext uri="{FF2B5EF4-FFF2-40B4-BE49-F238E27FC236}">
                    <a16:creationId xmlns:a16="http://schemas.microsoft.com/office/drawing/2014/main" id="{9E138CA9-27F4-4789-8072-8179C87ED818}"/>
                  </a:ext>
                </a:extLst>
              </p:cNvPr>
              <p:cNvSpPr>
                <a:spLocks noChangeArrowheads="1"/>
              </p:cNvSpPr>
              <p:nvPr/>
            </p:nvSpPr>
            <p:spPr bwMode="auto">
              <a:xfrm>
                <a:off x="224" y="2208"/>
                <a:ext cx="40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a:t>
                </a:r>
              </a:p>
            </p:txBody>
          </p:sp>
          <p:sp>
            <p:nvSpPr>
              <p:cNvPr id="69651" name="Line 43">
                <a:extLst>
                  <a:ext uri="{FF2B5EF4-FFF2-40B4-BE49-F238E27FC236}">
                    <a16:creationId xmlns:a16="http://schemas.microsoft.com/office/drawing/2014/main" id="{1215DBD6-91A7-4E33-8943-8804BDAB32F5}"/>
                  </a:ext>
                </a:extLst>
              </p:cNvPr>
              <p:cNvSpPr>
                <a:spLocks noChangeShapeType="1"/>
              </p:cNvSpPr>
              <p:nvPr/>
            </p:nvSpPr>
            <p:spPr bwMode="auto">
              <a:xfrm>
                <a:off x="192" y="2471"/>
                <a:ext cx="9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52" name="Group 20">
              <a:extLst>
                <a:ext uri="{FF2B5EF4-FFF2-40B4-BE49-F238E27FC236}">
                  <a16:creationId xmlns:a16="http://schemas.microsoft.com/office/drawing/2014/main" id="{22DE1BDD-66E0-439A-B29F-7967D44E1037}"/>
                </a:ext>
              </a:extLst>
            </p:cNvPr>
            <p:cNvGrpSpPr>
              <a:grpSpLocks/>
            </p:cNvGrpSpPr>
            <p:nvPr/>
          </p:nvGrpSpPr>
          <p:grpSpPr bwMode="auto">
            <a:xfrm>
              <a:off x="192" y="1698"/>
              <a:ext cx="1200" cy="454"/>
              <a:chOff x="192" y="1698"/>
              <a:chExt cx="1200" cy="454"/>
            </a:xfrm>
          </p:grpSpPr>
          <p:sp>
            <p:nvSpPr>
              <p:cNvPr id="69653" name="Rectangle 25">
                <a:extLst>
                  <a:ext uri="{FF2B5EF4-FFF2-40B4-BE49-F238E27FC236}">
                    <a16:creationId xmlns:a16="http://schemas.microsoft.com/office/drawing/2014/main" id="{95D23A67-B341-4F58-8B57-735EA21508CB}"/>
                  </a:ext>
                </a:extLst>
              </p:cNvPr>
              <p:cNvSpPr>
                <a:spLocks noChangeArrowheads="1"/>
              </p:cNvSpPr>
              <p:nvPr/>
            </p:nvSpPr>
            <p:spPr bwMode="auto">
              <a:xfrm>
                <a:off x="288" y="1865"/>
                <a:ext cx="1104"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IT Governance</a:t>
                </a:r>
              </a:p>
            </p:txBody>
          </p:sp>
          <p:sp>
            <p:nvSpPr>
              <p:cNvPr id="69654" name="Rectangle 26">
                <a:extLst>
                  <a:ext uri="{FF2B5EF4-FFF2-40B4-BE49-F238E27FC236}">
                    <a16:creationId xmlns:a16="http://schemas.microsoft.com/office/drawing/2014/main" id="{2A6606B4-4A35-484E-9E9D-FF8E728D9334}"/>
                  </a:ext>
                </a:extLst>
              </p:cNvPr>
              <p:cNvSpPr>
                <a:spLocks noChangeArrowheads="1"/>
              </p:cNvSpPr>
              <p:nvPr/>
            </p:nvSpPr>
            <p:spPr bwMode="auto">
              <a:xfrm>
                <a:off x="220" y="1698"/>
                <a:ext cx="49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WG1A</a:t>
                </a:r>
              </a:p>
            </p:txBody>
          </p:sp>
          <p:sp>
            <p:nvSpPr>
              <p:cNvPr id="69655" name="Line 44">
                <a:extLst>
                  <a:ext uri="{FF2B5EF4-FFF2-40B4-BE49-F238E27FC236}">
                    <a16:creationId xmlns:a16="http://schemas.microsoft.com/office/drawing/2014/main" id="{A06D6C81-315C-4E91-9308-8DD8F36CE16A}"/>
                  </a:ext>
                </a:extLst>
              </p:cNvPr>
              <p:cNvSpPr>
                <a:spLocks noChangeShapeType="1"/>
              </p:cNvSpPr>
              <p:nvPr/>
            </p:nvSpPr>
            <p:spPr bwMode="auto">
              <a:xfrm flipV="1">
                <a:off x="192" y="1962"/>
                <a:ext cx="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56" name="Group 24">
              <a:extLst>
                <a:ext uri="{FF2B5EF4-FFF2-40B4-BE49-F238E27FC236}">
                  <a16:creationId xmlns:a16="http://schemas.microsoft.com/office/drawing/2014/main" id="{BE93A227-F4F9-4BE1-99F9-77C2E3E68B51}"/>
                </a:ext>
              </a:extLst>
            </p:cNvPr>
            <p:cNvGrpSpPr>
              <a:grpSpLocks/>
            </p:cNvGrpSpPr>
            <p:nvPr/>
          </p:nvGrpSpPr>
          <p:grpSpPr bwMode="auto">
            <a:xfrm>
              <a:off x="1534" y="2208"/>
              <a:ext cx="1202" cy="454"/>
              <a:chOff x="1534" y="2208"/>
              <a:chExt cx="1202" cy="454"/>
            </a:xfrm>
          </p:grpSpPr>
          <p:sp>
            <p:nvSpPr>
              <p:cNvPr id="69657" name="Rectangle 30">
                <a:extLst>
                  <a:ext uri="{FF2B5EF4-FFF2-40B4-BE49-F238E27FC236}">
                    <a16:creationId xmlns:a16="http://schemas.microsoft.com/office/drawing/2014/main" id="{E31AF84E-F415-4BCB-8F51-6F3B2E189413}"/>
                  </a:ext>
                </a:extLst>
              </p:cNvPr>
              <p:cNvSpPr>
                <a:spLocks noChangeArrowheads="1"/>
              </p:cNvSpPr>
              <p:nvPr/>
            </p:nvSpPr>
            <p:spPr bwMode="auto">
              <a:xfrm>
                <a:off x="1632" y="2375"/>
                <a:ext cx="1104"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Process</a:t>
                </a:r>
              </a:p>
              <a:p>
                <a:pPr algn="ctr"/>
                <a:r>
                  <a:rPr lang="en-US" altLang="ja-JP" sz="1200" b="1" i="1">
                    <a:ea typeface="ＭＳ Ｐゴシック" panose="020B0600070205080204" pitchFamily="34" charset="-128"/>
                  </a:rPr>
                  <a:t>Assessment</a:t>
                </a:r>
              </a:p>
            </p:txBody>
          </p:sp>
          <p:sp>
            <p:nvSpPr>
              <p:cNvPr id="69658" name="Rectangle 31">
                <a:extLst>
                  <a:ext uri="{FF2B5EF4-FFF2-40B4-BE49-F238E27FC236}">
                    <a16:creationId xmlns:a16="http://schemas.microsoft.com/office/drawing/2014/main" id="{7440F897-CAED-4798-88F6-9EF7F34B8BC4}"/>
                  </a:ext>
                </a:extLst>
              </p:cNvPr>
              <p:cNvSpPr>
                <a:spLocks noChangeArrowheads="1"/>
              </p:cNvSpPr>
              <p:nvPr/>
            </p:nvSpPr>
            <p:spPr bwMode="auto">
              <a:xfrm>
                <a:off x="1565" y="2208"/>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WG10</a:t>
                </a:r>
              </a:p>
            </p:txBody>
          </p:sp>
          <p:sp>
            <p:nvSpPr>
              <p:cNvPr id="69659" name="Line 46">
                <a:extLst>
                  <a:ext uri="{FF2B5EF4-FFF2-40B4-BE49-F238E27FC236}">
                    <a16:creationId xmlns:a16="http://schemas.microsoft.com/office/drawing/2014/main" id="{B6121882-992F-4CE4-958E-0A3220C20958}"/>
                  </a:ext>
                </a:extLst>
              </p:cNvPr>
              <p:cNvSpPr>
                <a:spLocks noChangeShapeType="1"/>
              </p:cNvSpPr>
              <p:nvPr/>
            </p:nvSpPr>
            <p:spPr bwMode="auto">
              <a:xfrm flipV="1">
                <a:off x="1534" y="2489"/>
                <a:ext cx="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60" name="Group 28">
              <a:extLst>
                <a:ext uri="{FF2B5EF4-FFF2-40B4-BE49-F238E27FC236}">
                  <a16:creationId xmlns:a16="http://schemas.microsoft.com/office/drawing/2014/main" id="{538E1B24-6F3F-4590-BBAC-72C35CC6D0DD}"/>
                </a:ext>
              </a:extLst>
            </p:cNvPr>
            <p:cNvGrpSpPr>
              <a:grpSpLocks/>
            </p:cNvGrpSpPr>
            <p:nvPr/>
          </p:nvGrpSpPr>
          <p:grpSpPr bwMode="auto">
            <a:xfrm>
              <a:off x="2940" y="2208"/>
              <a:ext cx="1233" cy="455"/>
              <a:chOff x="2940" y="2208"/>
              <a:chExt cx="1233" cy="455"/>
            </a:xfrm>
          </p:grpSpPr>
          <p:sp>
            <p:nvSpPr>
              <p:cNvPr id="69661" name="Rectangle 9">
                <a:extLst>
                  <a:ext uri="{FF2B5EF4-FFF2-40B4-BE49-F238E27FC236}">
                    <a16:creationId xmlns:a16="http://schemas.microsoft.com/office/drawing/2014/main" id="{2F1F739C-5C3B-4522-8F42-8938873FE267}"/>
                  </a:ext>
                </a:extLst>
              </p:cNvPr>
              <p:cNvSpPr>
                <a:spLocks noChangeArrowheads="1"/>
              </p:cNvSpPr>
              <p:nvPr/>
            </p:nvSpPr>
            <p:spPr bwMode="auto">
              <a:xfrm>
                <a:off x="3076" y="2374"/>
                <a:ext cx="1097" cy="289"/>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Vocabulary</a:t>
                </a:r>
              </a:p>
            </p:txBody>
          </p:sp>
          <p:sp>
            <p:nvSpPr>
              <p:cNvPr id="69662" name="Rectangle 10">
                <a:extLst>
                  <a:ext uri="{FF2B5EF4-FFF2-40B4-BE49-F238E27FC236}">
                    <a16:creationId xmlns:a16="http://schemas.microsoft.com/office/drawing/2014/main" id="{ACB8FFD7-F7C3-4270-81DF-32DCD81B3B64}"/>
                  </a:ext>
                </a:extLst>
              </p:cNvPr>
              <p:cNvSpPr>
                <a:spLocks noChangeArrowheads="1"/>
              </p:cNvSpPr>
              <p:nvPr/>
            </p:nvSpPr>
            <p:spPr bwMode="auto">
              <a:xfrm>
                <a:off x="3008" y="2208"/>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WG22</a:t>
                </a:r>
              </a:p>
            </p:txBody>
          </p:sp>
          <p:sp>
            <p:nvSpPr>
              <p:cNvPr id="69663" name="Line 48">
                <a:extLst>
                  <a:ext uri="{FF2B5EF4-FFF2-40B4-BE49-F238E27FC236}">
                    <a16:creationId xmlns:a16="http://schemas.microsoft.com/office/drawing/2014/main" id="{59D630E7-54B3-4A82-879C-624BDBB712E2}"/>
                  </a:ext>
                </a:extLst>
              </p:cNvPr>
              <p:cNvSpPr>
                <a:spLocks noChangeShapeType="1"/>
              </p:cNvSpPr>
              <p:nvPr/>
            </p:nvSpPr>
            <p:spPr bwMode="auto">
              <a:xfrm flipV="1">
                <a:off x="2940" y="2489"/>
                <a:ext cx="1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64" name="Group 32">
              <a:extLst>
                <a:ext uri="{FF2B5EF4-FFF2-40B4-BE49-F238E27FC236}">
                  <a16:creationId xmlns:a16="http://schemas.microsoft.com/office/drawing/2014/main" id="{1C17AD1E-7D40-4423-9476-DF6015D5D6C0}"/>
                </a:ext>
              </a:extLst>
            </p:cNvPr>
            <p:cNvGrpSpPr>
              <a:grpSpLocks/>
            </p:cNvGrpSpPr>
            <p:nvPr/>
          </p:nvGrpSpPr>
          <p:grpSpPr bwMode="auto">
            <a:xfrm>
              <a:off x="4301" y="1664"/>
              <a:ext cx="1239" cy="457"/>
              <a:chOff x="4301" y="1664"/>
              <a:chExt cx="1239" cy="457"/>
            </a:xfrm>
          </p:grpSpPr>
          <p:sp>
            <p:nvSpPr>
              <p:cNvPr id="69665" name="Rectangle 6">
                <a:extLst>
                  <a:ext uri="{FF2B5EF4-FFF2-40B4-BE49-F238E27FC236}">
                    <a16:creationId xmlns:a16="http://schemas.microsoft.com/office/drawing/2014/main" id="{D65E3ED1-0FA1-45CC-ABA4-409688EF824E}"/>
                  </a:ext>
                </a:extLst>
              </p:cNvPr>
              <p:cNvSpPr>
                <a:spLocks noChangeArrowheads="1"/>
              </p:cNvSpPr>
              <p:nvPr/>
            </p:nvSpPr>
            <p:spPr bwMode="auto">
              <a:xfrm>
                <a:off x="4437" y="1836"/>
                <a:ext cx="1103" cy="285"/>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IT Service</a:t>
                </a:r>
              </a:p>
              <a:p>
                <a:pPr algn="ctr" eaLnBrk="0" hangingPunct="0"/>
                <a:r>
                  <a:rPr lang="en-US" altLang="ja-JP" sz="1200" b="1" i="1">
                    <a:ea typeface="ＭＳ Ｐゴシック" panose="020B0600070205080204" pitchFamily="34" charset="-128"/>
                  </a:rPr>
                  <a:t>Management</a:t>
                </a:r>
              </a:p>
            </p:txBody>
          </p:sp>
          <p:sp>
            <p:nvSpPr>
              <p:cNvPr id="69666" name="Rectangle 7">
                <a:extLst>
                  <a:ext uri="{FF2B5EF4-FFF2-40B4-BE49-F238E27FC236}">
                    <a16:creationId xmlns:a16="http://schemas.microsoft.com/office/drawing/2014/main" id="{D542F231-3FE2-4692-A661-798B3DBB7681}"/>
                  </a:ext>
                </a:extLst>
              </p:cNvPr>
              <p:cNvSpPr>
                <a:spLocks noChangeArrowheads="1"/>
              </p:cNvSpPr>
              <p:nvPr/>
            </p:nvSpPr>
            <p:spPr bwMode="auto">
              <a:xfrm>
                <a:off x="4350" y="1664"/>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WG25</a:t>
                </a:r>
              </a:p>
            </p:txBody>
          </p:sp>
          <p:sp>
            <p:nvSpPr>
              <p:cNvPr id="69667" name="Line 50">
                <a:extLst>
                  <a:ext uri="{FF2B5EF4-FFF2-40B4-BE49-F238E27FC236}">
                    <a16:creationId xmlns:a16="http://schemas.microsoft.com/office/drawing/2014/main" id="{46D40EDD-36FE-4FC9-A5FB-94C421CBD00A}"/>
                  </a:ext>
                </a:extLst>
              </p:cNvPr>
              <p:cNvSpPr>
                <a:spLocks noChangeShapeType="1"/>
              </p:cNvSpPr>
              <p:nvPr/>
            </p:nvSpPr>
            <p:spPr bwMode="auto">
              <a:xfrm>
                <a:off x="4301" y="1992"/>
                <a:ext cx="136"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9668" name="Text Box 54">
              <a:extLst>
                <a:ext uri="{FF2B5EF4-FFF2-40B4-BE49-F238E27FC236}">
                  <a16:creationId xmlns:a16="http://schemas.microsoft.com/office/drawing/2014/main" id="{9E2E45C4-FA6C-4F96-AE80-8D9FBBC97221}"/>
                </a:ext>
              </a:extLst>
            </p:cNvPr>
            <p:cNvSpPr txBox="1">
              <a:spLocks noChangeArrowheads="1"/>
            </p:cNvSpPr>
            <p:nvPr/>
          </p:nvSpPr>
          <p:spPr bwMode="auto">
            <a:xfrm>
              <a:off x="3696" y="3840"/>
              <a:ext cx="13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rnd">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fr-CA" altLang="en-US" sz="1000">
                  <a:ea typeface="ＭＳ Ｐゴシック" panose="020B0600070205080204" pitchFamily="34" charset="-128"/>
                  <a:cs typeface="Arial" panose="020B0604020202020204" pitchFamily="34" charset="0"/>
                </a:rPr>
                <a:t>‡ Adapted from Prof. M. Azuma</a:t>
              </a:r>
              <a:endParaRPr lang="en-CA" altLang="en-US" sz="1000">
                <a:ea typeface="ＭＳ Ｐゴシック" panose="020B0600070205080204" pitchFamily="34" charset="-128"/>
                <a:cs typeface="Arial" panose="020B0604020202020204" pitchFamily="34" charset="0"/>
              </a:endParaRPr>
            </a:p>
          </p:txBody>
        </p:sp>
        <p:grpSp>
          <p:nvGrpSpPr>
            <p:cNvPr id="69669" name="Group 37">
              <a:extLst>
                <a:ext uri="{FF2B5EF4-FFF2-40B4-BE49-F238E27FC236}">
                  <a16:creationId xmlns:a16="http://schemas.microsoft.com/office/drawing/2014/main" id="{EDD69C19-9200-47B6-A48E-8ED41D782453}"/>
                </a:ext>
              </a:extLst>
            </p:cNvPr>
            <p:cNvGrpSpPr>
              <a:grpSpLocks/>
            </p:cNvGrpSpPr>
            <p:nvPr/>
          </p:nvGrpSpPr>
          <p:grpSpPr bwMode="auto">
            <a:xfrm>
              <a:off x="4301" y="2208"/>
              <a:ext cx="1239" cy="455"/>
              <a:chOff x="4301" y="2208"/>
              <a:chExt cx="1239" cy="455"/>
            </a:xfrm>
          </p:grpSpPr>
          <p:sp>
            <p:nvSpPr>
              <p:cNvPr id="69670" name="Rectangle 8">
                <a:extLst>
                  <a:ext uri="{FF2B5EF4-FFF2-40B4-BE49-F238E27FC236}">
                    <a16:creationId xmlns:a16="http://schemas.microsoft.com/office/drawing/2014/main" id="{63829F9E-1C4E-421C-8F1E-BD129E89AD94}"/>
                  </a:ext>
                </a:extLst>
              </p:cNvPr>
              <p:cNvSpPr>
                <a:spLocks noChangeArrowheads="1"/>
              </p:cNvSpPr>
              <p:nvPr/>
            </p:nvSpPr>
            <p:spPr bwMode="auto">
              <a:xfrm>
                <a:off x="4365" y="2208"/>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WG26</a:t>
                </a:r>
              </a:p>
            </p:txBody>
          </p:sp>
          <p:sp>
            <p:nvSpPr>
              <p:cNvPr id="69671" name="Line 53">
                <a:extLst>
                  <a:ext uri="{FF2B5EF4-FFF2-40B4-BE49-F238E27FC236}">
                    <a16:creationId xmlns:a16="http://schemas.microsoft.com/office/drawing/2014/main" id="{70BAF94C-103B-4073-930A-04EDFD6ED884}"/>
                  </a:ext>
                </a:extLst>
              </p:cNvPr>
              <p:cNvSpPr>
                <a:spLocks noChangeShapeType="1"/>
              </p:cNvSpPr>
              <p:nvPr/>
            </p:nvSpPr>
            <p:spPr bwMode="auto">
              <a:xfrm>
                <a:off x="4301" y="2527"/>
                <a:ext cx="136"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72" name="Rectangle 55">
                <a:extLst>
                  <a:ext uri="{FF2B5EF4-FFF2-40B4-BE49-F238E27FC236}">
                    <a16:creationId xmlns:a16="http://schemas.microsoft.com/office/drawing/2014/main" id="{79717542-F3BE-4B84-ACED-E1C3421E20E1}"/>
                  </a:ext>
                </a:extLst>
              </p:cNvPr>
              <p:cNvSpPr>
                <a:spLocks noChangeArrowheads="1"/>
              </p:cNvSpPr>
              <p:nvPr/>
            </p:nvSpPr>
            <p:spPr bwMode="auto">
              <a:xfrm>
                <a:off x="4437" y="2380"/>
                <a:ext cx="1103" cy="283"/>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Software Testing</a:t>
                </a:r>
              </a:p>
            </p:txBody>
          </p:sp>
        </p:grpSp>
        <p:grpSp>
          <p:nvGrpSpPr>
            <p:cNvPr id="69673" name="Group 41">
              <a:extLst>
                <a:ext uri="{FF2B5EF4-FFF2-40B4-BE49-F238E27FC236}">
                  <a16:creationId xmlns:a16="http://schemas.microsoft.com/office/drawing/2014/main" id="{971F3654-61E6-4167-A6B9-7523C34F8EF8}"/>
                </a:ext>
              </a:extLst>
            </p:cNvPr>
            <p:cNvGrpSpPr>
              <a:grpSpLocks/>
            </p:cNvGrpSpPr>
            <p:nvPr/>
          </p:nvGrpSpPr>
          <p:grpSpPr bwMode="auto">
            <a:xfrm>
              <a:off x="192" y="2736"/>
              <a:ext cx="1199" cy="454"/>
              <a:chOff x="192" y="2736"/>
              <a:chExt cx="1199" cy="454"/>
            </a:xfrm>
          </p:grpSpPr>
          <p:sp>
            <p:nvSpPr>
              <p:cNvPr id="69674" name="Rectangle 23">
                <a:extLst>
                  <a:ext uri="{FF2B5EF4-FFF2-40B4-BE49-F238E27FC236}">
                    <a16:creationId xmlns:a16="http://schemas.microsoft.com/office/drawing/2014/main" id="{E58EECFD-AF0E-48FC-8F04-84012AE5B9F8}"/>
                  </a:ext>
                </a:extLst>
              </p:cNvPr>
              <p:cNvSpPr>
                <a:spLocks noChangeArrowheads="1"/>
              </p:cNvSpPr>
              <p:nvPr/>
            </p:nvSpPr>
            <p:spPr bwMode="auto">
              <a:xfrm>
                <a:off x="288" y="2903"/>
                <a:ext cx="1103"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Tools and</a:t>
                </a:r>
              </a:p>
              <a:p>
                <a:pPr algn="ctr" eaLnBrk="0" hangingPunct="0"/>
                <a:r>
                  <a:rPr lang="en-US" altLang="ja-JP" sz="1200" b="1" i="1">
                    <a:ea typeface="ＭＳ Ｐゴシック" panose="020B0600070205080204" pitchFamily="34" charset="-128"/>
                  </a:rPr>
                  <a:t>Environment</a:t>
                </a:r>
                <a:endParaRPr kumimoji="1" lang="en-US" altLang="ja-JP" sz="1200" b="1" i="1">
                  <a:ea typeface="ＭＳ Ｐゴシック" panose="020B0600070205080204" pitchFamily="34" charset="-128"/>
                </a:endParaRPr>
              </a:p>
            </p:txBody>
          </p:sp>
          <p:sp>
            <p:nvSpPr>
              <p:cNvPr id="69675" name="Rectangle 24">
                <a:extLst>
                  <a:ext uri="{FF2B5EF4-FFF2-40B4-BE49-F238E27FC236}">
                    <a16:creationId xmlns:a16="http://schemas.microsoft.com/office/drawing/2014/main" id="{82BE7E5E-082E-4929-956B-2FE8545226F4}"/>
                  </a:ext>
                </a:extLst>
              </p:cNvPr>
              <p:cNvSpPr>
                <a:spLocks noChangeArrowheads="1"/>
              </p:cNvSpPr>
              <p:nvPr/>
            </p:nvSpPr>
            <p:spPr bwMode="auto">
              <a:xfrm>
                <a:off x="224" y="2736"/>
                <a:ext cx="40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WG4</a:t>
                </a:r>
              </a:p>
            </p:txBody>
          </p:sp>
          <p:sp>
            <p:nvSpPr>
              <p:cNvPr id="69676" name="Line 58">
                <a:extLst>
                  <a:ext uri="{FF2B5EF4-FFF2-40B4-BE49-F238E27FC236}">
                    <a16:creationId xmlns:a16="http://schemas.microsoft.com/office/drawing/2014/main" id="{60DC05DC-4B12-45FF-ABD2-0C819DB70E0A}"/>
                  </a:ext>
                </a:extLst>
              </p:cNvPr>
              <p:cNvSpPr>
                <a:spLocks noChangeShapeType="1"/>
              </p:cNvSpPr>
              <p:nvPr/>
            </p:nvSpPr>
            <p:spPr bwMode="auto">
              <a:xfrm flipV="1">
                <a:off x="192" y="3047"/>
                <a:ext cx="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77" name="Group 45">
              <a:extLst>
                <a:ext uri="{FF2B5EF4-FFF2-40B4-BE49-F238E27FC236}">
                  <a16:creationId xmlns:a16="http://schemas.microsoft.com/office/drawing/2014/main" id="{74B73F13-6739-4932-BDDF-402AC141F995}"/>
                </a:ext>
              </a:extLst>
            </p:cNvPr>
            <p:cNvGrpSpPr>
              <a:grpSpLocks/>
            </p:cNvGrpSpPr>
            <p:nvPr/>
          </p:nvGrpSpPr>
          <p:grpSpPr bwMode="auto">
            <a:xfrm>
              <a:off x="1536" y="2736"/>
              <a:ext cx="1200" cy="455"/>
              <a:chOff x="1536" y="2736"/>
              <a:chExt cx="1200" cy="455"/>
            </a:xfrm>
          </p:grpSpPr>
          <p:sp>
            <p:nvSpPr>
              <p:cNvPr id="69678" name="Rectangle 56">
                <a:extLst>
                  <a:ext uri="{FF2B5EF4-FFF2-40B4-BE49-F238E27FC236}">
                    <a16:creationId xmlns:a16="http://schemas.microsoft.com/office/drawing/2014/main" id="{9F9719CA-8018-478D-8715-168B355C1315}"/>
                  </a:ext>
                </a:extLst>
              </p:cNvPr>
              <p:cNvSpPr>
                <a:spLocks noChangeArrowheads="1"/>
              </p:cNvSpPr>
              <p:nvPr/>
            </p:nvSpPr>
            <p:spPr bwMode="auto">
              <a:xfrm>
                <a:off x="1632" y="2903"/>
                <a:ext cx="1104" cy="288"/>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Techniques for </a:t>
                </a:r>
              </a:p>
              <a:p>
                <a:pPr algn="ctr" eaLnBrk="0" hangingPunct="0"/>
                <a:r>
                  <a:rPr lang="en-US" altLang="ja-JP" sz="1200" b="1" i="1">
                    <a:ea typeface="ＭＳ Ｐゴシック" panose="020B0600070205080204" pitchFamily="34" charset="-128"/>
                  </a:rPr>
                  <a:t>Specifying IT Systems</a:t>
                </a:r>
              </a:p>
            </p:txBody>
          </p:sp>
          <p:sp>
            <p:nvSpPr>
              <p:cNvPr id="69679" name="Rectangle 57">
                <a:extLst>
                  <a:ext uri="{FF2B5EF4-FFF2-40B4-BE49-F238E27FC236}">
                    <a16:creationId xmlns:a16="http://schemas.microsoft.com/office/drawing/2014/main" id="{FF015C36-37CD-41EA-9B59-26BD17B8032F}"/>
                  </a:ext>
                </a:extLst>
              </p:cNvPr>
              <p:cNvSpPr>
                <a:spLocks noChangeArrowheads="1"/>
              </p:cNvSpPr>
              <p:nvPr/>
            </p:nvSpPr>
            <p:spPr bwMode="auto">
              <a:xfrm>
                <a:off x="1565" y="2736"/>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WG19</a:t>
                </a:r>
              </a:p>
            </p:txBody>
          </p:sp>
          <p:sp>
            <p:nvSpPr>
              <p:cNvPr id="69680" name="Line 61">
                <a:extLst>
                  <a:ext uri="{FF2B5EF4-FFF2-40B4-BE49-F238E27FC236}">
                    <a16:creationId xmlns:a16="http://schemas.microsoft.com/office/drawing/2014/main" id="{7A7B6706-1DF8-49CD-92CD-890E4F4F9A4C}"/>
                  </a:ext>
                </a:extLst>
              </p:cNvPr>
              <p:cNvSpPr>
                <a:spLocks noChangeShapeType="1"/>
              </p:cNvSpPr>
              <p:nvPr/>
            </p:nvSpPr>
            <p:spPr bwMode="auto">
              <a:xfrm flipV="1">
                <a:off x="1536" y="3047"/>
                <a:ext cx="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81" name="Group 49">
              <a:extLst>
                <a:ext uri="{FF2B5EF4-FFF2-40B4-BE49-F238E27FC236}">
                  <a16:creationId xmlns:a16="http://schemas.microsoft.com/office/drawing/2014/main" id="{0022C54D-79C4-49EB-8269-A5A20914807A}"/>
                </a:ext>
              </a:extLst>
            </p:cNvPr>
            <p:cNvGrpSpPr>
              <a:grpSpLocks/>
            </p:cNvGrpSpPr>
            <p:nvPr/>
          </p:nvGrpSpPr>
          <p:grpSpPr bwMode="auto">
            <a:xfrm>
              <a:off x="2940" y="2742"/>
              <a:ext cx="1235" cy="453"/>
              <a:chOff x="2940" y="2742"/>
              <a:chExt cx="1235" cy="453"/>
            </a:xfrm>
          </p:grpSpPr>
          <p:sp>
            <p:nvSpPr>
              <p:cNvPr id="69682" name="Line 49">
                <a:extLst>
                  <a:ext uri="{FF2B5EF4-FFF2-40B4-BE49-F238E27FC236}">
                    <a16:creationId xmlns:a16="http://schemas.microsoft.com/office/drawing/2014/main" id="{C8F74BCE-FB57-4E0D-B954-89F442B74B98}"/>
                  </a:ext>
                </a:extLst>
              </p:cNvPr>
              <p:cNvSpPr>
                <a:spLocks noChangeShapeType="1"/>
              </p:cNvSpPr>
              <p:nvPr/>
            </p:nvSpPr>
            <p:spPr bwMode="auto">
              <a:xfrm flipV="1">
                <a:off x="2940" y="3039"/>
                <a:ext cx="1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83" name="Rectangle 60">
                <a:extLst>
                  <a:ext uri="{FF2B5EF4-FFF2-40B4-BE49-F238E27FC236}">
                    <a16:creationId xmlns:a16="http://schemas.microsoft.com/office/drawing/2014/main" id="{7E959FC2-3050-4101-86B5-9BC919A8E27A}"/>
                  </a:ext>
                </a:extLst>
              </p:cNvPr>
              <p:cNvSpPr>
                <a:spLocks noChangeArrowheads="1"/>
              </p:cNvSpPr>
              <p:nvPr/>
            </p:nvSpPr>
            <p:spPr bwMode="auto">
              <a:xfrm>
                <a:off x="3072" y="2909"/>
                <a:ext cx="1103" cy="286"/>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Systems Quality </a:t>
                </a:r>
                <a:br>
                  <a:rPr lang="en-US" altLang="ja-JP" sz="1200" b="1" i="1">
                    <a:ea typeface="ＭＳ Ｐゴシック" panose="020B0600070205080204" pitchFamily="34" charset="-128"/>
                  </a:rPr>
                </a:br>
                <a:r>
                  <a:rPr lang="en-US" altLang="ja-JP" sz="1200" b="1" i="1">
                    <a:ea typeface="ＭＳ Ｐゴシック" panose="020B0600070205080204" pitchFamily="34" charset="-128"/>
                  </a:rPr>
                  <a:t>Management</a:t>
                </a:r>
              </a:p>
            </p:txBody>
          </p:sp>
          <p:sp>
            <p:nvSpPr>
              <p:cNvPr id="69684" name="Rectangle 62">
                <a:extLst>
                  <a:ext uri="{FF2B5EF4-FFF2-40B4-BE49-F238E27FC236}">
                    <a16:creationId xmlns:a16="http://schemas.microsoft.com/office/drawing/2014/main" id="{E5AF54AF-3000-4E42-A80C-8C693FA1E4CD}"/>
                  </a:ext>
                </a:extLst>
              </p:cNvPr>
              <p:cNvSpPr>
                <a:spLocks noChangeArrowheads="1"/>
              </p:cNvSpPr>
              <p:nvPr/>
            </p:nvSpPr>
            <p:spPr bwMode="auto">
              <a:xfrm>
                <a:off x="3001" y="2742"/>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WG23</a:t>
                </a:r>
              </a:p>
            </p:txBody>
          </p:sp>
        </p:grpSp>
        <p:grpSp>
          <p:nvGrpSpPr>
            <p:cNvPr id="69685" name="Group 53">
              <a:extLst>
                <a:ext uri="{FF2B5EF4-FFF2-40B4-BE49-F238E27FC236}">
                  <a16:creationId xmlns:a16="http://schemas.microsoft.com/office/drawing/2014/main" id="{9B05F82E-D3BF-4904-B9CF-F01ABF702AB7}"/>
                </a:ext>
              </a:extLst>
            </p:cNvPr>
            <p:cNvGrpSpPr>
              <a:grpSpLocks/>
            </p:cNvGrpSpPr>
            <p:nvPr/>
          </p:nvGrpSpPr>
          <p:grpSpPr bwMode="auto">
            <a:xfrm>
              <a:off x="1534" y="1698"/>
              <a:ext cx="1201" cy="453"/>
              <a:chOff x="1534" y="1698"/>
              <a:chExt cx="1201" cy="453"/>
            </a:xfrm>
          </p:grpSpPr>
          <p:sp>
            <p:nvSpPr>
              <p:cNvPr id="69686" name="Line 45">
                <a:extLst>
                  <a:ext uri="{FF2B5EF4-FFF2-40B4-BE49-F238E27FC236}">
                    <a16:creationId xmlns:a16="http://schemas.microsoft.com/office/drawing/2014/main" id="{08CDB01B-3548-48CD-8FF0-E61C218D8B69}"/>
                  </a:ext>
                </a:extLst>
              </p:cNvPr>
              <p:cNvSpPr>
                <a:spLocks noChangeShapeType="1"/>
              </p:cNvSpPr>
              <p:nvPr/>
            </p:nvSpPr>
            <p:spPr bwMode="auto">
              <a:xfrm flipV="1">
                <a:off x="1534" y="1962"/>
                <a:ext cx="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87" name="Rectangle 59">
                <a:extLst>
                  <a:ext uri="{FF2B5EF4-FFF2-40B4-BE49-F238E27FC236}">
                    <a16:creationId xmlns:a16="http://schemas.microsoft.com/office/drawing/2014/main" id="{FB5F933F-1429-4521-B4EF-3CD99862E599}"/>
                  </a:ext>
                </a:extLst>
              </p:cNvPr>
              <p:cNvSpPr>
                <a:spLocks noChangeArrowheads="1"/>
              </p:cNvSpPr>
              <p:nvPr/>
            </p:nvSpPr>
            <p:spPr bwMode="auto">
              <a:xfrm>
                <a:off x="1632" y="1865"/>
                <a:ext cx="1103" cy="286"/>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Life Cycle </a:t>
                </a:r>
              </a:p>
              <a:p>
                <a:pPr algn="ctr" eaLnBrk="0" hangingPunct="0"/>
                <a:r>
                  <a:rPr lang="en-US" altLang="ja-JP" sz="1200" b="1" i="1">
                    <a:ea typeface="ＭＳ Ｐゴシック" panose="020B0600070205080204" pitchFamily="34" charset="-128"/>
                  </a:rPr>
                  <a:t>Management</a:t>
                </a:r>
              </a:p>
            </p:txBody>
          </p:sp>
          <p:sp>
            <p:nvSpPr>
              <p:cNvPr id="69688" name="Rectangle 63">
                <a:extLst>
                  <a:ext uri="{FF2B5EF4-FFF2-40B4-BE49-F238E27FC236}">
                    <a16:creationId xmlns:a16="http://schemas.microsoft.com/office/drawing/2014/main" id="{6712EFB9-D6B5-4FBD-8381-0C5A2642AEE0}"/>
                  </a:ext>
                </a:extLst>
              </p:cNvPr>
              <p:cNvSpPr>
                <a:spLocks noChangeArrowheads="1"/>
              </p:cNvSpPr>
              <p:nvPr/>
            </p:nvSpPr>
            <p:spPr bwMode="auto">
              <a:xfrm>
                <a:off x="1568" y="1698"/>
                <a:ext cx="40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WG7</a:t>
                </a:r>
              </a:p>
            </p:txBody>
          </p:sp>
        </p:grpSp>
        <p:grpSp>
          <p:nvGrpSpPr>
            <p:cNvPr id="69689" name="Group 57">
              <a:extLst>
                <a:ext uri="{FF2B5EF4-FFF2-40B4-BE49-F238E27FC236}">
                  <a16:creationId xmlns:a16="http://schemas.microsoft.com/office/drawing/2014/main" id="{A632D485-74D0-4381-ACC2-FD89DBEA3073}"/>
                </a:ext>
              </a:extLst>
            </p:cNvPr>
            <p:cNvGrpSpPr>
              <a:grpSpLocks/>
            </p:cNvGrpSpPr>
            <p:nvPr/>
          </p:nvGrpSpPr>
          <p:grpSpPr bwMode="auto">
            <a:xfrm>
              <a:off x="192" y="3239"/>
              <a:ext cx="1200" cy="553"/>
              <a:chOff x="192" y="3239"/>
              <a:chExt cx="1200" cy="553"/>
            </a:xfrm>
          </p:grpSpPr>
          <p:sp>
            <p:nvSpPr>
              <p:cNvPr id="69690" name="Rectangle 36">
                <a:extLst>
                  <a:ext uri="{FF2B5EF4-FFF2-40B4-BE49-F238E27FC236}">
                    <a16:creationId xmlns:a16="http://schemas.microsoft.com/office/drawing/2014/main" id="{17F91F0A-1348-4A96-80F9-51A54BC64037}"/>
                  </a:ext>
                </a:extLst>
              </p:cNvPr>
              <p:cNvSpPr>
                <a:spLocks noChangeArrowheads="1"/>
              </p:cNvSpPr>
              <p:nvPr/>
            </p:nvSpPr>
            <p:spPr bwMode="auto">
              <a:xfrm>
                <a:off x="288" y="3408"/>
                <a:ext cx="1104" cy="384"/>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Software Product</a:t>
                </a:r>
              </a:p>
              <a:p>
                <a:pPr algn="ctr"/>
                <a:r>
                  <a:rPr lang="en-US" altLang="ja-JP" sz="1200" b="1" i="1">
                    <a:ea typeface="ＭＳ Ｐゴシック" panose="020B0600070205080204" pitchFamily="34" charset="-128"/>
                  </a:rPr>
                  <a:t>Measurement and</a:t>
                </a:r>
              </a:p>
              <a:p>
                <a:pPr algn="ctr"/>
                <a:r>
                  <a:rPr lang="en-US" altLang="ja-JP" sz="1200" b="1" i="1">
                    <a:ea typeface="ＭＳ Ｐゴシック" panose="020B0600070205080204" pitchFamily="34" charset="-128"/>
                  </a:rPr>
                  <a:t>Evaluation</a:t>
                </a:r>
              </a:p>
            </p:txBody>
          </p:sp>
          <p:sp>
            <p:nvSpPr>
              <p:cNvPr id="69691" name="Rectangle 37">
                <a:extLst>
                  <a:ext uri="{FF2B5EF4-FFF2-40B4-BE49-F238E27FC236}">
                    <a16:creationId xmlns:a16="http://schemas.microsoft.com/office/drawing/2014/main" id="{95ED22A7-ECFD-40A8-B5AB-599FEFC2763E}"/>
                  </a:ext>
                </a:extLst>
              </p:cNvPr>
              <p:cNvSpPr>
                <a:spLocks noChangeArrowheads="1"/>
              </p:cNvSpPr>
              <p:nvPr/>
            </p:nvSpPr>
            <p:spPr bwMode="auto">
              <a:xfrm>
                <a:off x="212" y="3239"/>
                <a:ext cx="42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WG6</a:t>
                </a:r>
              </a:p>
            </p:txBody>
          </p:sp>
          <p:sp>
            <p:nvSpPr>
              <p:cNvPr id="69692" name="Line 64">
                <a:extLst>
                  <a:ext uri="{FF2B5EF4-FFF2-40B4-BE49-F238E27FC236}">
                    <a16:creationId xmlns:a16="http://schemas.microsoft.com/office/drawing/2014/main" id="{3BD41C36-14B6-4F94-946E-F4564634B190}"/>
                  </a:ext>
                </a:extLst>
              </p:cNvPr>
              <p:cNvSpPr>
                <a:spLocks noChangeShapeType="1"/>
              </p:cNvSpPr>
              <p:nvPr/>
            </p:nvSpPr>
            <p:spPr bwMode="auto">
              <a:xfrm flipV="1">
                <a:off x="192" y="3575"/>
                <a:ext cx="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95" name="Group 63">
              <a:extLst>
                <a:ext uri="{FF2B5EF4-FFF2-40B4-BE49-F238E27FC236}">
                  <a16:creationId xmlns:a16="http://schemas.microsoft.com/office/drawing/2014/main" id="{5F0EE622-E565-49A0-88CD-745F907E6AF6}"/>
                </a:ext>
              </a:extLst>
            </p:cNvPr>
            <p:cNvGrpSpPr>
              <a:grpSpLocks/>
            </p:cNvGrpSpPr>
            <p:nvPr/>
          </p:nvGrpSpPr>
          <p:grpSpPr bwMode="auto">
            <a:xfrm>
              <a:off x="4320" y="2742"/>
              <a:ext cx="1248" cy="454"/>
              <a:chOff x="4320" y="2742"/>
              <a:chExt cx="1248" cy="454"/>
            </a:xfrm>
          </p:grpSpPr>
          <p:sp>
            <p:nvSpPr>
              <p:cNvPr id="69696" name="Rectangle 15">
                <a:extLst>
                  <a:ext uri="{FF2B5EF4-FFF2-40B4-BE49-F238E27FC236}">
                    <a16:creationId xmlns:a16="http://schemas.microsoft.com/office/drawing/2014/main" id="{5B4C8BB3-5B64-40F6-9843-43425A611F89}"/>
                  </a:ext>
                </a:extLst>
              </p:cNvPr>
              <p:cNvSpPr>
                <a:spLocks noChangeArrowheads="1"/>
              </p:cNvSpPr>
              <p:nvPr/>
            </p:nvSpPr>
            <p:spPr bwMode="auto">
              <a:xfrm>
                <a:off x="4464" y="2909"/>
                <a:ext cx="1104"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Architecture</a:t>
                </a:r>
              </a:p>
            </p:txBody>
          </p:sp>
          <p:sp>
            <p:nvSpPr>
              <p:cNvPr id="69697" name="Rectangle 16">
                <a:extLst>
                  <a:ext uri="{FF2B5EF4-FFF2-40B4-BE49-F238E27FC236}">
                    <a16:creationId xmlns:a16="http://schemas.microsoft.com/office/drawing/2014/main" id="{96363F31-BE0D-4EB6-AF2B-C95266911E1B}"/>
                  </a:ext>
                </a:extLst>
              </p:cNvPr>
              <p:cNvSpPr>
                <a:spLocks noChangeArrowheads="1"/>
              </p:cNvSpPr>
              <p:nvPr/>
            </p:nvSpPr>
            <p:spPr bwMode="auto">
              <a:xfrm>
                <a:off x="4397" y="2742"/>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WG42</a:t>
                </a:r>
              </a:p>
            </p:txBody>
          </p:sp>
          <p:sp>
            <p:nvSpPr>
              <p:cNvPr id="69698" name="Line 53">
                <a:extLst>
                  <a:ext uri="{FF2B5EF4-FFF2-40B4-BE49-F238E27FC236}">
                    <a16:creationId xmlns:a16="http://schemas.microsoft.com/office/drawing/2014/main" id="{45117A5A-E243-44EF-93C0-A4A05178F66E}"/>
                  </a:ext>
                </a:extLst>
              </p:cNvPr>
              <p:cNvSpPr>
                <a:spLocks noChangeShapeType="1"/>
              </p:cNvSpPr>
              <p:nvPr/>
            </p:nvSpPr>
            <p:spPr bwMode="auto">
              <a:xfrm>
                <a:off x="4320" y="3053"/>
                <a:ext cx="136"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99" name="Group 67">
              <a:extLst>
                <a:ext uri="{FF2B5EF4-FFF2-40B4-BE49-F238E27FC236}">
                  <a16:creationId xmlns:a16="http://schemas.microsoft.com/office/drawing/2014/main" id="{68DA648E-FE31-4390-9B56-7A13156A21E1}"/>
                </a:ext>
              </a:extLst>
            </p:cNvPr>
            <p:cNvGrpSpPr>
              <a:grpSpLocks/>
            </p:cNvGrpSpPr>
            <p:nvPr/>
          </p:nvGrpSpPr>
          <p:grpSpPr bwMode="auto">
            <a:xfrm>
              <a:off x="4320" y="3270"/>
              <a:ext cx="1200" cy="455"/>
              <a:chOff x="4320" y="3270"/>
              <a:chExt cx="1200" cy="455"/>
            </a:xfrm>
          </p:grpSpPr>
          <p:sp>
            <p:nvSpPr>
              <p:cNvPr id="69700" name="Rectangle 77">
                <a:extLst>
                  <a:ext uri="{FF2B5EF4-FFF2-40B4-BE49-F238E27FC236}">
                    <a16:creationId xmlns:a16="http://schemas.microsoft.com/office/drawing/2014/main" id="{A0A3D6C7-16AA-4087-952D-6B3425B11CBD}"/>
                  </a:ext>
                </a:extLst>
              </p:cNvPr>
              <p:cNvSpPr>
                <a:spLocks noChangeArrowheads="1"/>
              </p:cNvSpPr>
              <p:nvPr/>
            </p:nvSpPr>
            <p:spPr bwMode="auto">
              <a:xfrm>
                <a:off x="4464" y="3438"/>
                <a:ext cx="1056"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CIF Usability</a:t>
                </a:r>
              </a:p>
            </p:txBody>
          </p:sp>
          <p:sp>
            <p:nvSpPr>
              <p:cNvPr id="69701" name="Rectangle 80">
                <a:extLst>
                  <a:ext uri="{FF2B5EF4-FFF2-40B4-BE49-F238E27FC236}">
                    <a16:creationId xmlns:a16="http://schemas.microsoft.com/office/drawing/2014/main" id="{F212D3F9-16D5-4B2A-9B14-40565791EB6E}"/>
                  </a:ext>
                </a:extLst>
              </p:cNvPr>
              <p:cNvSpPr>
                <a:spLocks noChangeArrowheads="1"/>
              </p:cNvSpPr>
              <p:nvPr/>
            </p:nvSpPr>
            <p:spPr bwMode="auto">
              <a:xfrm>
                <a:off x="4375" y="3270"/>
                <a:ext cx="10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JWG ISO/TC 54</a:t>
                </a:r>
              </a:p>
            </p:txBody>
          </p:sp>
          <p:sp>
            <p:nvSpPr>
              <p:cNvPr id="69702" name="Line 53">
                <a:extLst>
                  <a:ext uri="{FF2B5EF4-FFF2-40B4-BE49-F238E27FC236}">
                    <a16:creationId xmlns:a16="http://schemas.microsoft.com/office/drawing/2014/main" id="{6E819FE0-8972-4829-B6D5-FD9AA99FE6A9}"/>
                  </a:ext>
                </a:extLst>
              </p:cNvPr>
              <p:cNvSpPr>
                <a:spLocks noChangeShapeType="1"/>
              </p:cNvSpPr>
              <p:nvPr/>
            </p:nvSpPr>
            <p:spPr bwMode="auto">
              <a:xfrm>
                <a:off x="4320" y="3575"/>
                <a:ext cx="136"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703" name="Group 71">
              <a:extLst>
                <a:ext uri="{FF2B5EF4-FFF2-40B4-BE49-F238E27FC236}">
                  <a16:creationId xmlns:a16="http://schemas.microsoft.com/office/drawing/2014/main" id="{C16F2541-EE27-4CA6-9200-711D639F7157}"/>
                </a:ext>
              </a:extLst>
            </p:cNvPr>
            <p:cNvGrpSpPr>
              <a:grpSpLocks/>
            </p:cNvGrpSpPr>
            <p:nvPr/>
          </p:nvGrpSpPr>
          <p:grpSpPr bwMode="auto">
            <a:xfrm>
              <a:off x="2928" y="3264"/>
              <a:ext cx="1247" cy="453"/>
              <a:chOff x="2928" y="3264"/>
              <a:chExt cx="1247" cy="453"/>
            </a:xfrm>
          </p:grpSpPr>
          <p:sp>
            <p:nvSpPr>
              <p:cNvPr id="69704" name="Rectangle 60">
                <a:extLst>
                  <a:ext uri="{FF2B5EF4-FFF2-40B4-BE49-F238E27FC236}">
                    <a16:creationId xmlns:a16="http://schemas.microsoft.com/office/drawing/2014/main" id="{BE73F907-0CCF-43C1-BE33-D4A99AC9A9CF}"/>
                  </a:ext>
                </a:extLst>
              </p:cNvPr>
              <p:cNvSpPr>
                <a:spLocks noChangeArrowheads="1"/>
              </p:cNvSpPr>
              <p:nvPr/>
            </p:nvSpPr>
            <p:spPr bwMode="auto">
              <a:xfrm>
                <a:off x="3072" y="3431"/>
                <a:ext cx="1103" cy="286"/>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CA" altLang="ja-JP" sz="1200" b="1" i="1">
                    <a:solidFill>
                      <a:schemeClr val="accent2"/>
                    </a:solidFill>
                    <a:ea typeface="ＭＳ Ｐゴシック" panose="020B0600070205080204" pitchFamily="34" charset="-128"/>
                  </a:rPr>
                  <a:t>SLC Profiles and </a:t>
                </a:r>
              </a:p>
              <a:p>
                <a:pPr algn="ctr" eaLnBrk="0" hangingPunct="0"/>
                <a:r>
                  <a:rPr lang="en-CA" altLang="ja-JP" sz="1200" b="1" i="1">
                    <a:solidFill>
                      <a:schemeClr val="accent2"/>
                    </a:solidFill>
                    <a:ea typeface="ＭＳ Ｐゴシック" panose="020B0600070205080204" pitchFamily="34" charset="-128"/>
                  </a:rPr>
                  <a:t>Guidelines  for VSEs</a:t>
                </a:r>
                <a:endParaRPr lang="en-US" altLang="ja-JP" sz="1200" b="1" i="1">
                  <a:solidFill>
                    <a:schemeClr val="accent2"/>
                  </a:solidFill>
                  <a:ea typeface="ＭＳ Ｐゴシック" panose="020B0600070205080204" pitchFamily="34" charset="-128"/>
                </a:endParaRPr>
              </a:p>
            </p:txBody>
          </p:sp>
          <p:sp>
            <p:nvSpPr>
              <p:cNvPr id="69705" name="Rectangle 62">
                <a:extLst>
                  <a:ext uri="{FF2B5EF4-FFF2-40B4-BE49-F238E27FC236}">
                    <a16:creationId xmlns:a16="http://schemas.microsoft.com/office/drawing/2014/main" id="{CCCFAD25-47E9-4F63-81F5-07A97231DD53}"/>
                  </a:ext>
                </a:extLst>
              </p:cNvPr>
              <p:cNvSpPr>
                <a:spLocks noChangeArrowheads="1"/>
              </p:cNvSpPr>
              <p:nvPr/>
            </p:nvSpPr>
            <p:spPr bwMode="auto">
              <a:xfrm>
                <a:off x="3004" y="3264"/>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solidFill>
                      <a:schemeClr val="accent2"/>
                    </a:solidFill>
                    <a:ea typeface="ＭＳ Ｐゴシック" panose="020B0600070205080204" pitchFamily="34" charset="-128"/>
                  </a:rPr>
                  <a:t>WG24</a:t>
                </a:r>
              </a:p>
            </p:txBody>
          </p:sp>
          <p:sp>
            <p:nvSpPr>
              <p:cNvPr id="69706" name="Line 49">
                <a:extLst>
                  <a:ext uri="{FF2B5EF4-FFF2-40B4-BE49-F238E27FC236}">
                    <a16:creationId xmlns:a16="http://schemas.microsoft.com/office/drawing/2014/main" id="{B0F83206-090D-4FC5-8EBF-9B41BA086827}"/>
                  </a:ext>
                </a:extLst>
              </p:cNvPr>
              <p:cNvSpPr>
                <a:spLocks noChangeShapeType="1"/>
              </p:cNvSpPr>
              <p:nvPr/>
            </p:nvSpPr>
            <p:spPr bwMode="auto">
              <a:xfrm flipV="1">
                <a:off x="2928" y="3575"/>
                <a:ext cx="1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707" name="Group 75">
              <a:extLst>
                <a:ext uri="{FF2B5EF4-FFF2-40B4-BE49-F238E27FC236}">
                  <a16:creationId xmlns:a16="http://schemas.microsoft.com/office/drawing/2014/main" id="{5613DC46-5781-4E43-9D40-EC2FE05363DC}"/>
                </a:ext>
              </a:extLst>
            </p:cNvPr>
            <p:cNvGrpSpPr>
              <a:grpSpLocks/>
            </p:cNvGrpSpPr>
            <p:nvPr/>
          </p:nvGrpSpPr>
          <p:grpSpPr bwMode="auto">
            <a:xfrm>
              <a:off x="3699" y="474"/>
              <a:ext cx="1149" cy="492"/>
              <a:chOff x="3699" y="474"/>
              <a:chExt cx="1149" cy="492"/>
            </a:xfrm>
          </p:grpSpPr>
          <p:sp>
            <p:nvSpPr>
              <p:cNvPr id="69708" name="Rectangle 22">
                <a:extLst>
                  <a:ext uri="{FF2B5EF4-FFF2-40B4-BE49-F238E27FC236}">
                    <a16:creationId xmlns:a16="http://schemas.microsoft.com/office/drawing/2014/main" id="{A29C15B8-7D07-4080-84DD-FA860F878190}"/>
                  </a:ext>
                </a:extLst>
              </p:cNvPr>
              <p:cNvSpPr>
                <a:spLocks noChangeArrowheads="1"/>
              </p:cNvSpPr>
              <p:nvPr/>
            </p:nvSpPr>
            <p:spPr bwMode="auto">
              <a:xfrm>
                <a:off x="3699" y="474"/>
                <a:ext cx="51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0" hangingPunct="0"/>
                <a:r>
                  <a:rPr lang="en-US" altLang="ja-JP" sz="1400" b="1">
                    <a:ea typeface="ＭＳ Ｐゴシック" panose="020B0600070205080204" pitchFamily="34" charset="-128"/>
                  </a:rPr>
                  <a:t>SWG 1</a:t>
                </a:r>
              </a:p>
            </p:txBody>
          </p:sp>
          <p:sp>
            <p:nvSpPr>
              <p:cNvPr id="69709" name="Rectangle 32">
                <a:extLst>
                  <a:ext uri="{FF2B5EF4-FFF2-40B4-BE49-F238E27FC236}">
                    <a16:creationId xmlns:a16="http://schemas.microsoft.com/office/drawing/2014/main" id="{B45CF8D7-0341-40BD-97E7-769184569C59}"/>
                  </a:ext>
                </a:extLst>
              </p:cNvPr>
              <p:cNvSpPr>
                <a:spLocks noChangeArrowheads="1"/>
              </p:cNvSpPr>
              <p:nvPr/>
            </p:nvSpPr>
            <p:spPr bwMode="auto">
              <a:xfrm>
                <a:off x="3744" y="653"/>
                <a:ext cx="1104" cy="313"/>
              </a:xfrm>
              <a:prstGeom prst="rect">
                <a:avLst/>
              </a:prstGeom>
              <a:solidFill>
                <a:schemeClr val="bg1"/>
              </a:solidFill>
              <a:ln w="254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fr-FR" altLang="en-US" sz="1200" b="1" i="1">
                    <a:ea typeface="ＭＳ Ｐゴシック" panose="020B0600070205080204" pitchFamily="34" charset="-128"/>
                  </a:rPr>
                  <a:t>Business Planning Group</a:t>
                </a:r>
              </a:p>
            </p:txBody>
          </p:sp>
        </p:grpSp>
        <p:grpSp>
          <p:nvGrpSpPr>
            <p:cNvPr id="69710" name="Group 78">
              <a:extLst>
                <a:ext uri="{FF2B5EF4-FFF2-40B4-BE49-F238E27FC236}">
                  <a16:creationId xmlns:a16="http://schemas.microsoft.com/office/drawing/2014/main" id="{606E9BC3-35C9-4C4C-A95B-68F0478DB4F6}"/>
                </a:ext>
              </a:extLst>
            </p:cNvPr>
            <p:cNvGrpSpPr>
              <a:grpSpLocks/>
            </p:cNvGrpSpPr>
            <p:nvPr/>
          </p:nvGrpSpPr>
          <p:grpSpPr bwMode="auto">
            <a:xfrm>
              <a:off x="1536" y="3264"/>
              <a:ext cx="1200" cy="453"/>
              <a:chOff x="1536" y="3264"/>
              <a:chExt cx="1200" cy="453"/>
            </a:xfrm>
          </p:grpSpPr>
          <p:sp>
            <p:nvSpPr>
              <p:cNvPr id="69711" name="Rectangle 67">
                <a:extLst>
                  <a:ext uri="{FF2B5EF4-FFF2-40B4-BE49-F238E27FC236}">
                    <a16:creationId xmlns:a16="http://schemas.microsoft.com/office/drawing/2014/main" id="{FFF4E7DA-6EFA-4F54-8801-10D5F2EEE20C}"/>
                  </a:ext>
                </a:extLst>
              </p:cNvPr>
              <p:cNvSpPr>
                <a:spLocks noChangeArrowheads="1"/>
              </p:cNvSpPr>
              <p:nvPr/>
            </p:nvSpPr>
            <p:spPr bwMode="auto">
              <a:xfrm>
                <a:off x="1550" y="3264"/>
                <a:ext cx="50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WG20</a:t>
                </a:r>
              </a:p>
            </p:txBody>
          </p:sp>
          <p:sp>
            <p:nvSpPr>
              <p:cNvPr id="69712" name="Line 68">
                <a:extLst>
                  <a:ext uri="{FF2B5EF4-FFF2-40B4-BE49-F238E27FC236}">
                    <a16:creationId xmlns:a16="http://schemas.microsoft.com/office/drawing/2014/main" id="{8BD61026-9E84-41E6-94C8-97B2A7E69F0A}"/>
                  </a:ext>
                </a:extLst>
              </p:cNvPr>
              <p:cNvSpPr>
                <a:spLocks noChangeShapeType="1"/>
              </p:cNvSpPr>
              <p:nvPr/>
            </p:nvSpPr>
            <p:spPr bwMode="auto">
              <a:xfrm>
                <a:off x="1536" y="3560"/>
                <a:ext cx="157"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713" name="Rectangle 66">
                <a:extLst>
                  <a:ext uri="{FF2B5EF4-FFF2-40B4-BE49-F238E27FC236}">
                    <a16:creationId xmlns:a16="http://schemas.microsoft.com/office/drawing/2014/main" id="{64B9FE29-3A09-44EB-A0A0-179246E9B0E8}"/>
                  </a:ext>
                </a:extLst>
              </p:cNvPr>
              <p:cNvSpPr>
                <a:spLocks noChangeArrowheads="1"/>
              </p:cNvSpPr>
              <p:nvPr/>
            </p:nvSpPr>
            <p:spPr bwMode="auto">
              <a:xfrm>
                <a:off x="1632" y="3430"/>
                <a:ext cx="1104" cy="287"/>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ja-JP" sz="1200" b="1" i="1">
                    <a:ea typeface="ＭＳ Ｐゴシック" panose="020B0600070205080204" pitchFamily="34" charset="-128"/>
                  </a:rPr>
                  <a:t>Software Engineering</a:t>
                </a:r>
              </a:p>
              <a:p>
                <a:pPr algn="ctr"/>
                <a:r>
                  <a:rPr lang="en-US" altLang="ja-JP" sz="1200" b="1" i="1">
                    <a:ea typeface="ＭＳ Ｐゴシック" panose="020B0600070205080204" pitchFamily="34" charset="-128"/>
                  </a:rPr>
                  <a:t>Body of Knowledge</a:t>
                </a:r>
              </a:p>
            </p:txBody>
          </p:sp>
        </p:grpSp>
        <p:grpSp>
          <p:nvGrpSpPr>
            <p:cNvPr id="69714" name="Group 82">
              <a:extLst>
                <a:ext uri="{FF2B5EF4-FFF2-40B4-BE49-F238E27FC236}">
                  <a16:creationId xmlns:a16="http://schemas.microsoft.com/office/drawing/2014/main" id="{367677B0-BBAC-453C-A663-17A6306B1FAE}"/>
                </a:ext>
              </a:extLst>
            </p:cNvPr>
            <p:cNvGrpSpPr>
              <a:grpSpLocks/>
            </p:cNvGrpSpPr>
            <p:nvPr/>
          </p:nvGrpSpPr>
          <p:grpSpPr bwMode="auto">
            <a:xfrm>
              <a:off x="2940" y="1692"/>
              <a:ext cx="1228" cy="452"/>
              <a:chOff x="2940" y="1692"/>
              <a:chExt cx="1228" cy="452"/>
            </a:xfrm>
          </p:grpSpPr>
          <p:sp>
            <p:nvSpPr>
              <p:cNvPr id="69715" name="Rectangle 14">
                <a:extLst>
                  <a:ext uri="{FF2B5EF4-FFF2-40B4-BE49-F238E27FC236}">
                    <a16:creationId xmlns:a16="http://schemas.microsoft.com/office/drawing/2014/main" id="{35190499-A749-4602-B3D5-04B2FFD5995B}"/>
                  </a:ext>
                </a:extLst>
              </p:cNvPr>
              <p:cNvSpPr>
                <a:spLocks noChangeArrowheads="1"/>
              </p:cNvSpPr>
              <p:nvPr/>
            </p:nvSpPr>
            <p:spPr bwMode="auto">
              <a:xfrm>
                <a:off x="2978" y="1692"/>
                <a:ext cx="47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400" b="1">
                    <a:ea typeface="ＭＳ Ｐゴシック" panose="020B0600070205080204" pitchFamily="34" charset="-128"/>
                  </a:rPr>
                  <a:t>WG21</a:t>
                </a:r>
              </a:p>
            </p:txBody>
          </p:sp>
          <p:sp>
            <p:nvSpPr>
              <p:cNvPr id="69716" name="Line 47">
                <a:extLst>
                  <a:ext uri="{FF2B5EF4-FFF2-40B4-BE49-F238E27FC236}">
                    <a16:creationId xmlns:a16="http://schemas.microsoft.com/office/drawing/2014/main" id="{94561A70-A11E-400A-8BCC-FC4AF59DCBD6}"/>
                  </a:ext>
                </a:extLst>
              </p:cNvPr>
              <p:cNvSpPr>
                <a:spLocks noChangeShapeType="1"/>
              </p:cNvSpPr>
              <p:nvPr/>
            </p:nvSpPr>
            <p:spPr bwMode="auto">
              <a:xfrm flipV="1">
                <a:off x="2940" y="1992"/>
                <a:ext cx="1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717" name="Rectangle 13">
                <a:extLst>
                  <a:ext uri="{FF2B5EF4-FFF2-40B4-BE49-F238E27FC236}">
                    <a16:creationId xmlns:a16="http://schemas.microsoft.com/office/drawing/2014/main" id="{1E75CF45-811F-47B6-9301-044C0CEC4C70}"/>
                  </a:ext>
                </a:extLst>
              </p:cNvPr>
              <p:cNvSpPr>
                <a:spLocks noChangeArrowheads="1"/>
              </p:cNvSpPr>
              <p:nvPr/>
            </p:nvSpPr>
            <p:spPr bwMode="auto">
              <a:xfrm>
                <a:off x="3064" y="1858"/>
                <a:ext cx="1104" cy="286"/>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ja-JP" sz="1200" b="1" i="1">
                    <a:ea typeface="ＭＳ Ｐゴシック" panose="020B0600070205080204" pitchFamily="34" charset="-128"/>
                  </a:rPr>
                  <a:t>Software</a:t>
                </a:r>
              </a:p>
              <a:p>
                <a:pPr algn="ctr" eaLnBrk="0" hangingPunct="0"/>
                <a:r>
                  <a:rPr lang="en-US" altLang="ja-JP" sz="1200" b="1" i="1">
                    <a:ea typeface="ＭＳ Ｐゴシック" panose="020B0600070205080204" pitchFamily="34" charset="-128"/>
                  </a:rPr>
                  <a:t>Asset Management</a:t>
                </a:r>
              </a:p>
            </p:txBody>
          </p:sp>
        </p:grpSp>
      </p:grpSp>
      <p:sp>
        <p:nvSpPr>
          <p:cNvPr id="69719" name="Rectangle 87">
            <a:extLst>
              <a:ext uri="{FF2B5EF4-FFF2-40B4-BE49-F238E27FC236}">
                <a16:creationId xmlns:a16="http://schemas.microsoft.com/office/drawing/2014/main" id="{E64244B1-F0D3-45D1-84F5-42406B4D2485}"/>
              </a:ext>
            </a:extLst>
          </p:cNvPr>
          <p:cNvSpPr>
            <a:spLocks noGrp="1" noChangeArrowheads="1"/>
          </p:cNvSpPr>
          <p:nvPr>
            <p:ph type="title"/>
          </p:nvPr>
        </p:nvSpPr>
        <p:spPr/>
        <p:txBody>
          <a:bodyPr/>
          <a:lstStyle/>
          <a:p>
            <a:r>
              <a:rPr lang="en-GB" altLang="en-US"/>
              <a:t>SC7 Structure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98" name="Group 14">
            <a:extLst>
              <a:ext uri="{FF2B5EF4-FFF2-40B4-BE49-F238E27FC236}">
                <a16:creationId xmlns:a16="http://schemas.microsoft.com/office/drawing/2014/main" id="{DBA8CFDE-C84E-40BC-A2DC-3340E89485F3}"/>
              </a:ext>
            </a:extLst>
          </p:cNvPr>
          <p:cNvGrpSpPr>
            <a:grpSpLocks/>
          </p:cNvGrpSpPr>
          <p:nvPr/>
        </p:nvGrpSpPr>
        <p:grpSpPr bwMode="auto">
          <a:xfrm>
            <a:off x="2495550" y="1773239"/>
            <a:ext cx="7283450" cy="4778375"/>
            <a:chOff x="288" y="528"/>
            <a:chExt cx="5331" cy="3599"/>
          </a:xfrm>
        </p:grpSpPr>
        <p:sp>
          <p:nvSpPr>
            <p:cNvPr id="67586" name="Oval 2">
              <a:extLst>
                <a:ext uri="{FF2B5EF4-FFF2-40B4-BE49-F238E27FC236}">
                  <a16:creationId xmlns:a16="http://schemas.microsoft.com/office/drawing/2014/main" id="{E351BCF8-92C8-4F2C-A472-0EB537AAEB08}"/>
                </a:ext>
              </a:extLst>
            </p:cNvPr>
            <p:cNvSpPr>
              <a:spLocks noChangeArrowheads="1"/>
            </p:cNvSpPr>
            <p:nvPr/>
          </p:nvSpPr>
          <p:spPr bwMode="auto">
            <a:xfrm>
              <a:off x="630" y="899"/>
              <a:ext cx="1347" cy="1325"/>
            </a:xfrm>
            <a:prstGeom prst="ellipse">
              <a:avLst/>
            </a:prstGeom>
            <a:solidFill>
              <a:schemeClr val="accent1">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pitchFamily="18" charset="0"/>
                </a:rPr>
                <a:t>Project</a:t>
              </a:r>
            </a:p>
            <a:p>
              <a:pPr algn="ctr" eaLnBrk="0" hangingPunct="0"/>
              <a:r>
                <a:rPr lang="en-US" altLang="en-US" sz="2000">
                  <a:latin typeface="Times New Roman" panose="02020603050405020304" pitchFamily="18" charset="0"/>
                </a:rPr>
                <a:t>Management</a:t>
              </a:r>
            </a:p>
            <a:p>
              <a:pPr algn="ctr" eaLnBrk="0" hangingPunct="0"/>
              <a:endParaRPr lang="en-US" altLang="en-US" sz="2000">
                <a:latin typeface="Times New Roman" panose="02020603050405020304" pitchFamily="18" charset="0"/>
              </a:endParaRPr>
            </a:p>
            <a:p>
              <a:pPr algn="ctr" eaLnBrk="0" hangingPunct="0"/>
              <a:endParaRPr lang="en-US" altLang="en-US" sz="2000">
                <a:latin typeface="Times New Roman" panose="02020603050405020304" pitchFamily="18" charset="0"/>
              </a:endParaRPr>
            </a:p>
          </p:txBody>
        </p:sp>
        <p:sp>
          <p:nvSpPr>
            <p:cNvPr id="67587" name="Oval 3">
              <a:extLst>
                <a:ext uri="{FF2B5EF4-FFF2-40B4-BE49-F238E27FC236}">
                  <a16:creationId xmlns:a16="http://schemas.microsoft.com/office/drawing/2014/main" id="{AABF3B19-07AA-4260-9A90-F167D9875610}"/>
                </a:ext>
              </a:extLst>
            </p:cNvPr>
            <p:cNvSpPr>
              <a:spLocks noChangeArrowheads="1"/>
            </p:cNvSpPr>
            <p:nvPr/>
          </p:nvSpPr>
          <p:spPr bwMode="auto">
            <a:xfrm>
              <a:off x="288" y="2228"/>
              <a:ext cx="1391" cy="1429"/>
            </a:xfrm>
            <a:prstGeom prst="ellipse">
              <a:avLst/>
            </a:prstGeom>
            <a:solidFill>
              <a:schemeClr val="bg2">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000">
                <a:latin typeface="Times New Roman" panose="02020603050405020304" pitchFamily="18" charset="0"/>
              </a:endParaRPr>
            </a:p>
            <a:p>
              <a:pPr algn="ctr" eaLnBrk="0" hangingPunct="0"/>
              <a:r>
                <a:rPr lang="en-US" altLang="en-US" sz="2000">
                  <a:latin typeface="Times New Roman" panose="02020603050405020304" pitchFamily="18" charset="0"/>
                </a:rPr>
                <a:t>Computer</a:t>
              </a:r>
            </a:p>
            <a:p>
              <a:pPr algn="ctr" eaLnBrk="0" hangingPunct="0"/>
              <a:r>
                <a:rPr lang="en-US" altLang="en-US" sz="2000">
                  <a:latin typeface="Times New Roman" panose="02020603050405020304" pitchFamily="18" charset="0"/>
                </a:rPr>
                <a:t>Sciences and</a:t>
              </a:r>
            </a:p>
            <a:p>
              <a:pPr algn="ctr" eaLnBrk="0" hangingPunct="0"/>
              <a:r>
                <a:rPr lang="en-US" altLang="en-US" sz="2000">
                  <a:latin typeface="Times New Roman" panose="02020603050405020304" pitchFamily="18" charset="0"/>
                </a:rPr>
                <a:t>Engineering</a:t>
              </a:r>
            </a:p>
          </p:txBody>
        </p:sp>
        <p:sp>
          <p:nvSpPr>
            <p:cNvPr id="67588" name="Oval 4">
              <a:extLst>
                <a:ext uri="{FF2B5EF4-FFF2-40B4-BE49-F238E27FC236}">
                  <a16:creationId xmlns:a16="http://schemas.microsoft.com/office/drawing/2014/main" id="{891E4E25-50DB-4249-8CD3-709208C35C15}"/>
                </a:ext>
              </a:extLst>
            </p:cNvPr>
            <p:cNvSpPr>
              <a:spLocks noChangeArrowheads="1"/>
            </p:cNvSpPr>
            <p:nvPr/>
          </p:nvSpPr>
          <p:spPr bwMode="auto">
            <a:xfrm>
              <a:off x="1665" y="2750"/>
              <a:ext cx="1258" cy="1377"/>
            </a:xfrm>
            <a:prstGeom prst="ellipse">
              <a:avLst/>
            </a:prstGeom>
            <a:solidFill>
              <a:schemeClr val="accent1">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000">
                <a:latin typeface="Times New Roman" panose="02020603050405020304" pitchFamily="18" charset="0"/>
              </a:endParaRPr>
            </a:p>
            <a:p>
              <a:pPr algn="ctr" eaLnBrk="0" hangingPunct="0"/>
              <a:r>
                <a:rPr lang="en-US" altLang="en-US" sz="2000">
                  <a:latin typeface="Times New Roman" panose="02020603050405020304" pitchFamily="18" charset="0"/>
                </a:rPr>
                <a:t>Dependability</a:t>
              </a:r>
            </a:p>
            <a:p>
              <a:pPr algn="ctr" eaLnBrk="0" hangingPunct="0"/>
              <a:r>
                <a:rPr lang="en-US" altLang="en-US" sz="2000">
                  <a:latin typeface="Times New Roman" panose="02020603050405020304" pitchFamily="18" charset="0"/>
                </a:rPr>
                <a:t>Engineering</a:t>
              </a:r>
            </a:p>
            <a:p>
              <a:pPr algn="ctr" eaLnBrk="0" hangingPunct="0"/>
              <a:r>
                <a:rPr lang="en-US" altLang="en-US" sz="2000">
                  <a:latin typeface="Times New Roman" panose="02020603050405020304" pitchFamily="18" charset="0"/>
                </a:rPr>
                <a:t>(IEC TC 56)</a:t>
              </a:r>
            </a:p>
          </p:txBody>
        </p:sp>
        <p:sp>
          <p:nvSpPr>
            <p:cNvPr id="67589" name="Oval 5">
              <a:extLst>
                <a:ext uri="{FF2B5EF4-FFF2-40B4-BE49-F238E27FC236}">
                  <a16:creationId xmlns:a16="http://schemas.microsoft.com/office/drawing/2014/main" id="{F8E06269-B1C9-4A22-8858-5855D1145AD3}"/>
                </a:ext>
              </a:extLst>
            </p:cNvPr>
            <p:cNvSpPr>
              <a:spLocks noChangeArrowheads="1"/>
            </p:cNvSpPr>
            <p:nvPr/>
          </p:nvSpPr>
          <p:spPr bwMode="auto">
            <a:xfrm>
              <a:off x="3088" y="2839"/>
              <a:ext cx="1606" cy="1271"/>
            </a:xfrm>
            <a:prstGeom prst="ellipse">
              <a:avLst/>
            </a:prstGeom>
            <a:solidFill>
              <a:schemeClr val="accent1">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pitchFamily="18" charset="0"/>
                </a:rPr>
                <a:t>Safety</a:t>
              </a:r>
              <a:br>
                <a:rPr lang="en-US" altLang="en-US" sz="2000">
                  <a:latin typeface="Times New Roman" panose="02020603050405020304" pitchFamily="18" charset="0"/>
                </a:rPr>
              </a:br>
              <a:r>
                <a:rPr lang="en-US" altLang="en-US" sz="2000">
                  <a:latin typeface="Times New Roman" panose="02020603050405020304" pitchFamily="18" charset="0"/>
                </a:rPr>
                <a:t>(IEC TC65), </a:t>
              </a:r>
              <a:br>
                <a:rPr lang="en-US" altLang="en-US" sz="2000">
                  <a:latin typeface="Times New Roman" panose="02020603050405020304" pitchFamily="18" charset="0"/>
                </a:rPr>
              </a:br>
              <a:r>
                <a:rPr lang="en-US" altLang="en-US" sz="2000">
                  <a:latin typeface="Times New Roman" panose="02020603050405020304" pitchFamily="18" charset="0"/>
                </a:rPr>
                <a:t>Security, other </a:t>
              </a:r>
              <a:br>
                <a:rPr lang="en-US" altLang="en-US" sz="2000">
                  <a:latin typeface="Times New Roman" panose="02020603050405020304" pitchFamily="18" charset="0"/>
                </a:rPr>
              </a:br>
              <a:r>
                <a:rPr lang="en-US" altLang="en-US" sz="2000">
                  <a:latin typeface="Times New Roman" panose="02020603050405020304" pitchFamily="18" charset="0"/>
                </a:rPr>
                <a:t>mission-critical</a:t>
              </a:r>
            </a:p>
          </p:txBody>
        </p:sp>
        <p:sp>
          <p:nvSpPr>
            <p:cNvPr id="67590" name="Oval 6">
              <a:extLst>
                <a:ext uri="{FF2B5EF4-FFF2-40B4-BE49-F238E27FC236}">
                  <a16:creationId xmlns:a16="http://schemas.microsoft.com/office/drawing/2014/main" id="{3AADCF5B-939D-46EB-90D2-FEE3F72129CC}"/>
                </a:ext>
              </a:extLst>
            </p:cNvPr>
            <p:cNvSpPr>
              <a:spLocks noChangeArrowheads="1"/>
            </p:cNvSpPr>
            <p:nvPr/>
          </p:nvSpPr>
          <p:spPr bwMode="auto">
            <a:xfrm>
              <a:off x="2006" y="528"/>
              <a:ext cx="1258" cy="1844"/>
            </a:xfrm>
            <a:prstGeom prst="ellipse">
              <a:avLst/>
            </a:prstGeom>
            <a:solidFill>
              <a:schemeClr val="accent1">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pitchFamily="18" charset="0"/>
                </a:rPr>
                <a:t>Industrial</a:t>
              </a:r>
            </a:p>
            <a:p>
              <a:pPr algn="ctr" eaLnBrk="0" hangingPunct="0"/>
              <a:r>
                <a:rPr lang="en-US" altLang="en-US" sz="2000">
                  <a:latin typeface="Times New Roman" panose="02020603050405020304" pitchFamily="18" charset="0"/>
                </a:rPr>
                <a:t>Engineering</a:t>
              </a:r>
            </a:p>
            <a:p>
              <a:pPr algn="ctr" eaLnBrk="0" hangingPunct="0"/>
              <a:endParaRPr lang="en-US" altLang="en-US" sz="2000">
                <a:latin typeface="Times New Roman" panose="02020603050405020304" pitchFamily="18" charset="0"/>
              </a:endParaRPr>
            </a:p>
            <a:p>
              <a:pPr algn="ctr" eaLnBrk="0" hangingPunct="0"/>
              <a:endParaRPr lang="en-US" altLang="en-US" sz="2000">
                <a:latin typeface="Times New Roman" panose="02020603050405020304" pitchFamily="18" charset="0"/>
              </a:endParaRPr>
            </a:p>
            <a:p>
              <a:pPr algn="ctr" eaLnBrk="0" hangingPunct="0"/>
              <a:endParaRPr lang="en-US" altLang="en-US" sz="2000">
                <a:latin typeface="Times New Roman" panose="02020603050405020304" pitchFamily="18" charset="0"/>
              </a:endParaRPr>
            </a:p>
          </p:txBody>
        </p:sp>
        <p:sp>
          <p:nvSpPr>
            <p:cNvPr id="67591" name="Oval 7">
              <a:extLst>
                <a:ext uri="{FF2B5EF4-FFF2-40B4-BE49-F238E27FC236}">
                  <a16:creationId xmlns:a16="http://schemas.microsoft.com/office/drawing/2014/main" id="{0C8CAC9E-E832-43AA-9C01-A7E487850BB9}"/>
                </a:ext>
              </a:extLst>
            </p:cNvPr>
            <p:cNvSpPr>
              <a:spLocks noChangeArrowheads="1"/>
            </p:cNvSpPr>
            <p:nvPr/>
          </p:nvSpPr>
          <p:spPr bwMode="auto">
            <a:xfrm>
              <a:off x="3316" y="794"/>
              <a:ext cx="1310" cy="1155"/>
            </a:xfrm>
            <a:prstGeom prst="ellipse">
              <a:avLst/>
            </a:prstGeom>
            <a:solidFill>
              <a:schemeClr val="accent1">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pitchFamily="18" charset="0"/>
                </a:rPr>
                <a:t>Quality</a:t>
              </a:r>
            </a:p>
            <a:p>
              <a:pPr algn="ctr" eaLnBrk="0" hangingPunct="0"/>
              <a:r>
                <a:rPr lang="en-US" altLang="en-US" sz="2000">
                  <a:latin typeface="Times New Roman" panose="02020603050405020304" pitchFamily="18" charset="0"/>
                </a:rPr>
                <a:t>Management</a:t>
              </a:r>
            </a:p>
            <a:p>
              <a:pPr algn="ctr" eaLnBrk="0" hangingPunct="0"/>
              <a:r>
                <a:rPr lang="en-US" altLang="en-US" sz="2000">
                  <a:latin typeface="Times New Roman" panose="02020603050405020304" pitchFamily="18" charset="0"/>
                </a:rPr>
                <a:t>(ISO TC 176)</a:t>
              </a:r>
            </a:p>
            <a:p>
              <a:pPr algn="ctr" eaLnBrk="0" hangingPunct="0"/>
              <a:endParaRPr lang="en-US" altLang="en-US" sz="2000">
                <a:latin typeface="Times New Roman" panose="02020603050405020304" pitchFamily="18" charset="0"/>
              </a:endParaRPr>
            </a:p>
          </p:txBody>
        </p:sp>
        <p:sp>
          <p:nvSpPr>
            <p:cNvPr id="67592" name="Oval 8">
              <a:extLst>
                <a:ext uri="{FF2B5EF4-FFF2-40B4-BE49-F238E27FC236}">
                  <a16:creationId xmlns:a16="http://schemas.microsoft.com/office/drawing/2014/main" id="{8E7F311F-0841-448E-9743-9973019C4EE1}"/>
                </a:ext>
              </a:extLst>
            </p:cNvPr>
            <p:cNvSpPr>
              <a:spLocks noChangeArrowheads="1"/>
            </p:cNvSpPr>
            <p:nvPr/>
          </p:nvSpPr>
          <p:spPr bwMode="auto">
            <a:xfrm>
              <a:off x="4063" y="1838"/>
              <a:ext cx="1556" cy="1103"/>
            </a:xfrm>
            <a:prstGeom prst="ellipse">
              <a:avLst/>
            </a:prstGeom>
            <a:solidFill>
              <a:schemeClr val="accent2">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latin typeface="Times New Roman" panose="02020603050405020304" pitchFamily="18" charset="0"/>
                </a:rPr>
                <a:t>APPLICATION</a:t>
              </a:r>
            </a:p>
            <a:p>
              <a:pPr algn="ctr" eaLnBrk="0" hangingPunct="0"/>
              <a:r>
                <a:rPr lang="en-US" altLang="en-US" b="1">
                  <a:latin typeface="Times New Roman" panose="02020603050405020304" pitchFamily="18" charset="0"/>
                </a:rPr>
                <a:t>DOMAINS</a:t>
              </a:r>
              <a:endParaRPr lang="en-US" altLang="en-US" sz="2000" b="1">
                <a:latin typeface="Times New Roman" panose="02020603050405020304" pitchFamily="18" charset="0"/>
              </a:endParaRPr>
            </a:p>
            <a:p>
              <a:pPr algn="ctr" eaLnBrk="0" hangingPunct="0"/>
              <a:r>
                <a:rPr lang="en-US" altLang="en-US" sz="2000" b="1">
                  <a:latin typeface="Times New Roman" panose="02020603050405020304" pitchFamily="18" charset="0"/>
                </a:rPr>
                <a:t>(many TCs</a:t>
              </a:r>
              <a:r>
                <a:rPr lang="en-US" altLang="en-US" sz="2000">
                  <a:latin typeface="Times New Roman" panose="02020603050405020304" pitchFamily="18" charset="0"/>
                </a:rPr>
                <a:t>)</a:t>
              </a:r>
            </a:p>
          </p:txBody>
        </p:sp>
        <p:sp>
          <p:nvSpPr>
            <p:cNvPr id="67593" name="Oval 9">
              <a:extLst>
                <a:ext uri="{FF2B5EF4-FFF2-40B4-BE49-F238E27FC236}">
                  <a16:creationId xmlns:a16="http://schemas.microsoft.com/office/drawing/2014/main" id="{7085DC50-0F20-4FAB-A47B-1770FA7B74BF}"/>
                </a:ext>
              </a:extLst>
            </p:cNvPr>
            <p:cNvSpPr>
              <a:spLocks noChangeArrowheads="1"/>
            </p:cNvSpPr>
            <p:nvPr/>
          </p:nvSpPr>
          <p:spPr bwMode="auto">
            <a:xfrm>
              <a:off x="1096" y="1440"/>
              <a:ext cx="3155" cy="1719"/>
            </a:xfrm>
            <a:prstGeom prst="ellipse">
              <a:avLst/>
            </a:prstGeom>
            <a:solidFill>
              <a:schemeClr val="accent1">
                <a:alpha val="5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effectLst>
                    <a:outerShdw blurRad="38100" dist="38100" dir="2700000" algn="tl">
                      <a:srgbClr val="FFFFFF"/>
                    </a:outerShdw>
                  </a:effectLst>
                  <a:latin typeface="Times New Roman" panose="02020603050405020304" pitchFamily="18" charset="0"/>
                </a:rPr>
                <a:t>SOFTWARE and SYSTEMS </a:t>
              </a:r>
            </a:p>
            <a:p>
              <a:pPr algn="ctr" eaLnBrk="0" hangingPunct="0"/>
              <a:r>
                <a:rPr lang="en-US" altLang="en-US" sz="2400" b="1">
                  <a:effectLst>
                    <a:outerShdw blurRad="38100" dist="38100" dir="2700000" algn="tl">
                      <a:srgbClr val="FFFFFF"/>
                    </a:outerShdw>
                  </a:effectLst>
                  <a:latin typeface="Times New Roman" panose="02020603050405020304" pitchFamily="18" charset="0"/>
                </a:rPr>
                <a:t>ENGINEERING</a:t>
              </a:r>
              <a:endParaRPr lang="en-US" altLang="en-US" sz="2000">
                <a:latin typeface="Times New Roman" panose="02020603050405020304" pitchFamily="18" charset="0"/>
              </a:endParaRPr>
            </a:p>
          </p:txBody>
        </p:sp>
      </p:grpSp>
      <p:sp>
        <p:nvSpPr>
          <p:cNvPr id="67597" name="Rectangle 13">
            <a:extLst>
              <a:ext uri="{FF2B5EF4-FFF2-40B4-BE49-F238E27FC236}">
                <a16:creationId xmlns:a16="http://schemas.microsoft.com/office/drawing/2014/main" id="{CD56BD9F-6F1D-45CE-8B65-7173B484D82F}"/>
              </a:ext>
            </a:extLst>
          </p:cNvPr>
          <p:cNvSpPr>
            <a:spLocks noGrp="1" noChangeArrowheads="1"/>
          </p:cNvSpPr>
          <p:nvPr>
            <p:ph type="title"/>
          </p:nvPr>
        </p:nvSpPr>
        <p:spPr/>
        <p:txBody>
          <a:bodyPr/>
          <a:lstStyle/>
          <a:p>
            <a:r>
              <a:rPr lang="en-GB" altLang="en-US"/>
              <a:t>Domains covered by SC7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9021-806C-4CE6-94C4-C57185A4EDB5}"/>
              </a:ext>
            </a:extLst>
          </p:cNvPr>
          <p:cNvSpPr>
            <a:spLocks noGrp="1"/>
          </p:cNvSpPr>
          <p:nvPr>
            <p:ph type="title"/>
          </p:nvPr>
        </p:nvSpPr>
        <p:spPr/>
        <p:txBody>
          <a:bodyPr/>
          <a:lstStyle/>
          <a:p>
            <a:r>
              <a:rPr lang="en-US" dirty="0"/>
              <a:t>Software Engineering Related Standards</a:t>
            </a:r>
          </a:p>
        </p:txBody>
      </p:sp>
      <p:sp>
        <p:nvSpPr>
          <p:cNvPr id="6" name="Content Placeholder 5">
            <a:extLst>
              <a:ext uri="{FF2B5EF4-FFF2-40B4-BE49-F238E27FC236}">
                <a16:creationId xmlns:a16="http://schemas.microsoft.com/office/drawing/2014/main" id="{68552491-2A6E-4756-A98E-C09626706FEE}"/>
              </a:ext>
            </a:extLst>
          </p:cNvPr>
          <p:cNvSpPr>
            <a:spLocks noGrp="1"/>
          </p:cNvSpPr>
          <p:nvPr>
            <p:ph idx="1"/>
          </p:nvPr>
        </p:nvSpPr>
        <p:spPr/>
        <p:txBody>
          <a:bodyPr/>
          <a:lstStyle/>
          <a:p>
            <a:r>
              <a:rPr lang="en-US" i="1" dirty="0"/>
              <a:t>Software-Development Standards</a:t>
            </a:r>
          </a:p>
          <a:p>
            <a:pPr lvl="1"/>
            <a:r>
              <a:rPr lang="en-US" i="1" dirty="0"/>
              <a:t>IEEE Std 830, Recommended Practice for Software Requirements Specifications</a:t>
            </a:r>
          </a:p>
          <a:p>
            <a:pPr lvl="1"/>
            <a:r>
              <a:rPr lang="en-US" i="1" dirty="0"/>
              <a:t>IEEE Std 1233, Guide for Developing System Requirements Specifications</a:t>
            </a:r>
          </a:p>
          <a:p>
            <a:pPr lvl="1"/>
            <a:r>
              <a:rPr lang="en-US" i="1" dirty="0"/>
              <a:t>IEEE Std 1016, Recommended Practice for Software Design Descriptions</a:t>
            </a:r>
          </a:p>
          <a:p>
            <a:pPr lvl="1"/>
            <a:r>
              <a:rPr lang="en-US" i="1" dirty="0"/>
              <a:t>IEEE Std 828, Standard for Software Configuration Management Plans</a:t>
            </a:r>
          </a:p>
          <a:p>
            <a:pPr lvl="1"/>
            <a:r>
              <a:rPr lang="en-US" i="1" dirty="0"/>
              <a:t>IEEE Std 1063, Standard for Software User Documentation</a:t>
            </a:r>
          </a:p>
          <a:p>
            <a:pPr lvl="1"/>
            <a:r>
              <a:rPr lang="en-US" i="1" dirty="0"/>
              <a:t>IEEE Std 1219, Standard for Software Maintenance</a:t>
            </a:r>
            <a:endParaRPr lang="en-US" dirty="0"/>
          </a:p>
        </p:txBody>
      </p:sp>
      <p:sp>
        <p:nvSpPr>
          <p:cNvPr id="3" name="Date Placeholder 2">
            <a:extLst>
              <a:ext uri="{FF2B5EF4-FFF2-40B4-BE49-F238E27FC236}">
                <a16:creationId xmlns:a16="http://schemas.microsoft.com/office/drawing/2014/main" id="{A6B3DA82-2A65-4D51-8AA0-56AF899423FD}"/>
              </a:ext>
            </a:extLst>
          </p:cNvPr>
          <p:cNvSpPr>
            <a:spLocks noGrp="1"/>
          </p:cNvSpPr>
          <p:nvPr>
            <p:ph type="dt" sz="half" idx="10"/>
          </p:nvPr>
        </p:nvSpPr>
        <p:spPr/>
        <p:txBody>
          <a:bodyPr/>
          <a:lstStyle/>
          <a:p>
            <a:fld id="{5DC4A13B-05D1-4829-AE85-D9C3EC947142}" type="datetime1">
              <a:rPr lang="en-US" smtClean="0"/>
              <a:t>5/18/2022</a:t>
            </a:fld>
            <a:endParaRPr lang="en-US" dirty="0"/>
          </a:p>
        </p:txBody>
      </p:sp>
      <p:sp>
        <p:nvSpPr>
          <p:cNvPr id="4" name="Footer Placeholder 3">
            <a:extLst>
              <a:ext uri="{FF2B5EF4-FFF2-40B4-BE49-F238E27FC236}">
                <a16:creationId xmlns:a16="http://schemas.microsoft.com/office/drawing/2014/main" id="{B5DCCD41-15D1-4F60-A23C-42B47D5A98F5}"/>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Slide Number Placeholder 4">
            <a:extLst>
              <a:ext uri="{FF2B5EF4-FFF2-40B4-BE49-F238E27FC236}">
                <a16:creationId xmlns:a16="http://schemas.microsoft.com/office/drawing/2014/main" id="{86544AD4-40E6-4F22-A38C-7B49A51DA0B7}"/>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06383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9021-806C-4CE6-94C4-C57185A4EDB5}"/>
              </a:ext>
            </a:extLst>
          </p:cNvPr>
          <p:cNvSpPr>
            <a:spLocks noGrp="1"/>
          </p:cNvSpPr>
          <p:nvPr>
            <p:ph type="title"/>
          </p:nvPr>
        </p:nvSpPr>
        <p:spPr/>
        <p:txBody>
          <a:bodyPr/>
          <a:lstStyle/>
          <a:p>
            <a:r>
              <a:rPr lang="en-US" dirty="0"/>
              <a:t>Software Engineering Related Standards</a:t>
            </a:r>
          </a:p>
        </p:txBody>
      </p:sp>
      <p:sp>
        <p:nvSpPr>
          <p:cNvPr id="6" name="Content Placeholder 5">
            <a:extLst>
              <a:ext uri="{FF2B5EF4-FFF2-40B4-BE49-F238E27FC236}">
                <a16:creationId xmlns:a16="http://schemas.microsoft.com/office/drawing/2014/main" id="{68552491-2A6E-4756-A98E-C09626706FEE}"/>
              </a:ext>
            </a:extLst>
          </p:cNvPr>
          <p:cNvSpPr>
            <a:spLocks noGrp="1"/>
          </p:cNvSpPr>
          <p:nvPr>
            <p:ph idx="1"/>
          </p:nvPr>
        </p:nvSpPr>
        <p:spPr/>
        <p:txBody>
          <a:bodyPr/>
          <a:lstStyle/>
          <a:p>
            <a:r>
              <a:rPr lang="en-US" i="1" dirty="0"/>
              <a:t>Software Quality-Assurance Standards</a:t>
            </a:r>
          </a:p>
          <a:p>
            <a:pPr lvl="1"/>
            <a:r>
              <a:rPr lang="en-US" i="1" dirty="0"/>
              <a:t>IEEE Std 730, Standard for Software Quality Assurance Plans</a:t>
            </a:r>
          </a:p>
          <a:p>
            <a:pPr lvl="1"/>
            <a:r>
              <a:rPr lang="en-US" i="1" dirty="0"/>
              <a:t>IEEE Std 1028, Standard for Software Reviews</a:t>
            </a:r>
          </a:p>
          <a:p>
            <a:pPr lvl="1"/>
            <a:r>
              <a:rPr lang="en-US" i="1" dirty="0"/>
              <a:t>IEEE Std 1008, Standard for Software Unit Testing</a:t>
            </a:r>
          </a:p>
          <a:p>
            <a:pPr lvl="1"/>
            <a:r>
              <a:rPr lang="en-US" i="1" dirty="0"/>
              <a:t>IEEE Std 829, Standard for Software Test Documentation</a:t>
            </a:r>
          </a:p>
          <a:p>
            <a:pPr lvl="1"/>
            <a:r>
              <a:rPr lang="en-US" i="1" dirty="0"/>
              <a:t>IEEE Std 1061, Standard for a Software Quality Metrics Methodology</a:t>
            </a:r>
            <a:endParaRPr lang="en-US" dirty="0"/>
          </a:p>
        </p:txBody>
      </p:sp>
      <p:sp>
        <p:nvSpPr>
          <p:cNvPr id="3" name="Date Placeholder 2">
            <a:extLst>
              <a:ext uri="{FF2B5EF4-FFF2-40B4-BE49-F238E27FC236}">
                <a16:creationId xmlns:a16="http://schemas.microsoft.com/office/drawing/2014/main" id="{A6B3DA82-2A65-4D51-8AA0-56AF899423FD}"/>
              </a:ext>
            </a:extLst>
          </p:cNvPr>
          <p:cNvSpPr>
            <a:spLocks noGrp="1"/>
          </p:cNvSpPr>
          <p:nvPr>
            <p:ph type="dt" sz="half" idx="10"/>
          </p:nvPr>
        </p:nvSpPr>
        <p:spPr/>
        <p:txBody>
          <a:bodyPr/>
          <a:lstStyle/>
          <a:p>
            <a:fld id="{5DC4A13B-05D1-4829-AE85-D9C3EC947142}" type="datetime1">
              <a:rPr lang="en-US" smtClean="0"/>
              <a:t>5/18/2022</a:t>
            </a:fld>
            <a:endParaRPr lang="en-US" dirty="0"/>
          </a:p>
        </p:txBody>
      </p:sp>
      <p:sp>
        <p:nvSpPr>
          <p:cNvPr id="4" name="Footer Placeholder 3">
            <a:extLst>
              <a:ext uri="{FF2B5EF4-FFF2-40B4-BE49-F238E27FC236}">
                <a16:creationId xmlns:a16="http://schemas.microsoft.com/office/drawing/2014/main" id="{B5DCCD41-15D1-4F60-A23C-42B47D5A98F5}"/>
              </a:ext>
            </a:extLst>
          </p:cNvPr>
          <p:cNvSpPr>
            <a:spLocks noGrp="1"/>
          </p:cNvSpPr>
          <p:nvPr>
            <p:ph type="ftr" sz="quarter" idx="11"/>
          </p:nvPr>
        </p:nvSpPr>
        <p:spPr/>
        <p:txBody>
          <a:bodyPr/>
          <a:lstStyle/>
          <a:p>
            <a:pPr algn="ctr"/>
            <a:r>
              <a:rPr lang="es-ES" altLang="zh-CN"/>
              <a:t>CS132: Software Engineering</a:t>
            </a:r>
            <a:endParaRPr lang="en-US" dirty="0"/>
          </a:p>
        </p:txBody>
      </p:sp>
      <p:sp>
        <p:nvSpPr>
          <p:cNvPr id="5" name="Slide Number Placeholder 4">
            <a:extLst>
              <a:ext uri="{FF2B5EF4-FFF2-40B4-BE49-F238E27FC236}">
                <a16:creationId xmlns:a16="http://schemas.microsoft.com/office/drawing/2014/main" id="{86544AD4-40E6-4F22-A38C-7B49A51DA0B7}"/>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34446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7AE9-0C2E-435F-8268-62F83FD7CDA6}"/>
              </a:ext>
            </a:extLst>
          </p:cNvPr>
          <p:cNvSpPr>
            <a:spLocks noGrp="1"/>
          </p:cNvSpPr>
          <p:nvPr>
            <p:ph type="title"/>
          </p:nvPr>
        </p:nvSpPr>
        <p:spPr/>
        <p:txBody>
          <a:bodyPr/>
          <a:lstStyle/>
          <a:p>
            <a:r>
              <a:rPr lang="en-US" dirty="0"/>
              <a:t>Software Engineering Related Standards</a:t>
            </a:r>
          </a:p>
        </p:txBody>
      </p:sp>
      <p:sp>
        <p:nvSpPr>
          <p:cNvPr id="3" name="Content Placeholder 2">
            <a:extLst>
              <a:ext uri="{FF2B5EF4-FFF2-40B4-BE49-F238E27FC236}">
                <a16:creationId xmlns:a16="http://schemas.microsoft.com/office/drawing/2014/main" id="{5CF1D729-2045-46C4-8F2C-04CF85824B80}"/>
              </a:ext>
            </a:extLst>
          </p:cNvPr>
          <p:cNvSpPr>
            <a:spLocks noGrp="1"/>
          </p:cNvSpPr>
          <p:nvPr>
            <p:ph idx="1"/>
          </p:nvPr>
        </p:nvSpPr>
        <p:spPr/>
        <p:txBody>
          <a:bodyPr/>
          <a:lstStyle/>
          <a:p>
            <a:r>
              <a:rPr lang="en-US" i="1" dirty="0"/>
              <a:t>Management Standards</a:t>
            </a:r>
          </a:p>
          <a:p>
            <a:pPr lvl="1"/>
            <a:r>
              <a:rPr lang="en-US" i="1" dirty="0"/>
              <a:t>IEEE Std 1058, Standard for Software Project Management Plans</a:t>
            </a:r>
          </a:p>
          <a:p>
            <a:pPr lvl="1"/>
            <a:r>
              <a:rPr lang="en-US" i="1" dirty="0"/>
              <a:t>IEEE Std 1074, Standard for Developing Software Life Cycle Processes</a:t>
            </a:r>
          </a:p>
          <a:p>
            <a:pPr lvl="1"/>
            <a:r>
              <a:rPr lang="en-US" i="1" dirty="0"/>
              <a:t>IEEE Std 1045, Standard for Software Productivity Metrics</a:t>
            </a:r>
          </a:p>
          <a:p>
            <a:pPr lvl="1"/>
            <a:r>
              <a:rPr lang="en-US" i="1" dirty="0"/>
              <a:t>IEEE Std 1062, Recommended Practice for Software Acquisition</a:t>
            </a:r>
          </a:p>
          <a:p>
            <a:pPr lvl="1"/>
            <a:r>
              <a:rPr lang="en-US" i="1" dirty="0"/>
              <a:t>IEEE Std 1540, Standard for Software Life Cycle Processes - Risk Management</a:t>
            </a:r>
          </a:p>
          <a:p>
            <a:pPr lvl="1"/>
            <a:r>
              <a:rPr lang="en-US" i="1" dirty="0"/>
              <a:t>IEEE Std 1490, Guide - Adoption of PMI Standard - A Guide to the Project Management Body of Knowledge</a:t>
            </a:r>
            <a:endParaRPr lang="en-US" dirty="0"/>
          </a:p>
        </p:txBody>
      </p:sp>
      <p:sp>
        <p:nvSpPr>
          <p:cNvPr id="4" name="Date Placeholder 3">
            <a:extLst>
              <a:ext uri="{FF2B5EF4-FFF2-40B4-BE49-F238E27FC236}">
                <a16:creationId xmlns:a16="http://schemas.microsoft.com/office/drawing/2014/main" id="{83C4DDD4-A9D5-4E2B-BE35-A7169006CC57}"/>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5" name="Footer Placeholder 4">
            <a:extLst>
              <a:ext uri="{FF2B5EF4-FFF2-40B4-BE49-F238E27FC236}">
                <a16:creationId xmlns:a16="http://schemas.microsoft.com/office/drawing/2014/main" id="{E35B5ABC-4743-433D-95FA-09D808C2AE7E}"/>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44C89547-4D22-4A4B-AF85-48966630C7A0}"/>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064771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4E8AE8-AB98-41AE-92E7-E88C434EE929}"/>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7" name="Title 6">
            <a:extLst>
              <a:ext uri="{FF2B5EF4-FFF2-40B4-BE49-F238E27FC236}">
                <a16:creationId xmlns:a16="http://schemas.microsoft.com/office/drawing/2014/main" id="{71A20EE2-4434-4DD8-9B88-994733C1FD4A}"/>
              </a:ext>
            </a:extLst>
          </p:cNvPr>
          <p:cNvSpPr>
            <a:spLocks noGrp="1"/>
          </p:cNvSpPr>
          <p:nvPr>
            <p:ph type="ctrTitle"/>
          </p:nvPr>
        </p:nvSpPr>
        <p:spPr/>
        <p:txBody>
          <a:bodyPr/>
          <a:lstStyle/>
          <a:p>
            <a:r>
              <a:rPr lang="en-US" dirty="0"/>
              <a:t>Regulated Industries</a:t>
            </a:r>
          </a:p>
        </p:txBody>
      </p:sp>
      <p:sp>
        <p:nvSpPr>
          <p:cNvPr id="8" name="Subtitle 7">
            <a:extLst>
              <a:ext uri="{FF2B5EF4-FFF2-40B4-BE49-F238E27FC236}">
                <a16:creationId xmlns:a16="http://schemas.microsoft.com/office/drawing/2014/main" id="{5F9B4586-8D3E-436B-AB7E-9F78882CA2E6}"/>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5778E682-5F43-47BB-A11E-7C8B01FADBEC}"/>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1C7A164F-1001-40E4-BCA9-4BE7FBAC1B65}"/>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195419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5A7F-79A9-476D-AB0E-A172D14B4426}"/>
              </a:ext>
            </a:extLst>
          </p:cNvPr>
          <p:cNvSpPr>
            <a:spLocks noGrp="1"/>
          </p:cNvSpPr>
          <p:nvPr>
            <p:ph type="title"/>
          </p:nvPr>
        </p:nvSpPr>
        <p:spPr/>
        <p:txBody>
          <a:bodyPr/>
          <a:lstStyle/>
          <a:p>
            <a:r>
              <a:rPr lang="en-US" dirty="0"/>
              <a:t>Regulated industries</a:t>
            </a:r>
          </a:p>
        </p:txBody>
      </p:sp>
      <p:sp>
        <p:nvSpPr>
          <p:cNvPr id="3" name="Content Placeholder 2">
            <a:extLst>
              <a:ext uri="{FF2B5EF4-FFF2-40B4-BE49-F238E27FC236}">
                <a16:creationId xmlns:a16="http://schemas.microsoft.com/office/drawing/2014/main" id="{C67823D0-845C-4399-93F1-04FE02A73FB4}"/>
              </a:ext>
            </a:extLst>
          </p:cNvPr>
          <p:cNvSpPr>
            <a:spLocks noGrp="1"/>
          </p:cNvSpPr>
          <p:nvPr>
            <p:ph idx="1"/>
          </p:nvPr>
        </p:nvSpPr>
        <p:spPr/>
        <p:txBody>
          <a:bodyPr/>
          <a:lstStyle/>
          <a:p>
            <a:r>
              <a:rPr lang="en-US" dirty="0"/>
              <a:t>Industries in which the failure of the products may cause social impacts</a:t>
            </a:r>
          </a:p>
          <a:p>
            <a:r>
              <a:rPr lang="en-US" dirty="0"/>
              <a:t>Aviation</a:t>
            </a:r>
          </a:p>
          <a:p>
            <a:pPr lvl="1"/>
            <a:r>
              <a:rPr lang="en-US" dirty="0"/>
              <a:t>FAA, </a:t>
            </a:r>
            <a:r>
              <a:rPr lang="en-US" dirty="0" err="1"/>
              <a:t>etc</a:t>
            </a:r>
            <a:endParaRPr lang="en-US" dirty="0"/>
          </a:p>
          <a:p>
            <a:r>
              <a:rPr lang="en-US" dirty="0"/>
              <a:t>Nuclear</a:t>
            </a:r>
          </a:p>
          <a:p>
            <a:r>
              <a:rPr lang="en-US" dirty="0">
                <a:solidFill>
                  <a:srgbClr val="FF0000"/>
                </a:solidFill>
              </a:rPr>
              <a:t>Medical</a:t>
            </a:r>
          </a:p>
          <a:p>
            <a:pPr lvl="1"/>
            <a:r>
              <a:rPr lang="en-US" dirty="0"/>
              <a:t>FDA</a:t>
            </a:r>
          </a:p>
          <a:p>
            <a:r>
              <a:rPr lang="en-US" dirty="0"/>
              <a:t>Automobile</a:t>
            </a:r>
          </a:p>
        </p:txBody>
      </p:sp>
      <p:sp>
        <p:nvSpPr>
          <p:cNvPr id="4" name="Date Placeholder 3">
            <a:extLst>
              <a:ext uri="{FF2B5EF4-FFF2-40B4-BE49-F238E27FC236}">
                <a16:creationId xmlns:a16="http://schemas.microsoft.com/office/drawing/2014/main" id="{C683F36F-B260-4642-865A-424B724BF6E2}"/>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5" name="Footer Placeholder 4">
            <a:extLst>
              <a:ext uri="{FF2B5EF4-FFF2-40B4-BE49-F238E27FC236}">
                <a16:creationId xmlns:a16="http://schemas.microsoft.com/office/drawing/2014/main" id="{19E09147-6761-43CA-B79B-D34B7427C8E3}"/>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2B965A41-365C-4A3C-970A-3954949008D8}"/>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85925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5082-D83C-4963-930D-FC39991535BD}"/>
              </a:ext>
            </a:extLst>
          </p:cNvPr>
          <p:cNvSpPr>
            <a:spLocks noGrp="1"/>
          </p:cNvSpPr>
          <p:nvPr>
            <p:ph type="title"/>
          </p:nvPr>
        </p:nvSpPr>
        <p:spPr/>
        <p:txBody>
          <a:bodyPr/>
          <a:lstStyle/>
          <a:p>
            <a:r>
              <a:rPr lang="en-US" dirty="0"/>
              <a:t>Conflicting goals of regulators</a:t>
            </a:r>
          </a:p>
        </p:txBody>
      </p:sp>
      <p:sp>
        <p:nvSpPr>
          <p:cNvPr id="3" name="Content Placeholder 2">
            <a:extLst>
              <a:ext uri="{FF2B5EF4-FFF2-40B4-BE49-F238E27FC236}">
                <a16:creationId xmlns:a16="http://schemas.microsoft.com/office/drawing/2014/main" id="{DF6B37B8-6B4E-416B-BCBB-82CCF32F0081}"/>
              </a:ext>
            </a:extLst>
          </p:cNvPr>
          <p:cNvSpPr>
            <a:spLocks noGrp="1"/>
          </p:cNvSpPr>
          <p:nvPr>
            <p:ph idx="1"/>
          </p:nvPr>
        </p:nvSpPr>
        <p:spPr/>
        <p:txBody>
          <a:bodyPr/>
          <a:lstStyle/>
          <a:p>
            <a:r>
              <a:rPr lang="en-US" dirty="0"/>
              <a:t>Guarantee safety and effectiveness</a:t>
            </a:r>
          </a:p>
          <a:p>
            <a:endParaRPr lang="en-US" dirty="0"/>
          </a:p>
          <a:p>
            <a:r>
              <a:rPr lang="en-US" dirty="0"/>
              <a:t>Encourage the development and use of new technologies</a:t>
            </a:r>
          </a:p>
          <a:p>
            <a:endParaRPr lang="en-US" dirty="0"/>
          </a:p>
          <a:p>
            <a:r>
              <a:rPr lang="en-US" dirty="0"/>
              <a:t>Philosophy: Least Burdensome Approach</a:t>
            </a:r>
          </a:p>
        </p:txBody>
      </p:sp>
      <p:sp>
        <p:nvSpPr>
          <p:cNvPr id="4" name="Date Placeholder 3">
            <a:extLst>
              <a:ext uri="{FF2B5EF4-FFF2-40B4-BE49-F238E27FC236}">
                <a16:creationId xmlns:a16="http://schemas.microsoft.com/office/drawing/2014/main" id="{B3096505-606D-4375-BDBD-E3E11248977F}"/>
              </a:ext>
            </a:extLst>
          </p:cNvPr>
          <p:cNvSpPr>
            <a:spLocks noGrp="1"/>
          </p:cNvSpPr>
          <p:nvPr>
            <p:ph type="dt" sz="half" idx="10"/>
          </p:nvPr>
        </p:nvSpPr>
        <p:spPr/>
        <p:txBody>
          <a:bodyPr/>
          <a:lstStyle/>
          <a:p>
            <a:fld id="{C30B764B-842D-4E7B-84FD-5C073500019F}" type="datetime1">
              <a:rPr lang="en-US" smtClean="0"/>
              <a:t>5/18/2022</a:t>
            </a:fld>
            <a:endParaRPr lang="en-US" dirty="0"/>
          </a:p>
        </p:txBody>
      </p:sp>
      <p:sp>
        <p:nvSpPr>
          <p:cNvPr id="5" name="Footer Placeholder 4">
            <a:extLst>
              <a:ext uri="{FF2B5EF4-FFF2-40B4-BE49-F238E27FC236}">
                <a16:creationId xmlns:a16="http://schemas.microsoft.com/office/drawing/2014/main" id="{496FC1D5-68D1-4B45-9600-17022A460113}"/>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6972BB96-1D1A-4949-ADE5-0FB236A63278}"/>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1326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 of medical device certification</a:t>
            </a:r>
          </a:p>
        </p:txBody>
      </p:sp>
      <p:sp>
        <p:nvSpPr>
          <p:cNvPr id="3" name="Content Placeholder 2"/>
          <p:cNvSpPr>
            <a:spLocks noGrp="1"/>
          </p:cNvSpPr>
          <p:nvPr>
            <p:ph idx="1"/>
          </p:nvPr>
        </p:nvSpPr>
        <p:spPr/>
        <p:txBody>
          <a:bodyPr>
            <a:normAutofit fontScale="92500" lnSpcReduction="10000"/>
          </a:bodyPr>
          <a:lstStyle/>
          <a:p>
            <a:r>
              <a:rPr lang="en-US" dirty="0"/>
              <a:t>Ensure safety and effectiveness of medical devices</a:t>
            </a:r>
          </a:p>
          <a:p>
            <a:pPr lvl="1"/>
            <a:r>
              <a:rPr lang="en-US" dirty="0">
                <a:solidFill>
                  <a:srgbClr val="FF0000"/>
                </a:solidFill>
              </a:rPr>
              <a:t>Safety: </a:t>
            </a:r>
            <a:r>
              <a:rPr lang="en-US" dirty="0"/>
              <a:t>Whether probable </a:t>
            </a:r>
            <a:r>
              <a:rPr lang="en-US" u="sng" dirty="0"/>
              <a:t>benefits to health </a:t>
            </a:r>
            <a:r>
              <a:rPr lang="en-US" dirty="0"/>
              <a:t>from use of the device outweigh any </a:t>
            </a:r>
            <a:r>
              <a:rPr lang="en-US" u="sng" dirty="0"/>
              <a:t>probable risks</a:t>
            </a:r>
            <a:r>
              <a:rPr lang="en-US" dirty="0"/>
              <a:t>?</a:t>
            </a:r>
          </a:p>
          <a:p>
            <a:pPr lvl="1"/>
            <a:r>
              <a:rPr lang="en-US" dirty="0">
                <a:solidFill>
                  <a:srgbClr val="FF0000"/>
                </a:solidFill>
              </a:rPr>
              <a:t>Effectiveness: </a:t>
            </a:r>
            <a:r>
              <a:rPr lang="en-US" dirty="0"/>
              <a:t>Whether the use of the device </a:t>
            </a:r>
            <a:r>
              <a:rPr lang="en-US" u="sng" dirty="0"/>
              <a:t>in the target population </a:t>
            </a:r>
            <a:r>
              <a:rPr lang="en-US" dirty="0"/>
              <a:t>will provide </a:t>
            </a:r>
            <a:r>
              <a:rPr lang="en-US" u="sng" dirty="0"/>
              <a:t>clinically significant results</a:t>
            </a:r>
          </a:p>
          <a:p>
            <a:endParaRPr lang="en-US" dirty="0"/>
          </a:p>
          <a:p>
            <a:r>
              <a:rPr lang="en-US" dirty="0"/>
              <a:t>The Food and Drug Administration (FDA) require safety &amp; efficacy evidence provided by device manufacturers</a:t>
            </a:r>
          </a:p>
          <a:p>
            <a:pPr lvl="1"/>
            <a:r>
              <a:rPr lang="en-US" dirty="0"/>
              <a:t>Pre-market</a:t>
            </a:r>
          </a:p>
          <a:p>
            <a:pPr lvl="2"/>
            <a:r>
              <a:rPr lang="en-US" dirty="0"/>
              <a:t>Cleared/approved for sale on U.S. market</a:t>
            </a:r>
          </a:p>
          <a:p>
            <a:pPr lvl="1"/>
            <a:r>
              <a:rPr lang="en-US" dirty="0"/>
              <a:t>Post-market surveillance</a:t>
            </a:r>
          </a:p>
          <a:p>
            <a:pPr lvl="2"/>
            <a:r>
              <a:rPr lang="en-US" dirty="0"/>
              <a:t>Recall flawed devices</a:t>
            </a:r>
          </a:p>
          <a:p>
            <a:pPr lvl="1"/>
            <a:endParaRPr lang="en-US" dirty="0"/>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29</a:t>
            </a:fld>
            <a:endParaRPr lang="en-US">
              <a:solidFill>
                <a:prstClr val="white">
                  <a:tint val="75000"/>
                </a:prstClr>
              </a:solidFill>
              <a:latin typeface="Calibri"/>
            </a:endParaRPr>
          </a:p>
        </p:txBody>
      </p:sp>
    </p:spTree>
    <p:extLst>
      <p:ext uri="{BB962C8B-B14F-4D97-AF65-F5344CB8AC3E}">
        <p14:creationId xmlns:p14="http://schemas.microsoft.com/office/powerpoint/2010/main" val="291001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White-Box Testing/Structure-based Testing</a:t>
            </a:r>
          </a:p>
        </p:txBody>
      </p:sp>
      <p:sp>
        <p:nvSpPr>
          <p:cNvPr id="52227" name="Rectangle 3"/>
          <p:cNvSpPr>
            <a:spLocks noGrp="1" noChangeArrowheads="1"/>
          </p:cNvSpPr>
          <p:nvPr>
            <p:ph idx="1"/>
          </p:nvPr>
        </p:nvSpPr>
        <p:spPr/>
        <p:txBody>
          <a:bodyPr/>
          <a:lstStyle/>
          <a:p>
            <a:r>
              <a:rPr lang="en-US" altLang="en-US" dirty="0"/>
              <a:t>There exist several popular white-box testing methodologies:</a:t>
            </a:r>
          </a:p>
          <a:p>
            <a:pPr lvl="1"/>
            <a:r>
              <a:rPr lang="en-US" altLang="en-US" dirty="0"/>
              <a:t>Statement coverage</a:t>
            </a:r>
          </a:p>
          <a:p>
            <a:pPr lvl="1"/>
            <a:r>
              <a:rPr lang="en-US" altLang="en-US" dirty="0"/>
              <a:t>branch coverage</a:t>
            </a:r>
          </a:p>
          <a:p>
            <a:pPr lvl="1"/>
            <a:r>
              <a:rPr lang="en-US" altLang="en-US" dirty="0"/>
              <a:t>condition coverage</a:t>
            </a:r>
          </a:p>
          <a:p>
            <a:pPr lvl="1"/>
            <a:r>
              <a:rPr lang="en-US" altLang="en-US" dirty="0"/>
              <a:t>path coverage</a:t>
            </a:r>
          </a:p>
          <a:p>
            <a:pPr lvl="2"/>
            <a:r>
              <a:rPr lang="en-US" altLang="en-US" dirty="0"/>
              <a:t>Control path</a:t>
            </a:r>
          </a:p>
          <a:p>
            <a:pPr lvl="2"/>
            <a:r>
              <a:rPr lang="en-US" altLang="en-US" dirty="0"/>
              <a:t>Data path</a:t>
            </a:r>
          </a:p>
          <a:p>
            <a:pPr lvl="1"/>
            <a:endParaRPr lang="en-US" altLang="en-US" dirty="0"/>
          </a:p>
        </p:txBody>
      </p:sp>
      <p:sp>
        <p:nvSpPr>
          <p:cNvPr id="3" name="Footer Placeholder 2">
            <a:extLst>
              <a:ext uri="{FF2B5EF4-FFF2-40B4-BE49-F238E27FC236}">
                <a16:creationId xmlns:a16="http://schemas.microsoft.com/office/drawing/2014/main" id="{AD500093-2D3B-41BB-A09B-98A1CCF07691}"/>
              </a:ext>
            </a:extLst>
          </p:cNvPr>
          <p:cNvSpPr>
            <a:spLocks noGrp="1"/>
          </p:cNvSpPr>
          <p:nvPr>
            <p:ph type="ftr" sz="quarter" idx="11"/>
          </p:nvPr>
        </p:nvSpPr>
        <p:spPr/>
        <p:txBody>
          <a:bodyPr/>
          <a:lstStyle/>
          <a:p>
            <a:pPr algn="ctr"/>
            <a:r>
              <a:rPr lang="es-ES" altLang="zh-CN"/>
              <a:t>CS132: Software Engineering</a:t>
            </a:r>
            <a:endParaRPr lang="en-US" dirty="0"/>
          </a:p>
        </p:txBody>
      </p:sp>
      <p:sp>
        <p:nvSpPr>
          <p:cNvPr id="4" name="Slide Number Placeholder 3">
            <a:extLst>
              <a:ext uri="{FF2B5EF4-FFF2-40B4-BE49-F238E27FC236}">
                <a16:creationId xmlns:a16="http://schemas.microsoft.com/office/drawing/2014/main" id="{35473D6E-A667-40F5-A47C-BCC265F6AB09}"/>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078806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a:t>What are General Controls?</a:t>
            </a:r>
          </a:p>
        </p:txBody>
      </p:sp>
      <p:sp>
        <p:nvSpPr>
          <p:cNvPr id="17412" name="Rectangle 3"/>
          <p:cNvSpPr>
            <a:spLocks noGrp="1" noChangeArrowheads="1"/>
          </p:cNvSpPr>
          <p:nvPr>
            <p:ph idx="1"/>
          </p:nvPr>
        </p:nvSpPr>
        <p:spPr/>
        <p:txBody>
          <a:bodyPr>
            <a:normAutofit fontScale="62500" lnSpcReduction="20000"/>
          </a:bodyPr>
          <a:lstStyle/>
          <a:p>
            <a:pPr eaLnBrk="1" hangingPunct="1">
              <a:lnSpc>
                <a:spcPct val="120000"/>
              </a:lnSpc>
            </a:pPr>
            <a:r>
              <a:rPr lang="en-US" altLang="en-US" sz="3800" dirty="0"/>
              <a:t>Basic authorities that provide FDA with the means to regulate medical devices.</a:t>
            </a:r>
          </a:p>
          <a:p>
            <a:pPr eaLnBrk="1" hangingPunct="1">
              <a:lnSpc>
                <a:spcPct val="120000"/>
              </a:lnSpc>
            </a:pPr>
            <a:endParaRPr lang="en-US" altLang="en-US" sz="3800" dirty="0"/>
          </a:p>
          <a:p>
            <a:pPr eaLnBrk="1" hangingPunct="1">
              <a:lnSpc>
                <a:spcPct val="120000"/>
              </a:lnSpc>
            </a:pPr>
            <a:r>
              <a:rPr lang="en-US" altLang="en-US" sz="3800" dirty="0"/>
              <a:t>Applies to </a:t>
            </a:r>
            <a:r>
              <a:rPr lang="en-US" altLang="en-US" sz="3800" u="sng" dirty="0"/>
              <a:t>all medical devices</a:t>
            </a:r>
            <a:r>
              <a:rPr lang="en-US" altLang="en-US" sz="3800" dirty="0"/>
              <a:t> regardless of classification, are subject to premarket and </a:t>
            </a:r>
            <a:r>
              <a:rPr lang="en-US" altLang="en-US" sz="3800" dirty="0" err="1"/>
              <a:t>postmarket</a:t>
            </a:r>
            <a:r>
              <a:rPr lang="en-US" altLang="en-US" sz="3800" dirty="0"/>
              <a:t> regulatory controls.</a:t>
            </a:r>
          </a:p>
          <a:p>
            <a:pPr lvl="1">
              <a:lnSpc>
                <a:spcPct val="120000"/>
              </a:lnSpc>
            </a:pPr>
            <a:r>
              <a:rPr lang="en-US" altLang="en-US" sz="2600" dirty="0"/>
              <a:t>Establishment registration and device listing</a:t>
            </a:r>
          </a:p>
          <a:p>
            <a:pPr lvl="1">
              <a:lnSpc>
                <a:spcPct val="120000"/>
              </a:lnSpc>
            </a:pPr>
            <a:r>
              <a:rPr lang="en-US" altLang="en-US" sz="2600" dirty="0"/>
              <a:t>Premarket notification or 510(k), if not exempt </a:t>
            </a:r>
          </a:p>
          <a:p>
            <a:pPr lvl="1">
              <a:lnSpc>
                <a:spcPct val="120000"/>
              </a:lnSpc>
            </a:pPr>
            <a:r>
              <a:rPr lang="en-US" altLang="en-US" sz="2600" dirty="0"/>
              <a:t>Labeling</a:t>
            </a:r>
          </a:p>
          <a:p>
            <a:pPr lvl="1">
              <a:lnSpc>
                <a:spcPct val="120000"/>
              </a:lnSpc>
            </a:pPr>
            <a:r>
              <a:rPr lang="en-US" altLang="en-US" sz="2600" dirty="0"/>
              <a:t>Misbranding</a:t>
            </a:r>
          </a:p>
          <a:p>
            <a:pPr lvl="1">
              <a:lnSpc>
                <a:spcPct val="120000"/>
              </a:lnSpc>
            </a:pPr>
            <a:r>
              <a:rPr lang="en-US" altLang="en-US" sz="2600" dirty="0"/>
              <a:t>Adulteration</a:t>
            </a:r>
          </a:p>
          <a:p>
            <a:pPr lvl="1">
              <a:lnSpc>
                <a:spcPct val="120000"/>
              </a:lnSpc>
            </a:pPr>
            <a:r>
              <a:rPr lang="en-US" altLang="en-US" sz="2600" dirty="0"/>
              <a:t>Quality Systems</a:t>
            </a:r>
          </a:p>
          <a:p>
            <a:pPr lvl="1">
              <a:lnSpc>
                <a:spcPct val="120000"/>
              </a:lnSpc>
            </a:pPr>
            <a:r>
              <a:rPr lang="en-US" altLang="en-US" sz="2600" dirty="0"/>
              <a:t>Records and Reports / Medical Device Reporting (MDR)</a:t>
            </a:r>
            <a:endParaRPr lang="en-US" altLang="en-US" sz="2200" dirty="0"/>
          </a:p>
          <a:p>
            <a:pPr eaLnBrk="1" hangingPunct="1">
              <a:lnSpc>
                <a:spcPct val="120000"/>
              </a:lnSpc>
            </a:pPr>
            <a:endParaRPr lang="en-US" altLang="en-US" sz="1800" b="1" i="1" dirty="0"/>
          </a:p>
          <a:p>
            <a:pPr eaLnBrk="1" hangingPunct="1">
              <a:lnSpc>
                <a:spcPct val="120000"/>
              </a:lnSpc>
            </a:pPr>
            <a:endParaRPr lang="en-US" altLang="en-US" sz="1800" b="1" dirty="0"/>
          </a:p>
          <a:p>
            <a:pPr eaLnBrk="1" hangingPunct="1">
              <a:lnSpc>
                <a:spcPct val="120000"/>
              </a:lnSpc>
              <a:buFont typeface="Wingdings" panose="05000000000000000000" pitchFamily="2" charset="2"/>
              <a:buNone/>
            </a:pPr>
            <a:r>
              <a:rPr lang="en-US" altLang="en-US" sz="1400" dirty="0"/>
              <a:t> </a:t>
            </a:r>
          </a:p>
        </p:txBody>
      </p:sp>
      <p:sp>
        <p:nvSpPr>
          <p:cNvPr id="1741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fld id="{BE7ECF96-3879-4AD0-8828-CD5D22F4868B}" type="slidenum">
              <a:rPr lang="en-US" altLang="en-US" sz="1200"/>
              <a:pPr/>
              <a:t>30</a:t>
            </a:fld>
            <a:endParaRPr lang="en-US" altLang="en-US" sz="1200"/>
          </a:p>
        </p:txBody>
      </p:sp>
    </p:spTree>
    <p:extLst>
      <p:ext uri="{BB962C8B-B14F-4D97-AF65-F5344CB8AC3E}">
        <p14:creationId xmlns:p14="http://schemas.microsoft.com/office/powerpoint/2010/main" val="7724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dirty="0"/>
              <a:t>What are Special Controls?</a:t>
            </a:r>
          </a:p>
        </p:txBody>
      </p:sp>
      <p:sp>
        <p:nvSpPr>
          <p:cNvPr id="18437" name="Rectangle 4"/>
          <p:cNvSpPr>
            <a:spLocks noGrp="1" noChangeArrowheads="1"/>
          </p:cNvSpPr>
          <p:nvPr>
            <p:ph idx="1"/>
          </p:nvPr>
        </p:nvSpPr>
        <p:spPr/>
        <p:txBody>
          <a:bodyPr>
            <a:normAutofit lnSpcReduction="10000"/>
          </a:bodyPr>
          <a:lstStyle/>
          <a:p>
            <a:pPr eaLnBrk="1" hangingPunct="1">
              <a:lnSpc>
                <a:spcPct val="80000"/>
              </a:lnSpc>
              <a:buFont typeface="Wingdings" panose="05000000000000000000" pitchFamily="2" charset="2"/>
              <a:buNone/>
            </a:pPr>
            <a:r>
              <a:rPr lang="en-US" altLang="en-US" sz="800" dirty="0"/>
              <a:t> </a:t>
            </a:r>
          </a:p>
          <a:p>
            <a:pPr eaLnBrk="1" hangingPunct="1">
              <a:lnSpc>
                <a:spcPct val="80000"/>
              </a:lnSpc>
            </a:pPr>
            <a:r>
              <a:rPr lang="en-US" altLang="en-US" sz="2800" dirty="0"/>
              <a:t>General controls alone are insufficient to assure safety and effectiveness of certain devices</a:t>
            </a:r>
          </a:p>
          <a:p>
            <a:pPr eaLnBrk="1" hangingPunct="1">
              <a:lnSpc>
                <a:spcPct val="80000"/>
              </a:lnSpc>
              <a:buFont typeface="Wingdings" panose="05000000000000000000" pitchFamily="2" charset="2"/>
              <a:buNone/>
            </a:pPr>
            <a:endParaRPr lang="en-US" altLang="en-US" sz="2800" dirty="0"/>
          </a:p>
          <a:p>
            <a:pPr eaLnBrk="1" hangingPunct="1">
              <a:lnSpc>
                <a:spcPct val="80000"/>
              </a:lnSpc>
            </a:pPr>
            <a:r>
              <a:rPr lang="en-US" altLang="en-US" sz="2800" dirty="0"/>
              <a:t>Existing methods are available to provide such assurances. </a:t>
            </a:r>
          </a:p>
          <a:p>
            <a:pPr eaLnBrk="1" hangingPunct="1">
              <a:lnSpc>
                <a:spcPct val="80000"/>
              </a:lnSpc>
            </a:pPr>
            <a:endParaRPr lang="en-US" altLang="en-US" sz="2800" dirty="0"/>
          </a:p>
          <a:p>
            <a:pPr lvl="1">
              <a:lnSpc>
                <a:spcPct val="80000"/>
              </a:lnSpc>
            </a:pPr>
            <a:r>
              <a:rPr lang="en-US" altLang="en-US" sz="2000" b="1" dirty="0" err="1"/>
              <a:t>Postmarket</a:t>
            </a:r>
            <a:r>
              <a:rPr lang="en-US" altLang="en-US" sz="2000" b="1" dirty="0"/>
              <a:t> Surveillance Study</a:t>
            </a:r>
          </a:p>
          <a:p>
            <a:pPr lvl="1">
              <a:lnSpc>
                <a:spcPct val="120000"/>
              </a:lnSpc>
            </a:pPr>
            <a:r>
              <a:rPr lang="en-US" altLang="en-US" sz="2000" b="1" dirty="0"/>
              <a:t>Patient Registries</a:t>
            </a:r>
          </a:p>
          <a:p>
            <a:pPr lvl="1">
              <a:lnSpc>
                <a:spcPct val="120000"/>
              </a:lnSpc>
            </a:pPr>
            <a:r>
              <a:rPr lang="en-US" altLang="en-US" sz="2000" b="1" dirty="0"/>
              <a:t>Guidelines (e.g., Glove Manual)</a:t>
            </a:r>
          </a:p>
          <a:p>
            <a:pPr lvl="1">
              <a:lnSpc>
                <a:spcPct val="120000"/>
              </a:lnSpc>
            </a:pPr>
            <a:r>
              <a:rPr lang="en-US" altLang="en-US" sz="2000" b="1" dirty="0"/>
              <a:t>Mandatory Performance Standard</a:t>
            </a:r>
          </a:p>
          <a:p>
            <a:pPr lvl="1">
              <a:lnSpc>
                <a:spcPct val="120000"/>
              </a:lnSpc>
            </a:pPr>
            <a:r>
              <a:rPr lang="en-US" altLang="en-US" sz="2000" b="1" dirty="0"/>
              <a:t>Recommendations or Other Actions</a:t>
            </a:r>
          </a:p>
          <a:p>
            <a:pPr lvl="1">
              <a:lnSpc>
                <a:spcPct val="120000"/>
              </a:lnSpc>
            </a:pPr>
            <a:r>
              <a:rPr lang="en-US" altLang="en-US" sz="2000" b="1" dirty="0"/>
              <a:t>Special Labeling (e.g., 882.5970, Cranial Orthosis)</a:t>
            </a:r>
          </a:p>
          <a:p>
            <a:pPr eaLnBrk="1" hangingPunct="1">
              <a:lnSpc>
                <a:spcPct val="80000"/>
              </a:lnSpc>
            </a:pPr>
            <a:endParaRPr lang="en-US" altLang="en-US" sz="1800" b="1" i="1" dirty="0"/>
          </a:p>
          <a:p>
            <a:pPr eaLnBrk="1" hangingPunct="1">
              <a:lnSpc>
                <a:spcPct val="80000"/>
              </a:lnSpc>
              <a:buFont typeface="Wingdings" panose="05000000000000000000" pitchFamily="2" charset="2"/>
              <a:buNone/>
            </a:pPr>
            <a:endParaRPr lang="en-US" altLang="en-US" sz="1800" b="1" i="1" dirty="0"/>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fld id="{3AB21CF6-85F5-4A90-80C1-59B41FEC377F}" type="slidenum">
              <a:rPr lang="en-US" altLang="en-US" sz="1200"/>
              <a:pPr/>
              <a:t>31</a:t>
            </a:fld>
            <a:endParaRPr lang="en-US" altLang="en-US" sz="1200"/>
          </a:p>
        </p:txBody>
      </p:sp>
    </p:spTree>
    <p:extLst>
      <p:ext uri="{BB962C8B-B14F-4D97-AF65-F5344CB8AC3E}">
        <p14:creationId xmlns:p14="http://schemas.microsoft.com/office/powerpoint/2010/main" val="223403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classifications</a:t>
            </a:r>
          </a:p>
        </p:txBody>
      </p:sp>
      <p:sp>
        <p:nvSpPr>
          <p:cNvPr id="3" name="Content Placeholder 2"/>
          <p:cNvSpPr>
            <a:spLocks noGrp="1"/>
          </p:cNvSpPr>
          <p:nvPr>
            <p:ph idx="1"/>
          </p:nvPr>
        </p:nvSpPr>
        <p:spPr/>
        <p:txBody>
          <a:bodyPr>
            <a:normAutofit fontScale="85000" lnSpcReduction="10000"/>
          </a:bodyPr>
          <a:lstStyle/>
          <a:p>
            <a:r>
              <a:rPr lang="en-US" dirty="0"/>
              <a:t>Whether control regulations can ensure the safety and effectiveness of medical devices</a:t>
            </a:r>
          </a:p>
          <a:p>
            <a:endParaRPr lang="en-US" dirty="0"/>
          </a:p>
          <a:p>
            <a:r>
              <a:rPr lang="en-US" dirty="0"/>
              <a:t>Class I</a:t>
            </a:r>
          </a:p>
          <a:p>
            <a:pPr lvl="1"/>
            <a:r>
              <a:rPr lang="en-US" dirty="0"/>
              <a:t>General controls can ensure safety and effectiveness</a:t>
            </a:r>
          </a:p>
          <a:p>
            <a:pPr lvl="1"/>
            <a:endParaRPr lang="en-US" dirty="0"/>
          </a:p>
          <a:p>
            <a:r>
              <a:rPr lang="en-US" dirty="0"/>
              <a:t>Class II</a:t>
            </a:r>
          </a:p>
          <a:p>
            <a:pPr lvl="1"/>
            <a:r>
              <a:rPr lang="en-US" dirty="0"/>
              <a:t>General controls not enough, need special controls</a:t>
            </a:r>
          </a:p>
          <a:p>
            <a:pPr lvl="1"/>
            <a:endParaRPr lang="en-US" dirty="0"/>
          </a:p>
          <a:p>
            <a:r>
              <a:rPr lang="en-US" dirty="0"/>
              <a:t>Class III</a:t>
            </a:r>
          </a:p>
          <a:p>
            <a:pPr lvl="1"/>
            <a:r>
              <a:rPr lang="en-US" dirty="0"/>
              <a:t>Insufficient information exists to determine that general and special controls are sufficient to provide reasonable assurance of the safety and effectiveness of such devices</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32</a:t>
            </a:fld>
            <a:endParaRPr lang="en-US">
              <a:solidFill>
                <a:prstClr val="white">
                  <a:tint val="75000"/>
                </a:prstClr>
              </a:solidFill>
              <a:latin typeface="Calibri"/>
            </a:endParaRPr>
          </a:p>
        </p:txBody>
      </p:sp>
    </p:spTree>
    <p:extLst>
      <p:ext uri="{BB962C8B-B14F-4D97-AF65-F5344CB8AC3E}">
        <p14:creationId xmlns:p14="http://schemas.microsoft.com/office/powerpoint/2010/main" val="40619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5"/>
          <p:cNvSpPr>
            <a:spLocks noGrp="1" noChangeArrowheads="1"/>
          </p:cNvSpPr>
          <p:nvPr>
            <p:ph type="title"/>
          </p:nvPr>
        </p:nvSpPr>
        <p:spPr/>
        <p:txBody>
          <a:bodyPr/>
          <a:lstStyle/>
          <a:p>
            <a:pPr eaLnBrk="1" hangingPunct="1"/>
            <a:r>
              <a:rPr lang="en-US" altLang="en-US" sz="3600" dirty="0"/>
              <a:t>Risk-based Classification</a:t>
            </a:r>
          </a:p>
        </p:txBody>
      </p:sp>
      <p:sp>
        <p:nvSpPr>
          <p:cNvPr id="2" name="Content Placeholder 1"/>
          <p:cNvSpPr>
            <a:spLocks noGrp="1"/>
          </p:cNvSpPr>
          <p:nvPr>
            <p:ph idx="1"/>
          </p:nvPr>
        </p:nvSpPr>
        <p:spPr/>
        <p:txBody>
          <a:bodyPr/>
          <a:lstStyle/>
          <a:p>
            <a:r>
              <a:rPr lang="en-US" dirty="0"/>
              <a:t>Classified according to its risks</a:t>
            </a:r>
          </a:p>
        </p:txBody>
      </p:sp>
      <p:sp>
        <p:nvSpPr>
          <p:cNvPr id="143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fld id="{78430B2C-6DB1-4DF0-BD7A-CAC09F377669}" type="slidenum">
              <a:rPr lang="en-US" altLang="en-US" sz="1200"/>
              <a:pPr/>
              <a:t>33</a:t>
            </a:fld>
            <a:endParaRPr lang="en-US" altLang="en-US" sz="1200"/>
          </a:p>
        </p:txBody>
      </p:sp>
      <p:graphicFrame>
        <p:nvGraphicFramePr>
          <p:cNvPr id="21" name="Group 147"/>
          <p:cNvGraphicFramePr>
            <a:graphicFrameLocks/>
          </p:cNvGraphicFramePr>
          <p:nvPr>
            <p:extLst>
              <p:ext uri="{D42A27DB-BD31-4B8C-83A1-F6EECF244321}">
                <p14:modId xmlns:p14="http://schemas.microsoft.com/office/powerpoint/2010/main" val="3622030661"/>
              </p:ext>
            </p:extLst>
          </p:nvPr>
        </p:nvGraphicFramePr>
        <p:xfrm>
          <a:off x="385011" y="2716489"/>
          <a:ext cx="11502190" cy="3546838"/>
        </p:xfrm>
        <a:graphic>
          <a:graphicData uri="http://schemas.openxmlformats.org/drawingml/2006/table">
            <a:tbl>
              <a:tblPr/>
              <a:tblGrid>
                <a:gridCol w="2427252">
                  <a:extLst>
                    <a:ext uri="{9D8B030D-6E8A-4147-A177-3AD203B41FA5}">
                      <a16:colId xmlns:a16="http://schemas.microsoft.com/office/drawing/2014/main" val="20000"/>
                    </a:ext>
                  </a:extLst>
                </a:gridCol>
                <a:gridCol w="2167372">
                  <a:extLst>
                    <a:ext uri="{9D8B030D-6E8A-4147-A177-3AD203B41FA5}">
                      <a16:colId xmlns:a16="http://schemas.microsoft.com/office/drawing/2014/main" val="20001"/>
                    </a:ext>
                  </a:extLst>
                </a:gridCol>
                <a:gridCol w="3317038">
                  <a:extLst>
                    <a:ext uri="{9D8B030D-6E8A-4147-A177-3AD203B41FA5}">
                      <a16:colId xmlns:a16="http://schemas.microsoft.com/office/drawing/2014/main" val="20002"/>
                    </a:ext>
                  </a:extLst>
                </a:gridCol>
                <a:gridCol w="3590528">
                  <a:extLst>
                    <a:ext uri="{9D8B030D-6E8A-4147-A177-3AD203B41FA5}">
                      <a16:colId xmlns:a16="http://schemas.microsoft.com/office/drawing/2014/main" val="20003"/>
                    </a:ext>
                  </a:extLst>
                </a:gridCol>
              </a:tblGrid>
              <a:tr h="29827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800" b="1" i="0" u="none" strike="noStrike" cap="none" normalizeH="0" baseline="0" dirty="0">
                        <a:ln>
                          <a:noFill/>
                        </a:ln>
                        <a:solidFill>
                          <a:schemeClr val="tx1"/>
                        </a:solidFill>
                        <a:effectLst/>
                        <a:latin typeface="Verdana" pitchFamily="34" charset="0"/>
                      </a:endParaRP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Class I</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Class II</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Class III</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9827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kern="1200" cap="none" normalizeH="0" baseline="0" dirty="0">
                          <a:ln>
                            <a:noFill/>
                          </a:ln>
                          <a:solidFill>
                            <a:schemeClr val="tx1"/>
                          </a:solidFill>
                          <a:effectLst/>
                          <a:latin typeface="Verdana" pitchFamily="34" charset="0"/>
                          <a:ea typeface="+mn-ea"/>
                          <a:cs typeface="+mn-cs"/>
                        </a:rPr>
                        <a:t>Risk</a:t>
                      </a: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Low </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Medium</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High</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985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n-US" sz="1600" b="0" i="0" u="none" strike="noStrike" cap="none" normalizeH="0" baseline="0" dirty="0">
                          <a:ln>
                            <a:noFill/>
                          </a:ln>
                          <a:solidFill>
                            <a:schemeClr val="tx1"/>
                          </a:solidFill>
                          <a:effectLst/>
                          <a:latin typeface="Verdana" pitchFamily="34" charset="0"/>
                        </a:rPr>
                        <a:t>Clearance/Approval</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a:ln>
                          <a:noFill/>
                        </a:ln>
                        <a:solidFill>
                          <a:schemeClr val="tx1"/>
                        </a:solidFill>
                        <a:effectLst/>
                        <a:latin typeface="Verdana" pitchFamily="34" charset="0"/>
                      </a:endParaRP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Not required</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rgbClr val="FF0000"/>
                          </a:solidFill>
                          <a:effectLst/>
                          <a:latin typeface="Verdana" pitchFamily="34" charset="0"/>
                        </a:rPr>
                        <a:t>Premarket Notification 510(k)</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rgbClr val="FF0000"/>
                          </a:solidFill>
                          <a:effectLst/>
                          <a:latin typeface="Verdana" pitchFamily="34" charset="0"/>
                        </a:rPr>
                        <a:t>Pre-Market Approval (PMA)</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20602895"/>
                  </a:ext>
                </a:extLst>
              </a:tr>
              <a:tr h="54721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Controls</a:t>
                      </a: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General Controls</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General &amp; Special Controls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510(k) submission </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General &amp; Special Controls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Premarket Approval (PMA)</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985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Comparison</a:t>
                      </a: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Not required</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Predicate</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Clinical Truth</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2846101"/>
                  </a:ext>
                </a:extLst>
              </a:tr>
              <a:tr h="51985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Submission Studies</a:t>
                      </a: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Not required</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Preclinical/Clinical</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Preclinical &amp; Clinical</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82169383"/>
                  </a:ext>
                </a:extLst>
              </a:tr>
              <a:tr h="51985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Notation</a:t>
                      </a:r>
                    </a:p>
                  </a:txBody>
                  <a:tcPr marL="121920" marR="121920"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Marketed</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Cleared</a:t>
                      </a:r>
                    </a:p>
                  </a:txBody>
                  <a:tcPr marL="121920" marR="121920"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Approved</a:t>
                      </a:r>
                    </a:p>
                  </a:txBody>
                  <a:tcPr marL="121920" marR="121920"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62325130"/>
                  </a:ext>
                </a:extLst>
              </a:tr>
            </a:tbl>
          </a:graphicData>
        </a:graphic>
      </p:graphicFrame>
    </p:spTree>
    <p:extLst>
      <p:ext uri="{BB962C8B-B14F-4D97-AF65-F5344CB8AC3E}">
        <p14:creationId xmlns:p14="http://schemas.microsoft.com/office/powerpoint/2010/main" val="2610765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Pre-Market Notification 510(k)</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34</a:t>
            </a:fld>
            <a:endParaRPr lang="en-US">
              <a:solidFill>
                <a:prstClr val="white">
                  <a:tint val="75000"/>
                </a:prstClr>
              </a:solidFill>
              <a:latin typeface="Calibri"/>
            </a:endParaRPr>
          </a:p>
        </p:txBody>
      </p:sp>
    </p:spTree>
    <p:extLst>
      <p:ext uri="{BB962C8B-B14F-4D97-AF65-F5344CB8AC3E}">
        <p14:creationId xmlns:p14="http://schemas.microsoft.com/office/powerpoint/2010/main" val="181321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Substantial Equivalence (SE)</a:t>
            </a:r>
          </a:p>
        </p:txBody>
      </p:sp>
      <p:sp>
        <p:nvSpPr>
          <p:cNvPr id="6" name="Content Placeholder 5"/>
          <p:cNvSpPr>
            <a:spLocks noGrp="1"/>
          </p:cNvSpPr>
          <p:nvPr>
            <p:ph idx="1"/>
          </p:nvPr>
        </p:nvSpPr>
        <p:spPr/>
        <p:txBody>
          <a:bodyPr>
            <a:normAutofit lnSpcReduction="10000"/>
          </a:bodyPr>
          <a:lstStyle/>
          <a:p>
            <a:r>
              <a:rPr lang="en-US" altLang="zh-CN" dirty="0"/>
              <a:t>Prove that the new device is substantially equivalent to a predicate device(s)</a:t>
            </a:r>
          </a:p>
          <a:p>
            <a:endParaRPr lang="en-US" dirty="0"/>
          </a:p>
          <a:p>
            <a:r>
              <a:rPr lang="en-US" dirty="0"/>
              <a:t>Philosophy: If there exists a device which has been proven to be safe and effective, and your new device is very similar to that device, your device may probably be safe and effective</a:t>
            </a:r>
          </a:p>
          <a:p>
            <a:endParaRPr lang="en-US" dirty="0"/>
          </a:p>
          <a:p>
            <a:r>
              <a:rPr lang="en-US" dirty="0"/>
              <a:t>Least burdensome principle by FDA</a:t>
            </a:r>
          </a:p>
          <a:p>
            <a:pPr lvl="1"/>
            <a:r>
              <a:rPr lang="en-US" dirty="0"/>
              <a:t>Only provide necessary (minimum required) information</a:t>
            </a:r>
          </a:p>
          <a:p>
            <a:pPr lvl="1"/>
            <a:r>
              <a:rPr lang="en-US" dirty="0"/>
              <a:t>Balance between risks and medical benefits </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35</a:t>
            </a:fld>
            <a:endParaRPr lang="en-US">
              <a:solidFill>
                <a:prstClr val="white">
                  <a:tint val="75000"/>
                </a:prstClr>
              </a:solidFill>
              <a:latin typeface="Calibri"/>
            </a:endParaRPr>
          </a:p>
        </p:txBody>
      </p:sp>
    </p:spTree>
    <p:extLst>
      <p:ext uri="{BB962C8B-B14F-4D97-AF65-F5344CB8AC3E}">
        <p14:creationId xmlns:p14="http://schemas.microsoft.com/office/powerpoint/2010/main" val="24210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 Device(s)</a:t>
            </a:r>
          </a:p>
        </p:txBody>
      </p:sp>
      <p:sp>
        <p:nvSpPr>
          <p:cNvPr id="3" name="Content Placeholder 2"/>
          <p:cNvSpPr>
            <a:spLocks noGrp="1"/>
          </p:cNvSpPr>
          <p:nvPr>
            <p:ph idx="1"/>
          </p:nvPr>
        </p:nvSpPr>
        <p:spPr/>
        <p:txBody>
          <a:bodyPr/>
          <a:lstStyle/>
          <a:p>
            <a:r>
              <a:rPr lang="en-US" dirty="0"/>
              <a:t>(</a:t>
            </a:r>
            <a:r>
              <a:rPr lang="en-US" dirty="0" err="1"/>
              <a:t>i</a:t>
            </a:r>
            <a:r>
              <a:rPr lang="en-US" dirty="0"/>
              <a:t>) was legally marketed prior to May 28, 1976 (pre-amendments device) and for which a PMA is not required;</a:t>
            </a:r>
          </a:p>
          <a:p>
            <a:pPr lvl="1"/>
            <a:r>
              <a:rPr lang="en-US" dirty="0"/>
              <a:t>“Grandfathered” devices </a:t>
            </a:r>
          </a:p>
          <a:p>
            <a:r>
              <a:rPr lang="en-US" dirty="0"/>
              <a:t>or (ii) has been reclassified from Class III to Class II or I; </a:t>
            </a:r>
          </a:p>
          <a:p>
            <a:r>
              <a:rPr lang="en-US" dirty="0"/>
              <a:t>or (iii) has been found Substantial Equivalent through the 510(k) process. </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36</a:t>
            </a:fld>
            <a:endParaRPr lang="en-US">
              <a:solidFill>
                <a:prstClr val="white">
                  <a:tint val="75000"/>
                </a:prstClr>
              </a:solidFill>
              <a:latin typeface="Calibri"/>
            </a:endParaRPr>
          </a:p>
        </p:txBody>
      </p:sp>
    </p:spTree>
    <p:extLst>
      <p:ext uri="{BB962C8B-B14F-4D97-AF65-F5344CB8AC3E}">
        <p14:creationId xmlns:p14="http://schemas.microsoft.com/office/powerpoint/2010/main" val="53630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 Selection </a:t>
            </a:r>
          </a:p>
        </p:txBody>
      </p:sp>
      <p:sp>
        <p:nvSpPr>
          <p:cNvPr id="3" name="Content Placeholder 2"/>
          <p:cNvSpPr>
            <a:spLocks noGrp="1"/>
          </p:cNvSpPr>
          <p:nvPr>
            <p:ph idx="1"/>
          </p:nvPr>
        </p:nvSpPr>
        <p:spPr/>
        <p:txBody>
          <a:bodyPr/>
          <a:lstStyle/>
          <a:p>
            <a:r>
              <a:rPr lang="en-US" dirty="0"/>
              <a:t>Is the predicate device legally marketed?</a:t>
            </a:r>
          </a:p>
          <a:p>
            <a:r>
              <a:rPr lang="en-US" dirty="0"/>
              <a:t>Do the devices have the same intended use?</a:t>
            </a:r>
          </a:p>
          <a:p>
            <a:r>
              <a:rPr lang="en-US" dirty="0"/>
              <a:t>Do the devices have the same technological characteristics?</a:t>
            </a:r>
          </a:p>
          <a:p>
            <a:r>
              <a:rPr lang="en-US" dirty="0"/>
              <a:t>Do the different technological characteristics raise different questions of safety and effectiveness?</a:t>
            </a:r>
          </a:p>
          <a:p>
            <a:r>
              <a:rPr lang="en-US" dirty="0"/>
              <a:t>Are the methods of evaluating new/different characteristics acceptable?</a:t>
            </a:r>
          </a:p>
          <a:p>
            <a:r>
              <a:rPr lang="en-US" dirty="0"/>
              <a:t>Does the data demonstrate substantial equivalence?</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37</a:t>
            </a:fld>
            <a:endParaRPr lang="en-US">
              <a:solidFill>
                <a:prstClr val="white">
                  <a:tint val="75000"/>
                </a:prstClr>
              </a:solidFill>
              <a:latin typeface="Calibri"/>
            </a:endParaRPr>
          </a:p>
        </p:txBody>
      </p:sp>
    </p:spTree>
    <p:extLst>
      <p:ext uri="{BB962C8B-B14F-4D97-AF65-F5344CB8AC3E}">
        <p14:creationId xmlns:p14="http://schemas.microsoft.com/office/powerpoint/2010/main" val="128930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Technological Characteristics</a:t>
            </a:r>
          </a:p>
        </p:txBody>
      </p:sp>
      <p:sp>
        <p:nvSpPr>
          <p:cNvPr id="3" name="Content Placeholder 2"/>
          <p:cNvSpPr>
            <a:spLocks noGrp="1"/>
          </p:cNvSpPr>
          <p:nvPr>
            <p:ph idx="1"/>
          </p:nvPr>
        </p:nvSpPr>
        <p:spPr/>
        <p:txBody>
          <a:bodyPr/>
          <a:lstStyle/>
          <a:p>
            <a:r>
              <a:rPr lang="en-US" dirty="0"/>
              <a:t>Materials</a:t>
            </a:r>
          </a:p>
          <a:p>
            <a:r>
              <a:rPr lang="en-US" dirty="0"/>
              <a:t>Design</a:t>
            </a:r>
          </a:p>
          <a:p>
            <a:r>
              <a:rPr lang="en-US" dirty="0"/>
              <a:t>Energy Source</a:t>
            </a:r>
          </a:p>
          <a:p>
            <a:r>
              <a:rPr lang="en-US" dirty="0"/>
              <a:t>Other Features</a:t>
            </a:r>
          </a:p>
          <a:p>
            <a:r>
              <a:rPr lang="en-US" dirty="0"/>
              <a:t>Same ≠ Equivalent</a:t>
            </a:r>
          </a:p>
          <a:p>
            <a:pPr lvl="1"/>
            <a:r>
              <a:rPr lang="en-US" dirty="0"/>
              <a:t>Does not raise DIFFERENT issues of safety or effectiveness</a:t>
            </a:r>
          </a:p>
          <a:p>
            <a:pPr lvl="1"/>
            <a:r>
              <a:rPr lang="en-US" dirty="0"/>
              <a:t>Must be as safe and effective as predicate</a:t>
            </a:r>
          </a:p>
          <a:p>
            <a:pPr lvl="1"/>
            <a:r>
              <a:rPr lang="en-US" dirty="0"/>
              <a:t>Example: cutting with knife vs. cutting with laser</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38</a:t>
            </a:fld>
            <a:endParaRPr lang="en-US">
              <a:solidFill>
                <a:prstClr val="white">
                  <a:tint val="75000"/>
                </a:prstClr>
              </a:solidFill>
              <a:latin typeface="Calibri"/>
            </a:endParaRPr>
          </a:p>
        </p:txBody>
      </p:sp>
    </p:spTree>
    <p:extLst>
      <p:ext uri="{BB962C8B-B14F-4D97-AF65-F5344CB8AC3E}">
        <p14:creationId xmlns:p14="http://schemas.microsoft.com/office/powerpoint/2010/main" val="9369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en-US" dirty="0"/>
              <a:t>Class I / II 510(k) Exemptions</a:t>
            </a:r>
            <a:endParaRPr lang="en-US" altLang="en-US" sz="1900" dirty="0"/>
          </a:p>
        </p:txBody>
      </p:sp>
      <p:sp>
        <p:nvSpPr>
          <p:cNvPr id="15364" name="Rectangle 3"/>
          <p:cNvSpPr>
            <a:spLocks noGrp="1" noChangeArrowheads="1"/>
          </p:cNvSpPr>
          <p:nvPr>
            <p:ph idx="1"/>
          </p:nvPr>
        </p:nvSpPr>
        <p:spPr/>
        <p:txBody>
          <a:bodyPr>
            <a:noAutofit/>
          </a:bodyPr>
          <a:lstStyle/>
          <a:p>
            <a:pPr eaLnBrk="1" hangingPunct="1">
              <a:lnSpc>
                <a:spcPct val="90000"/>
              </a:lnSpc>
            </a:pPr>
            <a:r>
              <a:rPr lang="en-US" altLang="en-US" sz="2800" dirty="0"/>
              <a:t>Over 800 generic types of Class I devices and 60 Class II devices are exempted from the premarket notification requirement (</a:t>
            </a:r>
            <a:r>
              <a:rPr lang="en-US" altLang="en-US" sz="2800" i="1" dirty="0"/>
              <a:t>Federal Register)</a:t>
            </a:r>
            <a:br>
              <a:rPr lang="en-US" altLang="en-US" sz="2800" i="1" dirty="0"/>
            </a:br>
            <a:endParaRPr lang="en-US" altLang="en-US" sz="2800" i="1" dirty="0"/>
          </a:p>
          <a:p>
            <a:pPr eaLnBrk="1" hangingPunct="1">
              <a:lnSpc>
                <a:spcPct val="90000"/>
              </a:lnSpc>
            </a:pPr>
            <a:r>
              <a:rPr lang="en-US" altLang="en-US" sz="2800" dirty="0"/>
              <a:t>510(k) Exempt Devices - approximately 47%</a:t>
            </a:r>
          </a:p>
          <a:p>
            <a:pPr eaLnBrk="1" hangingPunct="1">
              <a:lnSpc>
                <a:spcPct val="90000"/>
              </a:lnSpc>
              <a:buClr>
                <a:schemeClr val="tx1"/>
              </a:buClr>
              <a:buFont typeface="Wingdings" panose="05000000000000000000" pitchFamily="2" charset="2"/>
              <a:buNone/>
            </a:pPr>
            <a:r>
              <a:rPr lang="en-US" altLang="en-US" sz="2800" dirty="0"/>
              <a:t>		Class I		93%</a:t>
            </a:r>
          </a:p>
          <a:p>
            <a:pPr eaLnBrk="1" hangingPunct="1">
              <a:lnSpc>
                <a:spcPct val="90000"/>
              </a:lnSpc>
              <a:buClr>
                <a:schemeClr val="tx1"/>
              </a:buClr>
              <a:buFont typeface="Wingdings" panose="05000000000000000000" pitchFamily="2" charset="2"/>
              <a:buNone/>
            </a:pPr>
            <a:r>
              <a:rPr lang="en-US" altLang="en-US" sz="2800" dirty="0"/>
              <a:t>		Class II	 9%</a:t>
            </a:r>
            <a:br>
              <a:rPr lang="en-US" altLang="en-US" sz="2800" dirty="0"/>
            </a:br>
            <a:endParaRPr lang="en-US" altLang="en-US" sz="2800" dirty="0"/>
          </a:p>
          <a:p>
            <a:pPr eaLnBrk="1" hangingPunct="1">
              <a:lnSpc>
                <a:spcPct val="90000"/>
              </a:lnSpc>
            </a:pPr>
            <a:r>
              <a:rPr lang="en-US" altLang="en-US" sz="2800" dirty="0"/>
              <a:t>Devices exempt from 510(k) are:</a:t>
            </a:r>
          </a:p>
          <a:p>
            <a:pPr lvl="1" eaLnBrk="1" hangingPunct="1">
              <a:lnSpc>
                <a:spcPct val="90000"/>
              </a:lnSpc>
            </a:pPr>
            <a:r>
              <a:rPr lang="en-US" altLang="en-US" dirty="0"/>
              <a:t>“</a:t>
            </a:r>
            <a:r>
              <a:rPr lang="en-US" altLang="en-US" dirty="0" err="1"/>
              <a:t>preamendment</a:t>
            </a:r>
            <a:r>
              <a:rPr lang="en-US" altLang="en-US" dirty="0"/>
              <a:t> devices” not significantly changed or modified; or </a:t>
            </a:r>
          </a:p>
          <a:p>
            <a:pPr lvl="1" eaLnBrk="1" hangingPunct="1">
              <a:lnSpc>
                <a:spcPct val="90000"/>
              </a:lnSpc>
            </a:pPr>
            <a:r>
              <a:rPr lang="en-US" altLang="en-US" dirty="0"/>
              <a:t>Class I/II devices specifically exempted by regulation.</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fld id="{E2956866-5BD4-404A-90DA-CF1BFE7F8406}" type="slidenum">
              <a:rPr lang="en-US" altLang="en-US" sz="1200"/>
              <a:pPr/>
              <a:t>39</a:t>
            </a:fld>
            <a:endParaRPr lang="en-US" altLang="en-US" sz="1200"/>
          </a:p>
        </p:txBody>
      </p:sp>
    </p:spTree>
    <p:extLst>
      <p:ext uri="{BB962C8B-B14F-4D97-AF65-F5344CB8AC3E}">
        <p14:creationId xmlns:p14="http://schemas.microsoft.com/office/powerpoint/2010/main" val="201383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B938-968F-42B0-A54B-A14A8AADB004}"/>
              </a:ext>
            </a:extLst>
          </p:cNvPr>
          <p:cNvSpPr>
            <a:spLocks noGrp="1"/>
          </p:cNvSpPr>
          <p:nvPr>
            <p:ph type="title"/>
          </p:nvPr>
        </p:nvSpPr>
        <p:spPr/>
        <p:txBody>
          <a:bodyPr/>
          <a:lstStyle/>
          <a:p>
            <a:r>
              <a:rPr lang="en-US" dirty="0"/>
              <a:t>Testing with Use cases</a:t>
            </a:r>
          </a:p>
        </p:txBody>
      </p:sp>
      <p:sp>
        <p:nvSpPr>
          <p:cNvPr id="3" name="Content Placeholder 2">
            <a:extLst>
              <a:ext uri="{FF2B5EF4-FFF2-40B4-BE49-F238E27FC236}">
                <a16:creationId xmlns:a16="http://schemas.microsoft.com/office/drawing/2014/main" id="{599AC07D-C608-43F2-A818-41F57482D128}"/>
              </a:ext>
            </a:extLst>
          </p:cNvPr>
          <p:cNvSpPr>
            <a:spLocks noGrp="1"/>
          </p:cNvSpPr>
          <p:nvPr>
            <p:ph idx="1"/>
          </p:nvPr>
        </p:nvSpPr>
        <p:spPr/>
        <p:txBody>
          <a:bodyPr/>
          <a:lstStyle/>
          <a:p>
            <a:r>
              <a:rPr lang="en-US" dirty="0"/>
              <a:t>Use cases</a:t>
            </a:r>
          </a:p>
          <a:p>
            <a:pPr lvl="1"/>
            <a:r>
              <a:rPr lang="en-US" dirty="0"/>
              <a:t>Business use case</a:t>
            </a:r>
          </a:p>
          <a:p>
            <a:r>
              <a:rPr lang="en-US" dirty="0"/>
              <a:t>Use cases represented by sequence diagram or activity diagram</a:t>
            </a:r>
          </a:p>
          <a:p>
            <a:r>
              <a:rPr lang="en-US" dirty="0"/>
              <a:t>Usually during acceptance testing</a:t>
            </a:r>
          </a:p>
          <a:p>
            <a:r>
              <a:rPr lang="en-US" dirty="0"/>
              <a:t>Pros</a:t>
            </a:r>
          </a:p>
          <a:p>
            <a:pPr lvl="1"/>
            <a:r>
              <a:rPr lang="en-US" dirty="0"/>
              <a:t>Comprehensible</a:t>
            </a:r>
          </a:p>
        </p:txBody>
      </p:sp>
      <p:sp>
        <p:nvSpPr>
          <p:cNvPr id="5" name="Footer Placeholder 4">
            <a:extLst>
              <a:ext uri="{FF2B5EF4-FFF2-40B4-BE49-F238E27FC236}">
                <a16:creationId xmlns:a16="http://schemas.microsoft.com/office/drawing/2014/main" id="{95FE67E6-2131-4EBD-97CA-14F9C0B086D5}"/>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E0DA815B-34AD-4FA7-AB8D-8ACD9655ED7E}"/>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22132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Predicates</a:t>
            </a:r>
          </a:p>
        </p:txBody>
      </p:sp>
      <p:sp>
        <p:nvSpPr>
          <p:cNvPr id="3" name="Content Placeholder 2"/>
          <p:cNvSpPr>
            <a:spLocks noGrp="1"/>
          </p:cNvSpPr>
          <p:nvPr>
            <p:ph idx="1"/>
          </p:nvPr>
        </p:nvSpPr>
        <p:spPr/>
        <p:txBody>
          <a:bodyPr/>
          <a:lstStyle/>
          <a:p>
            <a:r>
              <a:rPr lang="en-US" dirty="0"/>
              <a:t>1 </a:t>
            </a:r>
            <a:r>
              <a:rPr lang="en-US" dirty="0" err="1"/>
              <a:t>st</a:t>
            </a:r>
            <a:r>
              <a:rPr lang="en-US" dirty="0"/>
              <a:t> Predicate has same intended use</a:t>
            </a:r>
          </a:p>
          <a:p>
            <a:r>
              <a:rPr lang="en-US" dirty="0"/>
              <a:t>2 </a:t>
            </a:r>
            <a:r>
              <a:rPr lang="en-US" dirty="0" err="1"/>
              <a:t>nd</a:t>
            </a:r>
            <a:r>
              <a:rPr lang="en-US" dirty="0"/>
              <a:t> Predicate has same technological characteristics</a:t>
            </a:r>
          </a:p>
          <a:p>
            <a:endParaRPr lang="en-US" dirty="0"/>
          </a:p>
          <a:p>
            <a:endParaRPr lang="en-US" dirty="0"/>
          </a:p>
          <a:p>
            <a:r>
              <a:rPr lang="en-US" dirty="0"/>
              <a:t> This is not allowed.</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40</a:t>
            </a:fld>
            <a:endParaRPr lang="en-US">
              <a:solidFill>
                <a:prstClr val="white">
                  <a:tint val="75000"/>
                </a:prstClr>
              </a:solidFill>
              <a:latin typeface="Calibri"/>
            </a:endParaRPr>
          </a:p>
        </p:txBody>
      </p:sp>
    </p:spTree>
    <p:extLst>
      <p:ext uri="{BB962C8B-B14F-4D97-AF65-F5344CB8AC3E}">
        <p14:creationId xmlns:p14="http://schemas.microsoft.com/office/powerpoint/2010/main" val="3602901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Predicates Allowed…</a:t>
            </a:r>
          </a:p>
        </p:txBody>
      </p:sp>
      <p:sp>
        <p:nvSpPr>
          <p:cNvPr id="3" name="Content Placeholder 2"/>
          <p:cNvSpPr>
            <a:spLocks noGrp="1"/>
          </p:cNvSpPr>
          <p:nvPr>
            <p:ph idx="1"/>
          </p:nvPr>
        </p:nvSpPr>
        <p:spPr>
          <a:xfrm>
            <a:off x="609600" y="1600202"/>
            <a:ext cx="10972800" cy="5257798"/>
          </a:xfrm>
        </p:spPr>
        <p:txBody>
          <a:bodyPr>
            <a:normAutofit fontScale="92500" lnSpcReduction="10000"/>
          </a:bodyPr>
          <a:lstStyle/>
          <a:p>
            <a:r>
              <a:rPr lang="en-US" dirty="0"/>
              <a:t>Evaluated on case-by-case basis</a:t>
            </a:r>
          </a:p>
          <a:p>
            <a:r>
              <a:rPr lang="en-US" dirty="0"/>
              <a:t>New performance testing required</a:t>
            </a:r>
          </a:p>
          <a:p>
            <a:r>
              <a:rPr lang="en-US" dirty="0"/>
              <a:t>Option 1: Two predicates with different technological characteristics, but the same intended use</a:t>
            </a:r>
          </a:p>
          <a:p>
            <a:pPr lvl="1"/>
            <a:r>
              <a:rPr lang="en-US" dirty="0"/>
              <a:t>Example: Hemodialysis catheter</a:t>
            </a:r>
          </a:p>
          <a:p>
            <a:pPr lvl="2"/>
            <a:r>
              <a:rPr lang="en-US" dirty="0"/>
              <a:t>Predicate A has same extension design</a:t>
            </a:r>
          </a:p>
          <a:p>
            <a:pPr lvl="2"/>
            <a:r>
              <a:rPr lang="en-US" dirty="0"/>
              <a:t>Predicate B has same tip design</a:t>
            </a:r>
          </a:p>
          <a:p>
            <a:pPr lvl="2"/>
            <a:r>
              <a:rPr lang="en-US" dirty="0"/>
              <a:t>Both A &amp; B predicates have the same intended use</a:t>
            </a:r>
          </a:p>
          <a:p>
            <a:pPr lvl="1"/>
            <a:endParaRPr lang="en-US" dirty="0"/>
          </a:p>
          <a:p>
            <a:r>
              <a:rPr lang="en-US" dirty="0"/>
              <a:t>Options 2: More than one indication under the same intended use</a:t>
            </a:r>
          </a:p>
          <a:p>
            <a:pPr lvl="1"/>
            <a:r>
              <a:rPr lang="en-US" dirty="0"/>
              <a:t>Example: Fracture fixation plate</a:t>
            </a:r>
          </a:p>
          <a:p>
            <a:pPr lvl="2"/>
            <a:r>
              <a:rPr lang="en-US" dirty="0"/>
              <a:t>Predicate A is indicated for middle bone fractures</a:t>
            </a:r>
          </a:p>
          <a:p>
            <a:pPr lvl="2"/>
            <a:r>
              <a:rPr lang="en-US" dirty="0"/>
              <a:t>Predicate B is indicated for bone tip fractures</a:t>
            </a:r>
          </a:p>
          <a:p>
            <a:pPr lvl="2"/>
            <a:r>
              <a:rPr lang="en-US" dirty="0"/>
              <a:t>Both A &amp; B predicates are intended for long bone fractures</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41</a:t>
            </a:fld>
            <a:endParaRPr lang="en-US">
              <a:solidFill>
                <a:prstClr val="white">
                  <a:tint val="75000"/>
                </a:prstClr>
              </a:solidFill>
              <a:latin typeface="Calibri"/>
            </a:endParaRPr>
          </a:p>
        </p:txBody>
      </p:sp>
    </p:spTree>
    <p:extLst>
      <p:ext uri="{BB962C8B-B14F-4D97-AF65-F5344CB8AC3E}">
        <p14:creationId xmlns:p14="http://schemas.microsoft.com/office/powerpoint/2010/main" val="41908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Device is NSE if:</a:t>
            </a:r>
          </a:p>
        </p:txBody>
      </p:sp>
      <p:sp>
        <p:nvSpPr>
          <p:cNvPr id="3" name="Content Placeholder 2"/>
          <p:cNvSpPr>
            <a:spLocks noGrp="1"/>
          </p:cNvSpPr>
          <p:nvPr>
            <p:ph idx="1"/>
          </p:nvPr>
        </p:nvSpPr>
        <p:spPr/>
        <p:txBody>
          <a:bodyPr>
            <a:normAutofit/>
          </a:bodyPr>
          <a:lstStyle/>
          <a:p>
            <a:r>
              <a:rPr lang="en-US" dirty="0"/>
              <a:t>There is no predicate device; or</a:t>
            </a:r>
          </a:p>
          <a:p>
            <a:r>
              <a:rPr lang="en-US" dirty="0"/>
              <a:t>It has a new intended use; or</a:t>
            </a:r>
          </a:p>
          <a:p>
            <a:r>
              <a:rPr lang="en-US" dirty="0"/>
              <a:t>It has different technological characteristics compared to the predicate device and it raises a different type question of safety and effectiveness; or</a:t>
            </a:r>
          </a:p>
          <a:p>
            <a:pPr lvl="1"/>
            <a:r>
              <a:rPr lang="en-US" dirty="0"/>
              <a:t>Pacemaker programmer Windows update</a:t>
            </a:r>
          </a:p>
          <a:p>
            <a:r>
              <a:rPr lang="en-US" dirty="0"/>
              <a:t>It does not demonstrate that it is at least as safe and effective as the predicate.</a:t>
            </a:r>
          </a:p>
          <a:p>
            <a:r>
              <a:rPr lang="en-US" dirty="0"/>
              <a:t>Approximately 3%-4%</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42</a:t>
            </a:fld>
            <a:endParaRPr lang="en-US">
              <a:solidFill>
                <a:prstClr val="white">
                  <a:tint val="75000"/>
                </a:prstClr>
              </a:solidFill>
              <a:latin typeface="Calibri"/>
            </a:endParaRPr>
          </a:p>
        </p:txBody>
      </p:sp>
    </p:spTree>
    <p:extLst>
      <p:ext uri="{BB962C8B-B14F-4D97-AF65-F5344CB8AC3E}">
        <p14:creationId xmlns:p14="http://schemas.microsoft.com/office/powerpoint/2010/main" val="404440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Special 510(k) Program</a:t>
            </a:r>
          </a:p>
        </p:txBody>
      </p:sp>
      <p:sp>
        <p:nvSpPr>
          <p:cNvPr id="3" name="Content Placeholder 2"/>
          <p:cNvSpPr>
            <a:spLocks noGrp="1"/>
          </p:cNvSpPr>
          <p:nvPr>
            <p:ph idx="1"/>
          </p:nvPr>
        </p:nvSpPr>
        <p:spPr/>
        <p:txBody>
          <a:bodyPr/>
          <a:lstStyle/>
          <a:p>
            <a:r>
              <a:rPr lang="en-US" dirty="0"/>
              <a:t>A modification of your 510(k) cleared device </a:t>
            </a:r>
            <a:r>
              <a:rPr lang="en-US" u="sng" dirty="0"/>
              <a:t>that you own </a:t>
            </a:r>
          </a:p>
          <a:p>
            <a:r>
              <a:rPr lang="en-US" dirty="0"/>
              <a:t>The modification does not alter the intended use or the fundamental scientific technology of the device</a:t>
            </a:r>
          </a:p>
          <a:p>
            <a:pPr lvl="1"/>
            <a:r>
              <a:rPr lang="en-US" dirty="0"/>
              <a:t>Submit only the documentation related to the modification that prompted the submission</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43</a:t>
            </a:fld>
            <a:endParaRPr lang="en-US">
              <a:solidFill>
                <a:prstClr val="white">
                  <a:tint val="75000"/>
                </a:prstClr>
              </a:solidFill>
              <a:latin typeface="Calibri"/>
            </a:endParaRPr>
          </a:p>
        </p:txBody>
      </p:sp>
    </p:spTree>
    <p:extLst>
      <p:ext uri="{BB962C8B-B14F-4D97-AF65-F5344CB8AC3E}">
        <p14:creationId xmlns:p14="http://schemas.microsoft.com/office/powerpoint/2010/main" val="215571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Doubts regarding 510(k)</a:t>
            </a:r>
          </a:p>
        </p:txBody>
      </p:sp>
      <p:sp>
        <p:nvSpPr>
          <p:cNvPr id="3" name="Content Placeholder 2"/>
          <p:cNvSpPr>
            <a:spLocks noGrp="1"/>
          </p:cNvSpPr>
          <p:nvPr>
            <p:ph idx="1"/>
          </p:nvPr>
        </p:nvSpPr>
        <p:spPr/>
        <p:txBody>
          <a:bodyPr/>
          <a:lstStyle/>
          <a:p>
            <a:r>
              <a:rPr lang="en-US" dirty="0"/>
              <a:t>A loophole?</a:t>
            </a:r>
          </a:p>
          <a:p>
            <a:pPr lvl="1"/>
            <a:r>
              <a:rPr lang="en-US" dirty="0"/>
              <a:t>Most of the new pacemakers nowadays are cleared using 510(k) </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44</a:t>
            </a:fld>
            <a:endParaRPr lang="en-US">
              <a:solidFill>
                <a:prstClr val="white">
                  <a:tint val="75000"/>
                </a:prstClr>
              </a:solidFill>
              <a:latin typeface="Calibri"/>
            </a:endParaRPr>
          </a:p>
        </p:txBody>
      </p:sp>
    </p:spTree>
    <p:extLst>
      <p:ext uri="{BB962C8B-B14F-4D97-AF65-F5344CB8AC3E}">
        <p14:creationId xmlns:p14="http://schemas.microsoft.com/office/powerpoint/2010/main" val="1177723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Pre-Market Approval (PMA)</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45</a:t>
            </a:fld>
            <a:endParaRPr lang="en-US">
              <a:solidFill>
                <a:prstClr val="white">
                  <a:tint val="75000"/>
                </a:prstClr>
              </a:solidFill>
              <a:latin typeface="Calibri"/>
            </a:endParaRPr>
          </a:p>
        </p:txBody>
      </p:sp>
    </p:spTree>
    <p:extLst>
      <p:ext uri="{BB962C8B-B14F-4D97-AF65-F5344CB8AC3E}">
        <p14:creationId xmlns:p14="http://schemas.microsoft.com/office/powerpoint/2010/main" val="3629106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Pre-Market Approval (PMA)</a:t>
            </a:r>
          </a:p>
        </p:txBody>
      </p:sp>
      <p:sp>
        <p:nvSpPr>
          <p:cNvPr id="6" name="Content Placeholder 5"/>
          <p:cNvSpPr>
            <a:spLocks noGrp="1"/>
          </p:cNvSpPr>
          <p:nvPr>
            <p:ph idx="1"/>
          </p:nvPr>
        </p:nvSpPr>
        <p:spPr/>
        <p:txBody>
          <a:bodyPr/>
          <a:lstStyle/>
          <a:p>
            <a:r>
              <a:rPr lang="en-US" dirty="0"/>
              <a:t>Required for most Class III devices</a:t>
            </a:r>
          </a:p>
          <a:p>
            <a:pPr lvl="1"/>
            <a:r>
              <a:rPr lang="en-US" dirty="0"/>
              <a:t>Besides pre-amendment devices</a:t>
            </a:r>
          </a:p>
          <a:p>
            <a:pPr lvl="1"/>
            <a:endParaRPr lang="en-US" dirty="0"/>
          </a:p>
          <a:p>
            <a:r>
              <a:rPr lang="en-US" dirty="0"/>
              <a:t>The most stringent type of device marketing application required by FDA</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46</a:t>
            </a:fld>
            <a:endParaRPr lang="en-US">
              <a:solidFill>
                <a:prstClr val="white">
                  <a:tint val="75000"/>
                </a:prstClr>
              </a:solidFill>
              <a:latin typeface="Calibri"/>
            </a:endParaRPr>
          </a:p>
        </p:txBody>
      </p:sp>
    </p:spTree>
    <p:extLst>
      <p:ext uri="{BB962C8B-B14F-4D97-AF65-F5344CB8AC3E}">
        <p14:creationId xmlns:p14="http://schemas.microsoft.com/office/powerpoint/2010/main" val="395542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PMA Review Stages</a:t>
            </a:r>
          </a:p>
        </p:txBody>
      </p:sp>
      <p:sp>
        <p:nvSpPr>
          <p:cNvPr id="3" name="Content Placeholder 2"/>
          <p:cNvSpPr>
            <a:spLocks noGrp="1"/>
          </p:cNvSpPr>
          <p:nvPr>
            <p:ph idx="1"/>
          </p:nvPr>
        </p:nvSpPr>
        <p:spPr/>
        <p:txBody>
          <a:bodyPr>
            <a:normAutofit/>
          </a:bodyPr>
          <a:lstStyle/>
          <a:p>
            <a:r>
              <a:rPr lang="en-US" dirty="0"/>
              <a:t>Pre-Sub meeting with FDA</a:t>
            </a:r>
          </a:p>
          <a:p>
            <a:pPr lvl="1"/>
            <a:r>
              <a:rPr lang="en-US" dirty="0"/>
              <a:t>Discuss: Device design Bench testing Animal testing Clinical trial</a:t>
            </a:r>
          </a:p>
          <a:p>
            <a:r>
              <a:rPr lang="en-US" dirty="0"/>
              <a:t>Investigational Device Exemption (IDE)</a:t>
            </a:r>
          </a:p>
          <a:p>
            <a:pPr lvl="1"/>
            <a:r>
              <a:rPr lang="en-US" dirty="0"/>
              <a:t>Request approval for clinical trial</a:t>
            </a:r>
          </a:p>
          <a:p>
            <a:r>
              <a:rPr lang="en-US" dirty="0"/>
              <a:t>PMA</a:t>
            </a:r>
          </a:p>
          <a:p>
            <a:pPr lvl="1"/>
            <a:r>
              <a:rPr lang="en-US" dirty="0"/>
              <a:t>Request market approval</a:t>
            </a:r>
          </a:p>
          <a:p>
            <a:r>
              <a:rPr lang="en-US" dirty="0"/>
              <a:t>PMA-S</a:t>
            </a:r>
          </a:p>
          <a:p>
            <a:pPr lvl="1"/>
            <a:r>
              <a:rPr lang="en-US" dirty="0"/>
              <a:t>Request approval for device change or upgrade (which may require a new IDE)</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47</a:t>
            </a:fld>
            <a:endParaRPr lang="en-US">
              <a:solidFill>
                <a:prstClr val="white">
                  <a:tint val="75000"/>
                </a:prstClr>
              </a:solidFill>
              <a:latin typeface="Calibri"/>
            </a:endParaRPr>
          </a:p>
        </p:txBody>
      </p:sp>
    </p:spTree>
    <p:extLst>
      <p:ext uri="{BB962C8B-B14F-4D97-AF65-F5344CB8AC3E}">
        <p14:creationId xmlns:p14="http://schemas.microsoft.com/office/powerpoint/2010/main" val="27652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Requirements</a:t>
            </a:r>
          </a:p>
        </p:txBody>
      </p:sp>
      <p:sp>
        <p:nvSpPr>
          <p:cNvPr id="3" name="Content Placeholder 2"/>
          <p:cNvSpPr>
            <a:spLocks noGrp="1"/>
          </p:cNvSpPr>
          <p:nvPr>
            <p:ph idx="1"/>
          </p:nvPr>
        </p:nvSpPr>
        <p:spPr/>
        <p:txBody>
          <a:bodyPr>
            <a:normAutofit fontScale="92500" lnSpcReduction="20000"/>
          </a:bodyPr>
          <a:lstStyle/>
          <a:p>
            <a:r>
              <a:rPr lang="en-US" dirty="0"/>
              <a:t>Non-clinical Laboratory Studies Section:</a:t>
            </a:r>
          </a:p>
          <a:p>
            <a:pPr lvl="1"/>
            <a:r>
              <a:rPr lang="en-US" dirty="0"/>
              <a:t>Pre-clinical</a:t>
            </a:r>
          </a:p>
          <a:p>
            <a:pPr lvl="1"/>
            <a:r>
              <a:rPr lang="en-US" dirty="0"/>
              <a:t>Biocompatibility</a:t>
            </a:r>
          </a:p>
          <a:p>
            <a:pPr lvl="1"/>
            <a:r>
              <a:rPr lang="en-US" dirty="0"/>
              <a:t>Stress</a:t>
            </a:r>
          </a:p>
          <a:p>
            <a:pPr lvl="1"/>
            <a:r>
              <a:rPr lang="en-US" dirty="0"/>
              <a:t>Animal Tests</a:t>
            </a:r>
          </a:p>
          <a:p>
            <a:r>
              <a:rPr lang="en-US" dirty="0"/>
              <a:t>Clinical Investigations Section:</a:t>
            </a:r>
          </a:p>
          <a:p>
            <a:pPr lvl="1"/>
            <a:r>
              <a:rPr lang="en-US" dirty="0"/>
              <a:t>Study protocols</a:t>
            </a:r>
          </a:p>
          <a:p>
            <a:pPr lvl="1"/>
            <a:r>
              <a:rPr lang="en-US" dirty="0"/>
              <a:t>Safety and effectiveness data</a:t>
            </a:r>
          </a:p>
          <a:p>
            <a:pPr lvl="1"/>
            <a:r>
              <a:rPr lang="en-US" dirty="0"/>
              <a:t>Adverse reactions and complications</a:t>
            </a:r>
          </a:p>
          <a:p>
            <a:pPr lvl="1"/>
            <a:r>
              <a:rPr lang="en-US" dirty="0"/>
              <a:t>Device failures and replacements</a:t>
            </a:r>
          </a:p>
          <a:p>
            <a:pPr lvl="1"/>
            <a:r>
              <a:rPr lang="en-US" dirty="0"/>
              <a:t>Patient information</a:t>
            </a:r>
          </a:p>
          <a:p>
            <a:pPr lvl="1"/>
            <a:r>
              <a:rPr lang="en-US" dirty="0"/>
              <a:t>Results of statistical analyses</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48</a:t>
            </a:fld>
            <a:endParaRPr lang="en-US">
              <a:solidFill>
                <a:prstClr val="white">
                  <a:tint val="75000"/>
                </a:prstClr>
              </a:solidFill>
              <a:latin typeface="Calibri"/>
            </a:endParaRPr>
          </a:p>
        </p:txBody>
      </p:sp>
    </p:spTree>
    <p:extLst>
      <p:ext uri="{BB962C8B-B14F-4D97-AF65-F5344CB8AC3E}">
        <p14:creationId xmlns:p14="http://schemas.microsoft.com/office/powerpoint/2010/main" val="377648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institutional review boards (IRBs)</a:t>
            </a:r>
          </a:p>
        </p:txBody>
      </p:sp>
      <p:sp>
        <p:nvSpPr>
          <p:cNvPr id="3" name="Content Placeholder 2"/>
          <p:cNvSpPr>
            <a:spLocks noGrp="1"/>
          </p:cNvSpPr>
          <p:nvPr>
            <p:ph idx="1"/>
          </p:nvPr>
        </p:nvSpPr>
        <p:spPr/>
        <p:txBody>
          <a:bodyPr>
            <a:normAutofit fontScale="92500"/>
          </a:bodyPr>
          <a:lstStyle/>
          <a:p>
            <a:r>
              <a:rPr lang="en-US" dirty="0"/>
              <a:t>An appropriately constituted group that has been formally designated to review and monitor biomedical research involving human subjects.</a:t>
            </a:r>
          </a:p>
          <a:p>
            <a:endParaRPr lang="en-US" dirty="0"/>
          </a:p>
          <a:p>
            <a:r>
              <a:rPr lang="en-US" dirty="0"/>
              <a:t>Has the authority to approve, require modifications in (to secure approval), or disapprove research</a:t>
            </a:r>
          </a:p>
          <a:p>
            <a:endParaRPr lang="en-US" dirty="0"/>
          </a:p>
          <a:p>
            <a:r>
              <a:rPr lang="en-US" dirty="0"/>
              <a:t>Determine whether a device study</a:t>
            </a:r>
          </a:p>
          <a:p>
            <a:pPr lvl="1"/>
            <a:r>
              <a:rPr lang="en-US" dirty="0"/>
              <a:t>Significant Risk (SR) Device Studies</a:t>
            </a:r>
          </a:p>
          <a:p>
            <a:pPr lvl="2"/>
            <a:r>
              <a:rPr lang="en-US" dirty="0"/>
              <a:t>Requires Investigational Device Exemption (IDE) application to FDA</a:t>
            </a:r>
          </a:p>
          <a:p>
            <a:pPr lvl="1"/>
            <a:r>
              <a:rPr lang="en-US" dirty="0"/>
              <a:t>Non-significant Risk (NSR) Device Studies </a:t>
            </a:r>
          </a:p>
          <a:p>
            <a:endParaRPr lang="en-US" dirty="0"/>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49</a:t>
            </a:fld>
            <a:endParaRPr lang="en-US">
              <a:solidFill>
                <a:prstClr val="white">
                  <a:tint val="75000"/>
                </a:prstClr>
              </a:solidFill>
              <a:latin typeface="Calibri"/>
            </a:endParaRPr>
          </a:p>
        </p:txBody>
      </p:sp>
    </p:spTree>
    <p:extLst>
      <p:ext uri="{BB962C8B-B14F-4D97-AF65-F5344CB8AC3E}">
        <p14:creationId xmlns:p14="http://schemas.microsoft.com/office/powerpoint/2010/main" val="10764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BB01-FF75-49BC-AC8C-BCD377124CF2}"/>
              </a:ext>
            </a:extLst>
          </p:cNvPr>
          <p:cNvSpPr>
            <a:spLocks noGrp="1"/>
          </p:cNvSpPr>
          <p:nvPr>
            <p:ph type="title"/>
          </p:nvPr>
        </p:nvSpPr>
        <p:spPr/>
        <p:txBody>
          <a:bodyPr/>
          <a:lstStyle/>
          <a:p>
            <a:r>
              <a:rPr lang="en-US" altLang="zh-CN" dirty="0"/>
              <a:t>Reference</a:t>
            </a:r>
            <a:endParaRPr lang="en-US" dirty="0"/>
          </a:p>
        </p:txBody>
      </p:sp>
      <p:sp>
        <p:nvSpPr>
          <p:cNvPr id="3" name="Content Placeholder 2">
            <a:extLst>
              <a:ext uri="{FF2B5EF4-FFF2-40B4-BE49-F238E27FC236}">
                <a16:creationId xmlns:a16="http://schemas.microsoft.com/office/drawing/2014/main" id="{DB25B812-74EF-447E-AC18-8250EF295057}"/>
              </a:ext>
            </a:extLst>
          </p:cNvPr>
          <p:cNvSpPr>
            <a:spLocks noGrp="1"/>
          </p:cNvSpPr>
          <p:nvPr>
            <p:ph idx="1"/>
          </p:nvPr>
        </p:nvSpPr>
        <p:spPr/>
        <p:txBody>
          <a:bodyPr/>
          <a:lstStyle/>
          <a:p>
            <a:r>
              <a:rPr lang="en-US" dirty="0"/>
              <a:t>Fundamentals of software testing by Bernard </a:t>
            </a:r>
            <a:r>
              <a:rPr lang="en-US" dirty="0" err="1"/>
              <a:t>Homès</a:t>
            </a:r>
            <a:endParaRPr lang="en-US" dirty="0"/>
          </a:p>
          <a:p>
            <a:endParaRPr lang="en-US" dirty="0"/>
          </a:p>
          <a:p>
            <a:r>
              <a:rPr lang="en-US" dirty="0"/>
              <a:t>Available from the library website</a:t>
            </a:r>
          </a:p>
        </p:txBody>
      </p:sp>
      <p:sp>
        <p:nvSpPr>
          <p:cNvPr id="5" name="Footer Placeholder 4">
            <a:extLst>
              <a:ext uri="{FF2B5EF4-FFF2-40B4-BE49-F238E27FC236}">
                <a16:creationId xmlns:a16="http://schemas.microsoft.com/office/drawing/2014/main" id="{8769B102-2835-4679-BC6A-CED041F49950}"/>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0BE6A892-A743-4A81-8E76-82CB540FA24D}"/>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402662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SHOULD IRBS CONSIDER WHEN MAKING THE SR AND NSR DETERMINATION? </a:t>
            </a:r>
          </a:p>
        </p:txBody>
      </p:sp>
      <p:sp>
        <p:nvSpPr>
          <p:cNvPr id="3" name="Content Placeholder 2"/>
          <p:cNvSpPr>
            <a:spLocks noGrp="1"/>
          </p:cNvSpPr>
          <p:nvPr>
            <p:ph idx="1"/>
          </p:nvPr>
        </p:nvSpPr>
        <p:spPr/>
        <p:txBody>
          <a:bodyPr>
            <a:normAutofit/>
          </a:bodyPr>
          <a:lstStyle/>
          <a:p>
            <a:r>
              <a:rPr lang="en-US" dirty="0"/>
              <a:t>What is the basis for the risk determination?</a:t>
            </a:r>
          </a:p>
          <a:p>
            <a:pPr lvl="1"/>
            <a:r>
              <a:rPr lang="en-US" dirty="0"/>
              <a:t>based on the proposed use of a device in an investigation, and not on the device alone. </a:t>
            </a:r>
          </a:p>
          <a:p>
            <a:r>
              <a:rPr lang="en-US" dirty="0"/>
              <a:t>What is the nature of harm that may result from use of the device?</a:t>
            </a:r>
          </a:p>
          <a:p>
            <a:pPr lvl="1"/>
            <a:r>
              <a:rPr lang="en-US" dirty="0"/>
              <a:t>Potential serious risk to the health, safety, or welfare of a subject </a:t>
            </a:r>
          </a:p>
          <a:p>
            <a:r>
              <a:rPr lang="en-US" dirty="0"/>
              <a:t>Will the subject need to undergo an additional procedure as part of the investigational study, for example, a surgical procedure?</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50</a:t>
            </a:fld>
            <a:endParaRPr lang="en-US">
              <a:solidFill>
                <a:prstClr val="white">
                  <a:tint val="75000"/>
                </a:prstClr>
              </a:solidFill>
              <a:latin typeface="Calibri"/>
            </a:endParaRPr>
          </a:p>
        </p:txBody>
      </p:sp>
    </p:spTree>
    <p:extLst>
      <p:ext uri="{BB962C8B-B14F-4D97-AF65-F5344CB8AC3E}">
        <p14:creationId xmlns:p14="http://schemas.microsoft.com/office/powerpoint/2010/main" val="26902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 &amp; NSR Study Examples</a:t>
            </a:r>
          </a:p>
        </p:txBody>
      </p:sp>
      <p:sp>
        <p:nvSpPr>
          <p:cNvPr id="3" name="Content Placeholder 2"/>
          <p:cNvSpPr>
            <a:spLocks noGrp="1"/>
          </p:cNvSpPr>
          <p:nvPr>
            <p:ph idx="1"/>
          </p:nvPr>
        </p:nvSpPr>
        <p:spPr/>
        <p:txBody>
          <a:bodyPr/>
          <a:lstStyle/>
          <a:p>
            <a:r>
              <a:rPr lang="en-US" dirty="0"/>
              <a:t>A new pacemaker lead</a:t>
            </a:r>
          </a:p>
          <a:p>
            <a:pPr lvl="1"/>
            <a:r>
              <a:rPr lang="en-US" dirty="0"/>
              <a:t>SR, since additional procedure is needed</a:t>
            </a:r>
          </a:p>
          <a:p>
            <a:r>
              <a:rPr lang="en-US" dirty="0"/>
              <a:t>Extended wear contact lens</a:t>
            </a:r>
          </a:p>
          <a:p>
            <a:pPr lvl="1"/>
            <a:r>
              <a:rPr lang="en-US" dirty="0"/>
              <a:t>SR, wearing the lens overnight pose additional risks</a:t>
            </a:r>
          </a:p>
          <a:p>
            <a:r>
              <a:rPr lang="en-US" dirty="0"/>
              <a:t>Daily wear lenses</a:t>
            </a:r>
          </a:p>
          <a:p>
            <a:pPr lvl="1"/>
            <a:r>
              <a:rPr lang="en-US" dirty="0"/>
              <a:t>NSR</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51</a:t>
            </a:fld>
            <a:endParaRPr lang="en-US">
              <a:solidFill>
                <a:prstClr val="white">
                  <a:tint val="75000"/>
                </a:prstClr>
              </a:solidFill>
              <a:latin typeface="Calibri"/>
            </a:endParaRPr>
          </a:p>
        </p:txBody>
      </p:sp>
    </p:spTree>
    <p:extLst>
      <p:ext uri="{BB962C8B-B14F-4D97-AF65-F5344CB8AC3E}">
        <p14:creationId xmlns:p14="http://schemas.microsoft.com/office/powerpoint/2010/main" val="1931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Investigational Device Exemption (IDE)</a:t>
            </a:r>
          </a:p>
        </p:txBody>
      </p:sp>
      <p:sp>
        <p:nvSpPr>
          <p:cNvPr id="6" name="Content Placeholder 5"/>
          <p:cNvSpPr>
            <a:spLocks noGrp="1"/>
          </p:cNvSpPr>
          <p:nvPr>
            <p:ph idx="1"/>
          </p:nvPr>
        </p:nvSpPr>
        <p:spPr/>
        <p:txBody>
          <a:bodyPr/>
          <a:lstStyle/>
          <a:p>
            <a:r>
              <a:rPr lang="en-US" dirty="0"/>
              <a:t>Allows the investigational device to be used in a significant risk clinical study</a:t>
            </a:r>
          </a:p>
          <a:p>
            <a:r>
              <a:rPr lang="en-US" dirty="0"/>
              <a:t>Can be used to collect safety and effectiveness data to support a PMA or a 510(k) submission</a:t>
            </a:r>
          </a:p>
          <a:p>
            <a:pPr lvl="1"/>
            <a:r>
              <a:rPr lang="en-US" dirty="0"/>
              <a:t>most often conducted to support a PMA</a:t>
            </a:r>
          </a:p>
          <a:p>
            <a:r>
              <a:rPr lang="en-US" dirty="0"/>
              <a:t>Risk to patient balanced by anticipated benefits</a:t>
            </a:r>
          </a:p>
          <a:p>
            <a:r>
              <a:rPr lang="en-US" dirty="0"/>
              <a:t>Device labeled for investigational use only</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52</a:t>
            </a:fld>
            <a:endParaRPr lang="en-US">
              <a:solidFill>
                <a:prstClr val="white">
                  <a:tint val="75000"/>
                </a:prstClr>
              </a:solidFill>
              <a:latin typeface="Calibri"/>
            </a:endParaRPr>
          </a:p>
        </p:txBody>
      </p:sp>
    </p:spTree>
    <p:extLst>
      <p:ext uri="{BB962C8B-B14F-4D97-AF65-F5344CB8AC3E}">
        <p14:creationId xmlns:p14="http://schemas.microsoft.com/office/powerpoint/2010/main" val="235078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IDEs</a:t>
            </a:r>
          </a:p>
        </p:txBody>
      </p:sp>
      <p:sp>
        <p:nvSpPr>
          <p:cNvPr id="3" name="Content Placeholder 2"/>
          <p:cNvSpPr>
            <a:spLocks noGrp="1"/>
          </p:cNvSpPr>
          <p:nvPr>
            <p:ph idx="1"/>
          </p:nvPr>
        </p:nvSpPr>
        <p:spPr/>
        <p:txBody>
          <a:bodyPr>
            <a:normAutofit/>
          </a:bodyPr>
          <a:lstStyle/>
          <a:p>
            <a:r>
              <a:rPr lang="en-US" dirty="0"/>
              <a:t>Feasibility study</a:t>
            </a:r>
          </a:p>
          <a:p>
            <a:pPr lvl="1"/>
            <a:r>
              <a:rPr lang="en-US" dirty="0"/>
              <a:t>May provide support for a future pivotal study or may be used to answer basic research questions</a:t>
            </a:r>
          </a:p>
          <a:p>
            <a:pPr lvl="1"/>
            <a:r>
              <a:rPr lang="en-US" dirty="0"/>
              <a:t>Not intended to be the primary support for a marketing application</a:t>
            </a:r>
          </a:p>
          <a:p>
            <a:pPr lvl="1"/>
            <a:r>
              <a:rPr lang="en-US" dirty="0"/>
              <a:t>Endpoints and sample size generally not statistically driven</a:t>
            </a:r>
          </a:p>
          <a:p>
            <a:pPr lvl="1"/>
            <a:r>
              <a:rPr lang="en-US" dirty="0"/>
              <a:t>Often required by FDA prior to pivotal study to assess basic safety and potential for effectiveness</a:t>
            </a:r>
          </a:p>
          <a:p>
            <a:pPr lvl="1"/>
            <a:r>
              <a:rPr lang="en-US" dirty="0"/>
              <a:t>Generally ~10-40 patients but may be larger</a:t>
            </a:r>
          </a:p>
          <a:p>
            <a:pPr lvl="1"/>
            <a:r>
              <a:rPr lang="en-US" dirty="0"/>
              <a:t>FDA review is primarily focused on safety and whether the potential benefit or value of the data justifies risk</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53</a:t>
            </a:fld>
            <a:endParaRPr lang="en-US">
              <a:solidFill>
                <a:prstClr val="white">
                  <a:tint val="75000"/>
                </a:prstClr>
              </a:solidFill>
              <a:latin typeface="Calibri"/>
            </a:endParaRPr>
          </a:p>
        </p:txBody>
      </p:sp>
    </p:spTree>
    <p:extLst>
      <p:ext uri="{BB962C8B-B14F-4D97-AF65-F5344CB8AC3E}">
        <p14:creationId xmlns:p14="http://schemas.microsoft.com/office/powerpoint/2010/main" val="268252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IDEs</a:t>
            </a:r>
          </a:p>
        </p:txBody>
      </p:sp>
      <p:sp>
        <p:nvSpPr>
          <p:cNvPr id="3" name="Content Placeholder 2"/>
          <p:cNvSpPr>
            <a:spLocks noGrp="1"/>
          </p:cNvSpPr>
          <p:nvPr>
            <p:ph idx="1"/>
          </p:nvPr>
        </p:nvSpPr>
        <p:spPr/>
        <p:txBody>
          <a:bodyPr/>
          <a:lstStyle/>
          <a:p>
            <a:r>
              <a:rPr lang="en-US" dirty="0"/>
              <a:t>Pivotal study</a:t>
            </a:r>
          </a:p>
          <a:p>
            <a:pPr lvl="1"/>
            <a:r>
              <a:rPr lang="en-US" dirty="0"/>
              <a:t>Generally intended as the primary clinical support for a marketing application</a:t>
            </a:r>
          </a:p>
          <a:p>
            <a:pPr lvl="1"/>
            <a:r>
              <a:rPr lang="en-US" dirty="0"/>
              <a:t>Designed to demonstrate a “reasonable assurance of safety and effectiveness” </a:t>
            </a:r>
          </a:p>
          <a:p>
            <a:pPr lvl="1"/>
            <a:r>
              <a:rPr lang="en-US" dirty="0"/>
              <a:t>Endpoints and sample size statistically driven</a:t>
            </a:r>
          </a:p>
          <a:p>
            <a:pPr lvl="1"/>
            <a:r>
              <a:rPr lang="en-US" dirty="0"/>
              <a:t>Designed to assess both safety and effectiveness</a:t>
            </a:r>
          </a:p>
          <a:p>
            <a:pPr lvl="1"/>
            <a:r>
              <a:rPr lang="en-US" dirty="0"/>
              <a:t>FDA review is much more complex</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54</a:t>
            </a:fld>
            <a:endParaRPr lang="en-US">
              <a:solidFill>
                <a:prstClr val="white">
                  <a:tint val="75000"/>
                </a:prstClr>
              </a:solidFill>
              <a:latin typeface="Calibri"/>
            </a:endParaRPr>
          </a:p>
        </p:txBody>
      </p:sp>
    </p:spTree>
    <p:extLst>
      <p:ext uri="{BB962C8B-B14F-4D97-AF65-F5344CB8AC3E}">
        <p14:creationId xmlns:p14="http://schemas.microsoft.com/office/powerpoint/2010/main" val="142253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Level of Evidences</a:t>
            </a:r>
          </a:p>
        </p:txBody>
      </p:sp>
      <p:sp>
        <p:nvSpPr>
          <p:cNvPr id="6" name="Content Placeholder 5"/>
          <p:cNvSpPr>
            <a:spLocks noGrp="1"/>
          </p:cNvSpPr>
          <p:nvPr>
            <p:ph idx="1"/>
          </p:nvPr>
        </p:nvSpPr>
        <p:spPr/>
        <p:txBody>
          <a:bodyPr>
            <a:normAutofit fontScale="92500" lnSpcReduction="20000"/>
          </a:bodyPr>
          <a:lstStyle/>
          <a:p>
            <a:r>
              <a:rPr lang="en-US" dirty="0"/>
              <a:t>Randomized, multi-arm, “blinded” study </a:t>
            </a:r>
          </a:p>
          <a:p>
            <a:r>
              <a:rPr lang="en-US" dirty="0"/>
              <a:t>Randomized, multi-arm, </a:t>
            </a:r>
            <a:r>
              <a:rPr lang="en-US" dirty="0" err="1"/>
              <a:t>un“blinded</a:t>
            </a:r>
            <a:r>
              <a:rPr lang="en-US" dirty="0"/>
              <a:t>” study</a:t>
            </a:r>
          </a:p>
          <a:p>
            <a:r>
              <a:rPr lang="en-US" dirty="0"/>
              <a:t>Non-randomized study </a:t>
            </a:r>
          </a:p>
          <a:p>
            <a:r>
              <a:rPr lang="en-US" dirty="0"/>
              <a:t>Single-arm study with patient serving as own control </a:t>
            </a:r>
          </a:p>
          <a:p>
            <a:r>
              <a:rPr lang="en-US" dirty="0"/>
              <a:t>Single-arm study with Historical Control (using patient-level data)</a:t>
            </a:r>
          </a:p>
          <a:p>
            <a:r>
              <a:rPr lang="en-US" dirty="0"/>
              <a:t>Single-arm study with Objective Performance Criteria</a:t>
            </a:r>
          </a:p>
          <a:p>
            <a:r>
              <a:rPr lang="en-US" dirty="0"/>
              <a:t>Observational study</a:t>
            </a:r>
          </a:p>
          <a:p>
            <a:r>
              <a:rPr lang="en-US" dirty="0"/>
              <a:t>Systematic review (meta-analysis with patient-level data)</a:t>
            </a:r>
          </a:p>
          <a:p>
            <a:r>
              <a:rPr lang="en-US" dirty="0"/>
              <a:t>Meta-analysis based on summary information only</a:t>
            </a:r>
          </a:p>
          <a:p>
            <a:r>
              <a:rPr lang="en-US" dirty="0"/>
              <a:t>Literature Summary</a:t>
            </a:r>
          </a:p>
          <a:p>
            <a:r>
              <a:rPr lang="en-US" dirty="0"/>
              <a:t>Uncertain </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55</a:t>
            </a:fld>
            <a:endParaRPr lang="en-US">
              <a:solidFill>
                <a:prstClr val="white">
                  <a:tint val="75000"/>
                </a:prstClr>
              </a:solidFill>
              <a:latin typeface="Calibri"/>
            </a:endParaRPr>
          </a:p>
        </p:txBody>
      </p:sp>
    </p:spTree>
    <p:extLst>
      <p:ext uri="{BB962C8B-B14F-4D97-AF65-F5344CB8AC3E}">
        <p14:creationId xmlns:p14="http://schemas.microsoft.com/office/powerpoint/2010/main" val="93563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Humanitarian Device Exemption (HDE)</a:t>
            </a:r>
          </a:p>
        </p:txBody>
      </p:sp>
      <p:sp>
        <p:nvSpPr>
          <p:cNvPr id="3" name="Content Placeholder 2"/>
          <p:cNvSpPr>
            <a:spLocks noGrp="1"/>
          </p:cNvSpPr>
          <p:nvPr>
            <p:ph idx="1"/>
          </p:nvPr>
        </p:nvSpPr>
        <p:spPr/>
        <p:txBody>
          <a:bodyPr>
            <a:normAutofit lnSpcReduction="10000"/>
          </a:bodyPr>
          <a:lstStyle/>
          <a:p>
            <a:r>
              <a:rPr lang="en-US" dirty="0"/>
              <a:t>Purpose: approval to market a class III (high risk) device for an unmet need in a patient population </a:t>
            </a:r>
          </a:p>
          <a:p>
            <a:pPr lvl="1"/>
            <a:r>
              <a:rPr lang="en-US" dirty="0"/>
              <a:t>Must first obtain designation as a Humanitarian Use Device (HUD) from the Office of Orphan Products (OOP)</a:t>
            </a:r>
          </a:p>
          <a:p>
            <a:r>
              <a:rPr lang="en-US" dirty="0"/>
              <a:t>An HDE is similar in both form and content to a premarket approval (PMA) application, but is exempt from the effectiveness requirements of a PMA.</a:t>
            </a:r>
          </a:p>
          <a:p>
            <a:r>
              <a:rPr lang="en-US" dirty="0"/>
              <a:t>HUD provision of the regulation provides an incentive for the development of devices for use in the treatment or diagnosis of disease affecting these populations.</a:t>
            </a:r>
          </a:p>
        </p:txBody>
      </p:sp>
      <p:sp>
        <p:nvSpPr>
          <p:cNvPr id="4" name="Slide Number Placeholder 3"/>
          <p:cNvSpPr>
            <a:spLocks noGrp="1"/>
          </p:cNvSpPr>
          <p:nvPr>
            <p:ph type="sldNum" sz="quarter" idx="12"/>
          </p:nvPr>
        </p:nvSpPr>
        <p:spPr/>
        <p:txBody>
          <a:bodyPr/>
          <a:lstStyle/>
          <a:p>
            <a:fld id="{106B817D-5AC0-458C-8308-55CC264E0E27}" type="slidenum">
              <a:rPr lang="en-US" smtClean="0">
                <a:solidFill>
                  <a:prstClr val="white">
                    <a:tint val="75000"/>
                  </a:prstClr>
                </a:solidFill>
                <a:latin typeface="Calibri"/>
              </a:rPr>
              <a:pPr/>
              <a:t>56</a:t>
            </a:fld>
            <a:endParaRPr lang="en-US">
              <a:solidFill>
                <a:prstClr val="white">
                  <a:tint val="75000"/>
                </a:prstClr>
              </a:solidFill>
              <a:latin typeface="Calibri"/>
            </a:endParaRPr>
          </a:p>
        </p:txBody>
      </p:sp>
    </p:spTree>
    <p:extLst>
      <p:ext uri="{BB962C8B-B14F-4D97-AF65-F5344CB8AC3E}">
        <p14:creationId xmlns:p14="http://schemas.microsoft.com/office/powerpoint/2010/main" val="41377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AA8A-9BC9-40CC-83FD-86228885B1BF}"/>
              </a:ext>
            </a:extLst>
          </p:cNvPr>
          <p:cNvSpPr>
            <a:spLocks noGrp="1"/>
          </p:cNvSpPr>
          <p:nvPr>
            <p:ph type="title"/>
          </p:nvPr>
        </p:nvSpPr>
        <p:spPr/>
        <p:txBody>
          <a:bodyPr/>
          <a:lstStyle/>
          <a:p>
            <a:r>
              <a:rPr lang="en-US" dirty="0"/>
              <a:t>Class-based Testing in </a:t>
            </a:r>
            <a:r>
              <a:rPr lang="en-US" dirty="0" err="1"/>
              <a:t>Matlab</a:t>
            </a:r>
            <a:endParaRPr lang="en-US" dirty="0"/>
          </a:p>
        </p:txBody>
      </p:sp>
      <p:sp>
        <p:nvSpPr>
          <p:cNvPr id="3" name="Content Placeholder 2">
            <a:extLst>
              <a:ext uri="{FF2B5EF4-FFF2-40B4-BE49-F238E27FC236}">
                <a16:creationId xmlns:a16="http://schemas.microsoft.com/office/drawing/2014/main" id="{1D9DDF42-010B-4769-8D44-F335717C15A0}"/>
              </a:ext>
            </a:extLst>
          </p:cNvPr>
          <p:cNvSpPr>
            <a:spLocks noGrp="1"/>
          </p:cNvSpPr>
          <p:nvPr>
            <p:ph idx="1"/>
          </p:nvPr>
        </p:nvSpPr>
        <p:spPr/>
        <p:txBody>
          <a:bodyPr/>
          <a:lstStyle/>
          <a:p>
            <a:r>
              <a:rPr lang="en-US" dirty="0"/>
              <a:t> </a:t>
            </a:r>
            <a:r>
              <a:rPr lang="en-US" dirty="0" err="1"/>
              <a:t>testCase.verifyEqual</a:t>
            </a:r>
            <a:endParaRPr lang="en-US" dirty="0"/>
          </a:p>
        </p:txBody>
      </p:sp>
      <p:sp>
        <p:nvSpPr>
          <p:cNvPr id="5" name="Footer Placeholder 4">
            <a:extLst>
              <a:ext uri="{FF2B5EF4-FFF2-40B4-BE49-F238E27FC236}">
                <a16:creationId xmlns:a16="http://schemas.microsoft.com/office/drawing/2014/main" id="{36D28DB3-0919-4767-99E3-7A118C72BA6F}"/>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F588E183-3580-4556-BEBB-AEACA0E8D041}"/>
              </a:ext>
            </a:extLst>
          </p:cNvPr>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8" name="Picture 7">
            <a:extLst>
              <a:ext uri="{FF2B5EF4-FFF2-40B4-BE49-F238E27FC236}">
                <a16:creationId xmlns:a16="http://schemas.microsoft.com/office/drawing/2014/main" id="{575F3464-F2ED-473E-A1C8-04CFFB2369CF}"/>
              </a:ext>
            </a:extLst>
          </p:cNvPr>
          <p:cNvPicPr>
            <a:picLocks noChangeAspect="1"/>
          </p:cNvPicPr>
          <p:nvPr/>
        </p:nvPicPr>
        <p:blipFill>
          <a:blip r:embed="rId2"/>
          <a:stretch>
            <a:fillRect/>
          </a:stretch>
        </p:blipFill>
        <p:spPr>
          <a:xfrm>
            <a:off x="5963635" y="1924065"/>
            <a:ext cx="5162550" cy="3876675"/>
          </a:xfrm>
          <a:prstGeom prst="rect">
            <a:avLst/>
          </a:prstGeom>
        </p:spPr>
      </p:pic>
    </p:spTree>
    <p:extLst>
      <p:ext uri="{BB962C8B-B14F-4D97-AF65-F5344CB8AC3E}">
        <p14:creationId xmlns:p14="http://schemas.microsoft.com/office/powerpoint/2010/main" val="146924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F07C63-6650-402D-B858-0B709FB4EE7D}"/>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6BE6C45A-79E9-4424-BA89-54C609256468}"/>
              </a:ext>
            </a:extLst>
          </p:cNvPr>
          <p:cNvSpPr>
            <a:spLocks noGrp="1"/>
          </p:cNvSpPr>
          <p:nvPr>
            <p:ph type="ftr" sz="quarter" idx="11"/>
          </p:nvPr>
        </p:nvSpPr>
        <p:spPr/>
        <p:txBody>
          <a:bodyPr/>
          <a:lstStyle/>
          <a:p>
            <a:pPr algn="ctr"/>
            <a:r>
              <a:rPr lang="es-ES" altLang="zh-CN"/>
              <a:t>CS132: Software Engineering</a:t>
            </a:r>
            <a:endParaRPr lang="en-US" dirty="0"/>
          </a:p>
        </p:txBody>
      </p:sp>
      <p:sp>
        <p:nvSpPr>
          <p:cNvPr id="6" name="Slide Number Placeholder 5">
            <a:extLst>
              <a:ext uri="{FF2B5EF4-FFF2-40B4-BE49-F238E27FC236}">
                <a16:creationId xmlns:a16="http://schemas.microsoft.com/office/drawing/2014/main" id="{740402FA-FE28-4CFC-BC90-FEB4921F373C}"/>
              </a:ext>
            </a:extLst>
          </p:cNvPr>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7" name="Picture 6">
            <a:extLst>
              <a:ext uri="{FF2B5EF4-FFF2-40B4-BE49-F238E27FC236}">
                <a16:creationId xmlns:a16="http://schemas.microsoft.com/office/drawing/2014/main" id="{4C982F1A-4F05-40BE-9D02-0CD8AB017B8D}"/>
              </a:ext>
            </a:extLst>
          </p:cNvPr>
          <p:cNvPicPr>
            <a:picLocks noChangeAspect="1"/>
          </p:cNvPicPr>
          <p:nvPr/>
        </p:nvPicPr>
        <p:blipFill>
          <a:blip r:embed="rId2"/>
          <a:stretch>
            <a:fillRect/>
          </a:stretch>
        </p:blipFill>
        <p:spPr>
          <a:xfrm>
            <a:off x="6900723" y="1890764"/>
            <a:ext cx="5441162" cy="4467194"/>
          </a:xfrm>
          <a:prstGeom prst="rect">
            <a:avLst/>
          </a:prstGeom>
        </p:spPr>
      </p:pic>
      <p:pic>
        <p:nvPicPr>
          <p:cNvPr id="8" name="Picture 7">
            <a:extLst>
              <a:ext uri="{FF2B5EF4-FFF2-40B4-BE49-F238E27FC236}">
                <a16:creationId xmlns:a16="http://schemas.microsoft.com/office/drawing/2014/main" id="{973F458A-7056-4B9B-A9BD-F43AB2639E37}"/>
              </a:ext>
            </a:extLst>
          </p:cNvPr>
          <p:cNvPicPr>
            <a:picLocks noChangeAspect="1"/>
          </p:cNvPicPr>
          <p:nvPr/>
        </p:nvPicPr>
        <p:blipFill>
          <a:blip r:embed="rId3"/>
          <a:stretch>
            <a:fillRect/>
          </a:stretch>
        </p:blipFill>
        <p:spPr>
          <a:xfrm>
            <a:off x="53622" y="0"/>
            <a:ext cx="6801556" cy="6858000"/>
          </a:xfrm>
          <a:prstGeom prst="rect">
            <a:avLst/>
          </a:prstGeom>
        </p:spPr>
      </p:pic>
      <p:sp>
        <p:nvSpPr>
          <p:cNvPr id="2" name="Title 1">
            <a:extLst>
              <a:ext uri="{FF2B5EF4-FFF2-40B4-BE49-F238E27FC236}">
                <a16:creationId xmlns:a16="http://schemas.microsoft.com/office/drawing/2014/main" id="{F838E0EF-A42C-4D89-B1A1-117C37473760}"/>
              </a:ext>
            </a:extLst>
          </p:cNvPr>
          <p:cNvSpPr>
            <a:spLocks noGrp="1"/>
          </p:cNvSpPr>
          <p:nvPr>
            <p:ph type="title"/>
          </p:nvPr>
        </p:nvSpPr>
        <p:spPr/>
        <p:txBody>
          <a:bodyPr/>
          <a:lstStyle/>
          <a:p>
            <a:r>
              <a:rPr lang="en-US" dirty="0"/>
              <a:t>Testing APP</a:t>
            </a:r>
          </a:p>
        </p:txBody>
      </p:sp>
    </p:spTree>
    <p:extLst>
      <p:ext uri="{BB962C8B-B14F-4D97-AF65-F5344CB8AC3E}">
        <p14:creationId xmlns:p14="http://schemas.microsoft.com/office/powerpoint/2010/main" val="347740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zh-CN" dirty="0"/>
              <a:t>Traceability</a:t>
            </a:r>
            <a:endParaRPr lang="en-US" dirty="0"/>
          </a:p>
        </p:txBody>
      </p:sp>
      <p:sp>
        <p:nvSpPr>
          <p:cNvPr id="4" name="Subtitle 3"/>
          <p:cNvSpPr>
            <a:spLocks noGrp="1"/>
          </p:cNvSpPr>
          <p:nvPr>
            <p:ph type="subTitle" idx="1"/>
          </p:nvPr>
        </p:nvSpPr>
        <p:spPr/>
        <p:txBody>
          <a:bodyPr/>
          <a:lstStyle/>
          <a:p>
            <a:endParaRPr lang="en-US" sz="2000" dirty="0"/>
          </a:p>
        </p:txBody>
      </p:sp>
    </p:spTree>
    <p:extLst>
      <p:ext uri="{BB962C8B-B14F-4D97-AF65-F5344CB8AC3E}">
        <p14:creationId xmlns:p14="http://schemas.microsoft.com/office/powerpoint/2010/main" val="145690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BC8E126-947D-4F43-B126-EAA56772F28A}"/>
              </a:ext>
            </a:extLst>
          </p:cNvPr>
          <p:cNvGrpSpPr/>
          <p:nvPr/>
        </p:nvGrpSpPr>
        <p:grpSpPr>
          <a:xfrm>
            <a:off x="6443633" y="1951855"/>
            <a:ext cx="5402428" cy="3488147"/>
            <a:chOff x="5875172" y="2688995"/>
            <a:chExt cx="5402428" cy="3488147"/>
          </a:xfrm>
        </p:grpSpPr>
        <p:pic>
          <p:nvPicPr>
            <p:cNvPr id="7" name="Picture 6">
              <a:extLst>
                <a:ext uri="{FF2B5EF4-FFF2-40B4-BE49-F238E27FC236}">
                  <a16:creationId xmlns:a16="http://schemas.microsoft.com/office/drawing/2014/main" id="{F0A5D5A7-4171-4B76-8DBF-2CAF507624DE}"/>
                </a:ext>
              </a:extLst>
            </p:cNvPr>
            <p:cNvPicPr>
              <a:picLocks noChangeAspect="1"/>
            </p:cNvPicPr>
            <p:nvPr/>
          </p:nvPicPr>
          <p:blipFill>
            <a:blip r:embed="rId2"/>
            <a:stretch>
              <a:fillRect/>
            </a:stretch>
          </p:blipFill>
          <p:spPr>
            <a:xfrm>
              <a:off x="5875172" y="2688995"/>
              <a:ext cx="5402428" cy="3488147"/>
            </a:xfrm>
            <a:prstGeom prst="rect">
              <a:avLst/>
            </a:prstGeom>
          </p:spPr>
        </p:pic>
        <p:sp>
          <p:nvSpPr>
            <p:cNvPr id="4" name="Rectangle: Rounded Corners 3">
              <a:extLst>
                <a:ext uri="{FF2B5EF4-FFF2-40B4-BE49-F238E27FC236}">
                  <a16:creationId xmlns:a16="http://schemas.microsoft.com/office/drawing/2014/main" id="{4FCD1E6E-FBD8-43FB-9409-A44C8F2D3F34}"/>
                </a:ext>
              </a:extLst>
            </p:cNvPr>
            <p:cNvSpPr/>
            <p:nvPr/>
          </p:nvSpPr>
          <p:spPr bwMode="auto">
            <a:xfrm>
              <a:off x="6508677" y="5189071"/>
              <a:ext cx="1550593" cy="934283"/>
            </a:xfrm>
            <a:prstGeom prst="roundRect">
              <a:avLst>
                <a:gd name="adj" fmla="val 5698"/>
              </a:avLst>
            </a:prstGeom>
            <a:solidFill>
              <a:schemeClr val="bg1">
                <a:lumMod val="85000"/>
              </a:schemeClr>
            </a:solid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Times New Roman" pitchFamily="18" charset="0"/>
                </a:rPr>
                <a:t>Test Suite</a:t>
              </a:r>
            </a:p>
            <a:p>
              <a:pPr marL="0" marR="0" indent="0" defTabSz="914400" rtl="0" eaLnBrk="0" fontAlgn="base" latinLnBrk="0" hangingPunct="0">
                <a:lnSpc>
                  <a:spcPct val="100000"/>
                </a:lnSpc>
                <a:spcBef>
                  <a:spcPct val="0"/>
                </a:spcBef>
                <a:spcAft>
                  <a:spcPct val="0"/>
                </a:spcAft>
                <a:buClrTx/>
                <a:buSzTx/>
                <a:buFontTx/>
                <a:buNone/>
                <a:tabLst/>
              </a:pPr>
              <a:r>
                <a:rPr lang="en-US" altLang="zh-CN" sz="1100" dirty="0">
                  <a:solidFill>
                    <a:srgbClr val="002060"/>
                  </a:solidFill>
                  <a:latin typeface="Times New Roman" pitchFamily="18" charset="0"/>
                </a:rPr>
                <a:t>Test cases</a:t>
              </a:r>
              <a:endParaRPr lang="en-US" sz="1100" dirty="0">
                <a:solidFill>
                  <a:srgbClr val="002060"/>
                </a:solidFill>
                <a:latin typeface="Times New Roman" pitchFamily="18"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2060"/>
                </a:solidFill>
                <a:effectLst/>
                <a:latin typeface="Times New Roman" pitchFamily="18"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2060"/>
                </a:solidFill>
                <a:effectLst/>
                <a:latin typeface="Times New Roman" pitchFamily="18" charset="0"/>
              </a:endParaRPr>
            </a:p>
          </p:txBody>
        </p:sp>
        <p:sp>
          <p:nvSpPr>
            <p:cNvPr id="5" name="Rectangle: Rounded Corners 4">
              <a:extLst>
                <a:ext uri="{FF2B5EF4-FFF2-40B4-BE49-F238E27FC236}">
                  <a16:creationId xmlns:a16="http://schemas.microsoft.com/office/drawing/2014/main" id="{BCB9FA8D-CFB9-4B3C-BE43-305223BF56AE}"/>
                </a:ext>
              </a:extLst>
            </p:cNvPr>
            <p:cNvSpPr/>
            <p:nvPr/>
          </p:nvSpPr>
          <p:spPr bwMode="auto">
            <a:xfrm>
              <a:off x="6508376" y="5441576"/>
              <a:ext cx="753036" cy="224118"/>
            </a:xfrm>
            <a:prstGeom prst="roundRect">
              <a:avLst/>
            </a:prstGeom>
            <a:solidFill>
              <a:srgbClr val="FFC000">
                <a:alpha val="28000"/>
              </a:srgb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accent2"/>
                </a:solidFill>
                <a:effectLst/>
                <a:latin typeface="Times New Roman" pitchFamily="18" charset="0"/>
              </a:endParaRPr>
            </a:p>
          </p:txBody>
        </p:sp>
        <p:sp>
          <p:nvSpPr>
            <p:cNvPr id="6" name="Arrow: Left-Right 5">
              <a:extLst>
                <a:ext uri="{FF2B5EF4-FFF2-40B4-BE49-F238E27FC236}">
                  <a16:creationId xmlns:a16="http://schemas.microsoft.com/office/drawing/2014/main" id="{CF864B8C-F74D-4D67-91F7-3F387D32F5DD}"/>
                </a:ext>
              </a:extLst>
            </p:cNvPr>
            <p:cNvSpPr/>
            <p:nvPr/>
          </p:nvSpPr>
          <p:spPr bwMode="auto">
            <a:xfrm rot="20266062">
              <a:off x="7232350" y="5293920"/>
              <a:ext cx="1437858" cy="104414"/>
            </a:xfrm>
            <a:prstGeom prst="leftRightArrow">
              <a:avLst/>
            </a:prstGeom>
            <a:solidFill>
              <a:srgbClr val="FFC000">
                <a:alpha val="31000"/>
              </a:srgb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accent2"/>
                </a:solidFill>
                <a:effectLst/>
                <a:latin typeface="Times New Roman" pitchFamily="18" charset="0"/>
              </a:endParaRPr>
            </a:p>
          </p:txBody>
        </p:sp>
      </p:grpSp>
      <p:sp>
        <p:nvSpPr>
          <p:cNvPr id="2" name="Title 1">
            <a:extLst>
              <a:ext uri="{FF2B5EF4-FFF2-40B4-BE49-F238E27FC236}">
                <a16:creationId xmlns:a16="http://schemas.microsoft.com/office/drawing/2014/main" id="{13784599-2E79-4FC2-983D-2F46C2572D6B}"/>
              </a:ext>
            </a:extLst>
          </p:cNvPr>
          <p:cNvSpPr>
            <a:spLocks noGrp="1"/>
          </p:cNvSpPr>
          <p:nvPr>
            <p:ph type="title"/>
          </p:nvPr>
        </p:nvSpPr>
        <p:spPr/>
        <p:txBody>
          <a:bodyPr/>
          <a:lstStyle/>
          <a:p>
            <a:r>
              <a:rPr lang="en-US" altLang="zh-CN" dirty="0"/>
              <a:t>What is traceability?</a:t>
            </a:r>
            <a:endParaRPr lang="en-US" dirty="0"/>
          </a:p>
        </p:txBody>
      </p:sp>
      <p:sp>
        <p:nvSpPr>
          <p:cNvPr id="3" name="Content Placeholder 2">
            <a:extLst>
              <a:ext uri="{FF2B5EF4-FFF2-40B4-BE49-F238E27FC236}">
                <a16:creationId xmlns:a16="http://schemas.microsoft.com/office/drawing/2014/main" id="{CA1FC269-5755-4FDD-B774-A0BEEECAD11F}"/>
              </a:ext>
            </a:extLst>
          </p:cNvPr>
          <p:cNvSpPr>
            <a:spLocks noGrp="1"/>
          </p:cNvSpPr>
          <p:nvPr>
            <p:ph idx="1"/>
          </p:nvPr>
        </p:nvSpPr>
        <p:spPr>
          <a:xfrm>
            <a:off x="738294" y="1486573"/>
            <a:ext cx="6103493" cy="4467194"/>
          </a:xfrm>
        </p:spPr>
        <p:txBody>
          <a:bodyPr/>
          <a:lstStyle/>
          <a:p>
            <a:r>
              <a:rPr lang="en-US" sz="2400" dirty="0"/>
              <a:t>We would like to make sure that</a:t>
            </a:r>
          </a:p>
          <a:p>
            <a:pPr lvl="1"/>
            <a:r>
              <a:rPr lang="en-US" sz="2000" dirty="0"/>
              <a:t>All requirements are implemented</a:t>
            </a:r>
          </a:p>
          <a:p>
            <a:pPr lvl="1"/>
            <a:r>
              <a:rPr lang="en-US" sz="2000" dirty="0"/>
              <a:t>All implementations are necessary</a:t>
            </a:r>
          </a:p>
          <a:p>
            <a:r>
              <a:rPr lang="en-US" sz="2400" dirty="0"/>
              <a:t>Trace artifacts</a:t>
            </a:r>
          </a:p>
          <a:p>
            <a:pPr lvl="1"/>
            <a:r>
              <a:rPr lang="en-US" sz="2000" dirty="0"/>
              <a:t>Requirements, models, code, etc.</a:t>
            </a:r>
          </a:p>
          <a:p>
            <a:r>
              <a:rPr lang="en-US" sz="2400" dirty="0"/>
              <a:t>Trace link</a:t>
            </a:r>
          </a:p>
          <a:p>
            <a:pPr lvl="1"/>
            <a:r>
              <a:rPr lang="en-US" sz="2000" dirty="0"/>
              <a:t>Association between two trace artifacts</a:t>
            </a:r>
          </a:p>
          <a:p>
            <a:pPr lvl="1"/>
            <a:r>
              <a:rPr lang="en-US" sz="2000" dirty="0"/>
              <a:t>Type: Refinement, Abstraction, Implementation, etc.</a:t>
            </a:r>
          </a:p>
          <a:p>
            <a:r>
              <a:rPr lang="en-US" sz="2400" dirty="0"/>
              <a:t>Trace granularity: component level, statement level, etc.</a:t>
            </a:r>
          </a:p>
          <a:p>
            <a:r>
              <a:rPr lang="en-US" sz="2400" dirty="0"/>
              <a:t>Trace quality: completeness, correctness, etc.</a:t>
            </a:r>
          </a:p>
        </p:txBody>
      </p:sp>
      <p:sp>
        <p:nvSpPr>
          <p:cNvPr id="9" name="Footer Placeholder 8">
            <a:extLst>
              <a:ext uri="{FF2B5EF4-FFF2-40B4-BE49-F238E27FC236}">
                <a16:creationId xmlns:a16="http://schemas.microsoft.com/office/drawing/2014/main" id="{E46D8753-0EF2-4516-A87D-60249383071A}"/>
              </a:ext>
            </a:extLst>
          </p:cNvPr>
          <p:cNvSpPr>
            <a:spLocks noGrp="1"/>
          </p:cNvSpPr>
          <p:nvPr>
            <p:ph type="ftr" sz="quarter" idx="11"/>
          </p:nvPr>
        </p:nvSpPr>
        <p:spPr/>
        <p:txBody>
          <a:bodyPr/>
          <a:lstStyle/>
          <a:p>
            <a:pPr algn="ctr"/>
            <a:r>
              <a:rPr lang="es-ES" altLang="zh-CN"/>
              <a:t>CS132: Software Engineering</a:t>
            </a:r>
            <a:endParaRPr lang="en-US" dirty="0"/>
          </a:p>
        </p:txBody>
      </p:sp>
      <p:sp>
        <p:nvSpPr>
          <p:cNvPr id="10" name="Slide Number Placeholder 9">
            <a:extLst>
              <a:ext uri="{FF2B5EF4-FFF2-40B4-BE49-F238E27FC236}">
                <a16:creationId xmlns:a16="http://schemas.microsoft.com/office/drawing/2014/main" id="{816262B3-2C9A-4A51-917A-F3CC88EC01D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0574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lides">
  <a:themeElements>
    <a:clrScheme name="">
      <a:dk1>
        <a:srgbClr val="003399"/>
      </a:dk1>
      <a:lt1>
        <a:srgbClr val="FFFFFF"/>
      </a:lt1>
      <a:dk2>
        <a:srgbClr val="A50021"/>
      </a:dk2>
      <a:lt2>
        <a:srgbClr val="808080"/>
      </a:lt2>
      <a:accent1>
        <a:srgbClr val="339966"/>
      </a:accent1>
      <a:accent2>
        <a:srgbClr val="339966"/>
      </a:accent2>
      <a:accent3>
        <a:srgbClr val="FFFFFF"/>
      </a:accent3>
      <a:accent4>
        <a:srgbClr val="002A82"/>
      </a:accent4>
      <a:accent5>
        <a:srgbClr val="ADCAB8"/>
      </a:accent5>
      <a:accent6>
        <a:srgbClr val="2D8A5C"/>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3200" b="0" i="0" u="none" strike="noStrike" cap="none" normalizeH="0" baseline="0" smtClean="0">
            <a:ln>
              <a:noFill/>
            </a:ln>
            <a:solidFill>
              <a:schemeClr val="accent2"/>
            </a:solidFill>
            <a:effectLst/>
            <a:latin typeface="Times New Roman" pitchFamily="18" charset="0"/>
          </a:defRPr>
        </a:defPPr>
      </a:lstStyle>
    </a:spDef>
    <a:lnDef>
      <a:spPr bwMode="auto">
        <a:noFill/>
        <a:ln w="12700" cap="flat" cmpd="sng" algn="ctr">
          <a:solidFill>
            <a:schemeClr val="tx1"/>
          </a:solidFill>
          <a:prstDash val="solid"/>
          <a:round/>
          <a:headEnd type="none" w="med" len="med"/>
          <a:tailEnd type="none" w="med" len="med"/>
        </a:ln>
        <a:effectLst/>
      </a:spPr>
      <a:body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27727</TotalTime>
  <Words>3259</Words>
  <Application>Microsoft Office PowerPoint</Application>
  <PresentationFormat>宽屏</PresentationFormat>
  <Paragraphs>575</Paragraphs>
  <Slides>56</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ＭＳ Ｐゴシック</vt:lpstr>
      <vt:lpstr>等线</vt:lpstr>
      <vt:lpstr>Arial</vt:lpstr>
      <vt:lpstr>Calibri</vt:lpstr>
      <vt:lpstr>Times New Roman</vt:lpstr>
      <vt:lpstr>Verdana</vt:lpstr>
      <vt:lpstr>Wingdings</vt:lpstr>
      <vt:lpstr>slides</vt:lpstr>
      <vt:lpstr>Lecture 19: Standards and Regulations</vt:lpstr>
      <vt:lpstr>Test Design Techniques</vt:lpstr>
      <vt:lpstr>White-Box Testing/Structure-based Testing</vt:lpstr>
      <vt:lpstr>Testing with Use cases</vt:lpstr>
      <vt:lpstr>Reference</vt:lpstr>
      <vt:lpstr>Class-based Testing in Matlab</vt:lpstr>
      <vt:lpstr>Testing APP</vt:lpstr>
      <vt:lpstr>Traceability</vt:lpstr>
      <vt:lpstr>What is traceability?</vt:lpstr>
      <vt:lpstr>Objectives of Traceability</vt:lpstr>
      <vt:lpstr>Traceability Activities</vt:lpstr>
      <vt:lpstr>Naming Rules</vt:lpstr>
      <vt:lpstr>Traceability Report</vt:lpstr>
      <vt:lpstr>International Standards</vt:lpstr>
      <vt:lpstr>Benefits of Standards</vt:lpstr>
      <vt:lpstr>Problems with standards</vt:lpstr>
      <vt:lpstr>Who is the ISO?</vt:lpstr>
      <vt:lpstr> Who develops ISO standards </vt:lpstr>
      <vt:lpstr>How ISO standards are developed </vt:lpstr>
      <vt:lpstr>ISO/IEC JTC 1 SC7</vt:lpstr>
      <vt:lpstr>SC7 Structure</vt:lpstr>
      <vt:lpstr>Domains covered by SC7</vt:lpstr>
      <vt:lpstr>Software Engineering Related Standards</vt:lpstr>
      <vt:lpstr>Software Engineering Related Standards</vt:lpstr>
      <vt:lpstr>Software Engineering Related Standards</vt:lpstr>
      <vt:lpstr>Regulated Industries</vt:lpstr>
      <vt:lpstr>Regulated industries</vt:lpstr>
      <vt:lpstr>Conflicting goals of regulators</vt:lpstr>
      <vt:lpstr>The goal of medical device certification</vt:lpstr>
      <vt:lpstr>What are General Controls?</vt:lpstr>
      <vt:lpstr>What are Special Controls?</vt:lpstr>
      <vt:lpstr>Device classifications</vt:lpstr>
      <vt:lpstr>Risk-based Classification</vt:lpstr>
      <vt:lpstr>Pre-Market Notification 510(k)</vt:lpstr>
      <vt:lpstr>Substantial Equivalence (SE)</vt:lpstr>
      <vt:lpstr>Predicate Device(s)</vt:lpstr>
      <vt:lpstr>Predicate Selection </vt:lpstr>
      <vt:lpstr>Technological Characteristics</vt:lpstr>
      <vt:lpstr>Class I / II 510(k) Exemptions</vt:lpstr>
      <vt:lpstr>Multiple Predicates</vt:lpstr>
      <vt:lpstr>Multiple Predicates Allowed…</vt:lpstr>
      <vt:lpstr>A Device is NSE if:</vt:lpstr>
      <vt:lpstr>The Special 510(k) Program</vt:lpstr>
      <vt:lpstr>Doubts regarding 510(k)</vt:lpstr>
      <vt:lpstr>Pre-Market Approval (PMA)</vt:lpstr>
      <vt:lpstr>Pre-Market Approval (PMA)</vt:lpstr>
      <vt:lpstr>PMA Review Stages</vt:lpstr>
      <vt:lpstr>Data Requirements</vt:lpstr>
      <vt:lpstr>institutional review boards (IRBs)</vt:lpstr>
      <vt:lpstr>WHAT SHOULD IRBS CONSIDER WHEN MAKING THE SR AND NSR DETERMINATION? </vt:lpstr>
      <vt:lpstr>SR &amp; NSR Study Examples</vt:lpstr>
      <vt:lpstr>Investigational Device Exemption (IDE)</vt:lpstr>
      <vt:lpstr>Type of IDEs</vt:lpstr>
      <vt:lpstr>Type of IDEs</vt:lpstr>
      <vt:lpstr>Level of Evidences</vt:lpstr>
      <vt:lpstr>Humanitarian Device Exemption (HDE)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zhihaojiang.shtech@outlook.com</dc:creator>
  <cp:lastModifiedBy>Zhihao Jiang</cp:lastModifiedBy>
  <cp:revision>725</cp:revision>
  <dcterms:created xsi:type="dcterms:W3CDTF">2019-02-17T07:26:01Z</dcterms:created>
  <dcterms:modified xsi:type="dcterms:W3CDTF">2022-05-17T23:10:39Z</dcterms:modified>
</cp:coreProperties>
</file>