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51" r:id="rId2"/>
    <p:sldId id="452" r:id="rId3"/>
    <p:sldId id="469" r:id="rId4"/>
    <p:sldId id="460" r:id="rId5"/>
    <p:sldId id="462" r:id="rId6"/>
    <p:sldId id="464" r:id="rId7"/>
    <p:sldId id="466" r:id="rId8"/>
    <p:sldId id="472" r:id="rId9"/>
    <p:sldId id="465" r:id="rId10"/>
    <p:sldId id="468" r:id="rId11"/>
    <p:sldId id="470" r:id="rId12"/>
    <p:sldId id="471" r:id="rId13"/>
    <p:sldId id="467" r:id="rId14"/>
    <p:sldId id="461" r:id="rId15"/>
    <p:sldId id="463" r:id="rId16"/>
    <p:sldId id="473" r:id="rId17"/>
    <p:sldId id="474" r:id="rId18"/>
    <p:sldId id="478" r:id="rId19"/>
    <p:sldId id="479" r:id="rId20"/>
    <p:sldId id="475" r:id="rId21"/>
    <p:sldId id="4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A64083-FC9A-4167-AD69-B714AB5A9219}">
          <p14:sldIdLst>
            <p14:sldId id="451"/>
            <p14:sldId id="452"/>
            <p14:sldId id="469"/>
            <p14:sldId id="460"/>
            <p14:sldId id="462"/>
            <p14:sldId id="464"/>
            <p14:sldId id="466"/>
            <p14:sldId id="472"/>
            <p14:sldId id="465"/>
            <p14:sldId id="468"/>
            <p14:sldId id="470"/>
            <p14:sldId id="471"/>
            <p14:sldId id="467"/>
            <p14:sldId id="461"/>
            <p14:sldId id="463"/>
            <p14:sldId id="473"/>
            <p14:sldId id="474"/>
            <p14:sldId id="478"/>
            <p14:sldId id="479"/>
            <p14:sldId id="475"/>
            <p14:sldId id="480"/>
          </p14:sldIdLst>
        </p14:section>
        <p14:section name="无标题节" id="{08E2DFAB-EFF1-4CDA-AA4F-74AC32140AB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4578" autoAdjust="0"/>
  </p:normalViewPr>
  <p:slideViewPr>
    <p:cSldViewPr snapToGrid="0">
      <p:cViewPr varScale="1">
        <p:scale>
          <a:sx n="150" d="100"/>
          <a:sy n="15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这边给出了官网上的安装指令 不确定版本对应情况的话可以上官网进行查询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8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ergtant/pytorch-handbook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CS172-Computer Vision Tutorial: Introduction to </a:t>
            </a:r>
            <a:r>
              <a:rPr lang="en-US" altLang="zh-CN" sz="3600" dirty="0" err="1"/>
              <a:t>PyTorch</a:t>
            </a:r>
            <a:endParaRPr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哈睿暘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申请显卡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0857" y="1474237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AI Cluster</a:t>
            </a:r>
            <a:r>
              <a:rPr lang="zh-CN" altLang="en-US" dirty="0"/>
              <a:t>教学差不多，这边以申请单张显卡为例</a:t>
            </a:r>
            <a:endParaRPr lang="en-US" altLang="zh-CN" dirty="0"/>
          </a:p>
          <a:p>
            <a:r>
              <a:rPr lang="pt-BR" altLang="zh-CN" dirty="0"/>
              <a:t>salloc -N 1 -n 4 -p debug --gres=gpu:1 </a:t>
            </a:r>
            <a:r>
              <a:rPr lang="zh-CN" altLang="en-US" dirty="0"/>
              <a:t>（注意这里</a:t>
            </a:r>
            <a:r>
              <a:rPr lang="en-US" altLang="zh-CN" dirty="0"/>
              <a:t>debug</a:t>
            </a:r>
            <a:r>
              <a:rPr lang="zh-CN" altLang="en-US" dirty="0"/>
              <a:t>要替换为</a:t>
            </a:r>
            <a:r>
              <a:rPr lang="en-US" altLang="zh-CN" dirty="0"/>
              <a:t>CS172</a:t>
            </a:r>
            <a:r>
              <a:rPr lang="zh-CN" altLang="en-US" dirty="0"/>
              <a:t>）</a:t>
            </a:r>
            <a:endParaRPr lang="pt-BR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57" y="2220037"/>
            <a:ext cx="6257143" cy="1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4457" y="3813110"/>
            <a:ext cx="860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通过远程使用集群上的显卡的时候，需要进行</a:t>
            </a:r>
            <a:r>
              <a:rPr lang="en-US" altLang="zh-CN" dirty="0" err="1"/>
              <a:t>ssh</a:t>
            </a:r>
            <a:r>
              <a:rPr lang="zh-CN" altLang="en-US" dirty="0"/>
              <a:t>的转发，这边可以使用指令</a:t>
            </a:r>
            <a:endParaRPr lang="en-US" altLang="zh-CN" dirty="0"/>
          </a:p>
          <a:p>
            <a:r>
              <a:rPr lang="pt-BR" altLang="zh-CN" dirty="0"/>
              <a:t>ssh –N –f -L 10.15.89.191:32658:0.0.0.0:32658 &lt;user&gt;@sist_gpu64</a:t>
            </a:r>
          </a:p>
          <a:p>
            <a:r>
              <a:rPr lang="pt-BR" altLang="zh-CN" dirty="0"/>
              <a:t>Ps:191</a:t>
            </a:r>
            <a:r>
              <a:rPr lang="zh-CN" altLang="en-US" dirty="0"/>
              <a:t>为登录节点 若登录为</a:t>
            </a:r>
            <a:r>
              <a:rPr lang="en-US" altLang="zh-CN" dirty="0"/>
              <a:t>192</a:t>
            </a:r>
            <a:r>
              <a:rPr lang="zh-CN" altLang="en-US" dirty="0"/>
              <a:t>则改为</a:t>
            </a:r>
            <a:r>
              <a:rPr lang="en-US" altLang="zh-CN" dirty="0"/>
              <a:t>192 </a:t>
            </a:r>
            <a:r>
              <a:rPr lang="zh-CN" altLang="en-US" dirty="0"/>
              <a:t>端口号也可以自己指定进行修改</a:t>
            </a:r>
            <a:endParaRPr lang="en-US" altLang="zh-CN" dirty="0"/>
          </a:p>
          <a:p>
            <a:r>
              <a:rPr lang="zh-CN" altLang="en-US" dirty="0"/>
              <a:t>通过上述指令输入密码后，会登录到该显卡节点，如果在</a:t>
            </a:r>
            <a:r>
              <a:rPr lang="en-US" altLang="zh-CN" dirty="0"/>
              <a:t>AI cluster</a:t>
            </a:r>
            <a:r>
              <a:rPr lang="zh-CN" altLang="en-US" dirty="0"/>
              <a:t>教程中修改过</a:t>
            </a:r>
            <a:r>
              <a:rPr lang="en-US" altLang="zh-CN" dirty="0" err="1"/>
              <a:t>zsh</a:t>
            </a:r>
            <a:r>
              <a:rPr lang="zh-CN" altLang="en-US" dirty="0"/>
              <a:t>格式，可能会如下所示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4" y="5290438"/>
            <a:ext cx="5885714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异常情况处理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3684" y="2170922"/>
            <a:ext cx="679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cat</a:t>
            </a:r>
            <a:r>
              <a:rPr lang="zh-CN" altLang="en-US" dirty="0"/>
              <a:t>来查看申请到的卡的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08" y="2859677"/>
            <a:ext cx="3752381" cy="6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0407" y="3589175"/>
            <a:ext cx="7337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可以看到申请到的</a:t>
            </a:r>
            <a:r>
              <a:rPr lang="en-US" altLang="zh-CN" dirty="0"/>
              <a:t>gpu64</a:t>
            </a:r>
            <a:r>
              <a:rPr lang="zh-CN" altLang="en-US" dirty="0"/>
              <a:t>对应的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12.12.12.102</a:t>
            </a:r>
          </a:p>
          <a:p>
            <a:r>
              <a:rPr lang="zh-CN" altLang="en-US" dirty="0"/>
              <a:t>使用语句：</a:t>
            </a:r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 -L 32658:12.12.12.102:32658 &lt;user&gt;@sist_gpu64</a:t>
            </a:r>
          </a:p>
          <a:p>
            <a:r>
              <a:rPr lang="en-US" altLang="zh-CN" dirty="0"/>
              <a:t>Ps:</a:t>
            </a:r>
            <a:r>
              <a:rPr lang="zh-CN" altLang="en-US" dirty="0"/>
              <a:t>这里的</a:t>
            </a:r>
            <a:r>
              <a:rPr lang="en-US" altLang="zh-CN" dirty="0"/>
              <a:t>12.12.12.102</a:t>
            </a:r>
            <a:r>
              <a:rPr lang="zh-CN" altLang="en-US" dirty="0"/>
              <a:t>为申请到的显卡</a:t>
            </a:r>
            <a:r>
              <a:rPr lang="en-US" altLang="zh-CN" dirty="0" err="1"/>
              <a:t>ip</a:t>
            </a:r>
            <a:endParaRPr lang="en-US" altLang="zh-CN" dirty="0"/>
          </a:p>
          <a:p>
            <a:r>
              <a:rPr lang="zh-CN" altLang="en-US" dirty="0"/>
              <a:t>输入密码即登录成功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4723" y="1368490"/>
            <a:ext cx="741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在该过程中，可能会遇到</a:t>
            </a:r>
            <a:r>
              <a:rPr lang="en-US" altLang="zh-CN" dirty="0" err="1"/>
              <a:t>ssh</a:t>
            </a:r>
            <a:r>
              <a:rPr lang="zh-CN" altLang="en-US" dirty="0"/>
              <a:t>报错，提示</a:t>
            </a:r>
            <a:r>
              <a:rPr lang="en-US" altLang="zh-CN" dirty="0"/>
              <a:t>Name or service not known</a:t>
            </a:r>
            <a:r>
              <a:rPr lang="zh-CN" altLang="en-US" dirty="0"/>
              <a:t>的情况，这边给出一个也许可行的解决方案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68712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5265" y="1468016"/>
            <a:ext cx="9828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在之前的验证环境过程中，我们已经验证了</a:t>
            </a:r>
            <a:r>
              <a:rPr lang="en-US" altLang="zh-CN" dirty="0" err="1"/>
              <a:t>pytorch</a:t>
            </a:r>
            <a:r>
              <a:rPr lang="zh-CN" altLang="en-US" dirty="0"/>
              <a:t>的版本安装正确，申请到显卡资源后，我们还需要对</a:t>
            </a:r>
            <a:r>
              <a:rPr lang="en-US" altLang="zh-CN" dirty="0" err="1"/>
              <a:t>cuda</a:t>
            </a:r>
            <a:r>
              <a:rPr lang="zh-CN" altLang="en-US" dirty="0"/>
              <a:t>进行验证</a:t>
            </a:r>
            <a:endParaRPr lang="en-US" altLang="zh-CN" dirty="0"/>
          </a:p>
          <a:p>
            <a:r>
              <a:rPr lang="zh-CN" altLang="en-US" dirty="0"/>
              <a:t>首先，我们先切换至前面设置的环境：</a:t>
            </a:r>
            <a:endParaRPr lang="en-US" altLang="zh-CN" dirty="0"/>
          </a:p>
          <a:p>
            <a:r>
              <a:rPr lang="en-US" altLang="zh-CN" dirty="0"/>
              <a:t>source activate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pytorch_learning</a:t>
            </a:r>
            <a:endParaRPr lang="en-US" altLang="zh-CN" dirty="0"/>
          </a:p>
          <a:p>
            <a:r>
              <a:rPr lang="zh-CN" altLang="en-US" dirty="0"/>
              <a:t>可以看到我们进入到该环境中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1" y="3277305"/>
            <a:ext cx="5904762" cy="390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5265" y="3862873"/>
            <a:ext cx="978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接下来输入指令：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torch.cuda.is_available</a:t>
            </a:r>
            <a:r>
              <a:rPr lang="en-US" altLang="zh-CN" dirty="0"/>
              <a:t>())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1" y="5122780"/>
            <a:ext cx="5000000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jupyter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9281" y="1165589"/>
            <a:ext cx="901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Ctrl+Z</a:t>
            </a:r>
            <a:r>
              <a:rPr lang="zh-CN" altLang="en-US" dirty="0"/>
              <a:t>快捷键退出</a:t>
            </a:r>
            <a:r>
              <a:rPr lang="en-US" altLang="zh-CN" dirty="0"/>
              <a:t>python</a:t>
            </a:r>
            <a:r>
              <a:rPr lang="zh-CN" altLang="en-US" dirty="0"/>
              <a:t>语句输入，回到命令行后输入：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 --</a:t>
            </a:r>
            <a:r>
              <a:rPr lang="en-US" altLang="zh-CN" dirty="0" err="1"/>
              <a:t>ip</a:t>
            </a:r>
            <a:r>
              <a:rPr lang="en-US" altLang="zh-CN" dirty="0"/>
              <a:t> 12.12.12.102 --port 32658</a:t>
            </a:r>
          </a:p>
          <a:p>
            <a:r>
              <a:rPr lang="zh-CN" altLang="en-US" dirty="0"/>
              <a:t>同理，</a:t>
            </a:r>
            <a:r>
              <a:rPr lang="en-US" altLang="zh-CN" dirty="0" err="1"/>
              <a:t>ip</a:t>
            </a:r>
            <a:r>
              <a:rPr lang="zh-CN" altLang="en-US" dirty="0"/>
              <a:t>使用前面申请到的显卡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端口号和前面保持相同即可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7631" y="4870577"/>
            <a:ext cx="83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使用下方的</a:t>
            </a:r>
            <a:r>
              <a:rPr lang="en-US" altLang="zh-CN" dirty="0"/>
              <a:t>URL</a:t>
            </a:r>
            <a:r>
              <a:rPr lang="zh-CN" altLang="en-US" dirty="0"/>
              <a:t>，输入到浏览器，便能够打开网址，看到如下界面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5349833"/>
            <a:ext cx="5616005" cy="11423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31" y="2442057"/>
            <a:ext cx="8466667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0539" y="1555102"/>
            <a:ext cx="862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Tensor</a:t>
            </a:r>
            <a:r>
              <a:rPr lang="zh-CN" altLang="en-US" dirty="0"/>
              <a:t>是一种特殊的数据结构，与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arrays</a:t>
            </a:r>
            <a:r>
              <a:rPr lang="zh-CN" altLang="en-US" dirty="0"/>
              <a:t>非常相似，在</a:t>
            </a:r>
            <a:r>
              <a:rPr lang="en-US" altLang="zh-CN" dirty="0" err="1"/>
              <a:t>Pytorch</a:t>
            </a:r>
            <a:r>
              <a:rPr lang="zh-CN" altLang="en-US" dirty="0"/>
              <a:t>中，我们使用张量对模型的输入和输出以及模型的参数进行编码。最重要的是，数据转化为张量可以方便在</a:t>
            </a:r>
            <a:r>
              <a:rPr lang="en-US" altLang="zh-CN" dirty="0"/>
              <a:t>GPU</a:t>
            </a:r>
            <a:r>
              <a:rPr lang="zh-CN" altLang="en-US" dirty="0"/>
              <a:t>上运行，这样运行速度可以大大加快。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0539" y="2699656"/>
            <a:ext cx="834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和</a:t>
            </a:r>
            <a:r>
              <a:rPr lang="en-US" altLang="zh-CN" dirty="0" err="1"/>
              <a:t>Numpy</a:t>
            </a:r>
            <a:r>
              <a:rPr lang="zh-CN" altLang="en-US" dirty="0"/>
              <a:t>中的数组具有底层内存共享，意味着不需要进行复制直接就可以相互转化。</a:t>
            </a:r>
          </a:p>
        </p:txBody>
      </p:sp>
    </p:spTree>
    <p:extLst>
      <p:ext uri="{BB962C8B-B14F-4D97-AF65-F5344CB8AC3E}">
        <p14:creationId xmlns:p14="http://schemas.microsoft.com/office/powerpoint/2010/main" val="31003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autograd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8B6B38-0FC5-B354-0AE0-2DF05B9C0E08}"/>
              </a:ext>
            </a:extLst>
          </p:cNvPr>
          <p:cNvSpPr txBox="1"/>
          <p:nvPr/>
        </p:nvSpPr>
        <p:spPr>
          <a:xfrm>
            <a:off x="990600" y="1498600"/>
            <a:ext cx="10052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autograd</a:t>
            </a:r>
            <a:r>
              <a:rPr lang="zh-CN" altLang="en-US" dirty="0"/>
              <a:t>包为张量上的所有操作提供了自动求导。 它是一个在运行时定义的框架，这意味着反向传播是根据你的代码来确定如何运行，并且每次迭代可以是不同的。</a:t>
            </a:r>
            <a:endParaRPr lang="en-US" altLang="zh-CN" dirty="0"/>
          </a:p>
          <a:p>
            <a:r>
              <a:rPr lang="en-US" altLang="zh-CN" dirty="0" err="1"/>
              <a:t>torch.Tensor</a:t>
            </a:r>
            <a:r>
              <a:rPr lang="zh-CN" altLang="en-US" dirty="0"/>
              <a:t>是这个包的核心类。如果设置 </a:t>
            </a:r>
            <a:r>
              <a:rPr lang="en-US" altLang="zh-CN" dirty="0"/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True</a:t>
            </a:r>
            <a:r>
              <a:rPr lang="zh-CN" altLang="en-US" dirty="0"/>
              <a:t>，那么将会追踪所有对于该张量的操作。 当完成计算后通过调用 </a:t>
            </a:r>
            <a:r>
              <a:rPr lang="en-US" altLang="zh-CN" dirty="0"/>
              <a:t>.backward()</a:t>
            </a:r>
            <a:r>
              <a:rPr lang="zh-CN" altLang="en-US" dirty="0"/>
              <a:t>，自动计算所有的梯度， 这个张量的所有梯度将会自动积累到 </a:t>
            </a:r>
            <a:r>
              <a:rPr lang="en-US" altLang="zh-CN" dirty="0"/>
              <a:t>.grad </a:t>
            </a:r>
            <a:r>
              <a:rPr lang="zh-CN" altLang="en-US" dirty="0"/>
              <a:t>属性。</a:t>
            </a:r>
          </a:p>
          <a:p>
            <a:r>
              <a:rPr lang="zh-CN" altLang="en-US" dirty="0"/>
              <a:t>要阻止张量跟踪历史记录，可以调用</a:t>
            </a:r>
            <a:r>
              <a:rPr lang="en-US" altLang="zh-CN" dirty="0"/>
              <a:t>.detach()</a:t>
            </a:r>
            <a:r>
              <a:rPr lang="zh-CN" altLang="en-US" dirty="0"/>
              <a:t>方法将其与计算历史记录分离，并禁止跟踪它将来的计算记录。</a:t>
            </a:r>
          </a:p>
          <a:p>
            <a:r>
              <a:rPr lang="zh-CN" altLang="en-US" dirty="0"/>
              <a:t>为了防止跟踪历史记录（和使用内存），可以将代码块包装在</a:t>
            </a:r>
            <a:r>
              <a:rPr lang="en-US" altLang="zh-CN" dirty="0"/>
              <a:t>with </a:t>
            </a:r>
            <a:r>
              <a:rPr lang="en-US" altLang="zh-CN" dirty="0" err="1"/>
              <a:t>torch.no_grad</a:t>
            </a:r>
            <a:r>
              <a:rPr lang="en-US" altLang="zh-CN" dirty="0"/>
              <a:t>()</a:t>
            </a:r>
            <a:r>
              <a:rPr lang="zh-CN" altLang="en-US" dirty="0"/>
              <a:t>：中。 在评估模型时特别有用，因为模型可能具有</a:t>
            </a:r>
            <a:r>
              <a:rPr lang="en-US" altLang="zh-CN" dirty="0" err="1"/>
              <a:t>requires_grad</a:t>
            </a:r>
            <a:r>
              <a:rPr lang="en-US" altLang="zh-CN" dirty="0"/>
              <a:t> = True</a:t>
            </a:r>
            <a:r>
              <a:rPr lang="zh-CN" altLang="en-US" dirty="0"/>
              <a:t>的可训练参数，但是我们不需要梯度计算。</a:t>
            </a:r>
          </a:p>
          <a:p>
            <a:r>
              <a:rPr lang="zh-CN" altLang="en-US" dirty="0"/>
              <a:t>在自动梯度计算中还有另外一个重要的类</a:t>
            </a:r>
            <a:r>
              <a:rPr lang="en-US" altLang="zh-CN" dirty="0"/>
              <a:t>Function.</a:t>
            </a:r>
          </a:p>
          <a:p>
            <a:r>
              <a:rPr lang="en-US" altLang="zh-CN" dirty="0"/>
              <a:t>Tensor </a:t>
            </a:r>
            <a:r>
              <a:rPr lang="zh-CN" altLang="en-US" dirty="0"/>
              <a:t>和 </a:t>
            </a:r>
            <a:r>
              <a:rPr lang="en-US" altLang="zh-CN" dirty="0"/>
              <a:t>Function</a:t>
            </a:r>
            <a:r>
              <a:rPr lang="zh-CN" altLang="en-US" dirty="0"/>
              <a:t>互相连接并生成一个非循环图，它表示和存储了完整的计算历史。 每个张量都有一个</a:t>
            </a:r>
            <a:r>
              <a:rPr lang="en-US" altLang="zh-CN" dirty="0"/>
              <a:t>.</a:t>
            </a:r>
            <a:r>
              <a:rPr lang="en-US" altLang="zh-CN" dirty="0" err="1"/>
              <a:t>grad_fn</a:t>
            </a:r>
            <a:r>
              <a:rPr lang="zh-CN" altLang="en-US" dirty="0"/>
              <a:t>属性，这个属性引用了一个创建了</a:t>
            </a:r>
            <a:r>
              <a:rPr lang="en-US" altLang="zh-CN" dirty="0"/>
              <a:t>Tensor</a:t>
            </a:r>
            <a:r>
              <a:rPr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（除非这个张量是用户手动创建的，即，这个张量的 </a:t>
            </a:r>
            <a:r>
              <a:rPr lang="en-US" altLang="zh-CN" dirty="0" err="1"/>
              <a:t>grad_fn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None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如果需要计算导数，你可以在</a:t>
            </a:r>
            <a:r>
              <a:rPr lang="en-US" altLang="zh-CN" dirty="0"/>
              <a:t>Tensor</a:t>
            </a:r>
            <a:r>
              <a:rPr lang="zh-CN" altLang="en-US" dirty="0"/>
              <a:t>上调用</a:t>
            </a:r>
            <a:r>
              <a:rPr lang="en-US" altLang="zh-CN" dirty="0"/>
              <a:t>.backward()</a:t>
            </a:r>
            <a:r>
              <a:rPr lang="zh-CN" altLang="en-US" dirty="0"/>
              <a:t>。 如果</a:t>
            </a:r>
            <a:r>
              <a:rPr lang="en-US" altLang="zh-CN" dirty="0"/>
              <a:t>Tensor</a:t>
            </a:r>
            <a:r>
              <a:rPr lang="zh-CN" altLang="en-US" dirty="0"/>
              <a:t>是一个标量（即它包含一个元素数据）则不需要为</a:t>
            </a:r>
            <a:r>
              <a:rPr lang="en-US" altLang="zh-CN" dirty="0"/>
              <a:t>backward()</a:t>
            </a:r>
            <a:r>
              <a:rPr lang="zh-CN" altLang="en-US" dirty="0"/>
              <a:t>指定任何参数， 但是如果它有更多的元素，你需要指定一个</a:t>
            </a:r>
            <a:r>
              <a:rPr lang="en-US" altLang="zh-CN" dirty="0"/>
              <a:t>gradient </a:t>
            </a:r>
            <a:r>
              <a:rPr lang="zh-CN" altLang="en-US" dirty="0"/>
              <a:t>参数来匹配张量的形状。</a:t>
            </a:r>
          </a:p>
        </p:txBody>
      </p:sp>
    </p:spTree>
    <p:extLst>
      <p:ext uri="{BB962C8B-B14F-4D97-AF65-F5344CB8AC3E}">
        <p14:creationId xmlns:p14="http://schemas.microsoft.com/office/powerpoint/2010/main" val="61394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F63E2-A007-06A7-796F-FD091D9219FC}"/>
              </a:ext>
            </a:extLst>
          </p:cNvPr>
          <p:cNvSpPr txBox="1"/>
          <p:nvPr/>
        </p:nvSpPr>
        <p:spPr>
          <a:xfrm>
            <a:off x="1263650" y="1589197"/>
            <a:ext cx="8890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网络整体结构：[conv + relu + pooling] * 2 + FC * 3</a:t>
            </a:r>
            <a:endParaRPr lang="en-US" altLang="zh-CN" dirty="0"/>
          </a:p>
          <a:p>
            <a:r>
              <a:rPr lang="zh-CN" altLang="en-US" dirty="0"/>
              <a:t>原始输入样本的大小：32 x 32 x 1</a:t>
            </a:r>
            <a:endParaRPr lang="en-US" altLang="zh-CN" dirty="0"/>
          </a:p>
          <a:p>
            <a:r>
              <a:rPr lang="zh-CN" altLang="en-US" dirty="0"/>
              <a:t>第一次卷积：使用6个大小为5 x 5的卷积核，故卷积核的规模为(5 x 5) x 6；卷积操作的stride参数默认值为1 x 1，32 - 5 + 1 = 28，并且使用ReLU对第一次卷积后的结果进行非线性处理，输出大小为28 x 28 x 6；</a:t>
            </a:r>
            <a:endParaRPr lang="en-US" altLang="zh-CN" dirty="0"/>
          </a:p>
          <a:p>
            <a:r>
              <a:rPr lang="zh-CN" altLang="en-US" dirty="0"/>
              <a:t>第一次卷积后池化：kernel_size为2 x 2，输出大小变为14 x 14 x 6；</a:t>
            </a:r>
            <a:endParaRPr lang="en-US" altLang="zh-CN" dirty="0"/>
          </a:p>
          <a:p>
            <a:r>
              <a:rPr lang="zh-CN" altLang="en-US" dirty="0"/>
              <a:t>第二次卷积：使用16个卷积核，故卷积核的规模为(5 x 5 x 6) x 16；</a:t>
            </a:r>
            <a:endParaRPr lang="en-US" altLang="zh-CN" dirty="0"/>
          </a:p>
          <a:p>
            <a:r>
              <a:rPr lang="zh-CN" altLang="en-US" dirty="0"/>
              <a:t>使用ReLU对第二次卷积后的结果进行非线性处理，14 - 5 + 1 = 10，故输出大小为10 x 10 x 16；</a:t>
            </a:r>
            <a:endParaRPr lang="en-US" altLang="zh-CN" dirty="0"/>
          </a:p>
          <a:p>
            <a:r>
              <a:rPr lang="zh-CN" altLang="en-US" dirty="0"/>
              <a:t>第二次卷积后池化：kernel_size同样为2 x 2，输出大小变为5 x 5 x 16；</a:t>
            </a:r>
            <a:endParaRPr lang="en-US" altLang="zh-CN" dirty="0"/>
          </a:p>
          <a:p>
            <a:r>
              <a:rPr lang="zh-CN" altLang="en-US" dirty="0"/>
              <a:t>第一次全连接：将上一步得到的结果铺平成一维向量形式，5 x 5 x 16 = 400，即输入大小为400 x 1，W大小为120 x 400，输出大小为120 x 1；</a:t>
            </a:r>
            <a:endParaRPr lang="en-US" altLang="zh-CN" dirty="0"/>
          </a:p>
          <a:p>
            <a:r>
              <a:rPr lang="zh-CN" altLang="en-US" dirty="0"/>
              <a:t>第二次全连接，W大小为84 x 120，输入大小为120 x 1，输出大小为84 x 1；</a:t>
            </a:r>
            <a:endParaRPr lang="en-US" altLang="zh-CN" dirty="0"/>
          </a:p>
          <a:p>
            <a:r>
              <a:rPr lang="zh-CN" altLang="en-US" dirty="0"/>
              <a:t>第三次全连接：W大小为10 x 84，输入大小为84 x 1，输出大小为10 x 1，即分别预测为10类的概率值。</a:t>
            </a:r>
          </a:p>
        </p:txBody>
      </p:sp>
    </p:spTree>
    <p:extLst>
      <p:ext uri="{BB962C8B-B14F-4D97-AF65-F5344CB8AC3E}">
        <p14:creationId xmlns:p14="http://schemas.microsoft.com/office/powerpoint/2010/main" val="56525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053F942-08BA-0EEE-D7AA-9B350BDC5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75431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0C3AE1-6E2B-8452-5DD1-1F9D23B4A538}"/>
              </a:ext>
            </a:extLst>
          </p:cNvPr>
          <p:cNvSpPr txBox="1"/>
          <p:nvPr/>
        </p:nvSpPr>
        <p:spPr>
          <a:xfrm>
            <a:off x="1390650" y="1352550"/>
            <a:ext cx="928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特征图计算：输入为</a:t>
            </a:r>
            <a:r>
              <a:rPr lang="en-US" altLang="zh-CN" dirty="0"/>
              <a:t>a*a</a:t>
            </a:r>
            <a:r>
              <a:rPr lang="zh-CN" altLang="en-US" dirty="0"/>
              <a:t>的特征图，经过</a:t>
            </a:r>
            <a:r>
              <a:rPr lang="en-US" altLang="zh-CN" dirty="0"/>
              <a:t>b*b</a:t>
            </a:r>
            <a:r>
              <a:rPr lang="zh-CN" altLang="en-US" dirty="0"/>
              <a:t>的卷积层，步幅（</a:t>
            </a:r>
            <a:r>
              <a:rPr lang="en-US" altLang="zh-CN" dirty="0"/>
              <a:t>stride</a:t>
            </a:r>
            <a:r>
              <a:rPr lang="zh-CN" altLang="en-US" dirty="0"/>
              <a:t>）</a:t>
            </a:r>
            <a:r>
              <a:rPr lang="en-US" altLang="zh-CN" dirty="0"/>
              <a:t>=c</a:t>
            </a:r>
            <a:r>
              <a:rPr lang="zh-CN" altLang="en-US" dirty="0"/>
              <a:t>，填充</a:t>
            </a:r>
            <a:r>
              <a:rPr lang="en-US" altLang="zh-CN" dirty="0"/>
              <a:t>Padding=d</a:t>
            </a:r>
            <a:r>
              <a:rPr lang="zh-CN" altLang="en-US" dirty="0"/>
              <a:t>，计算输出图的尺寸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63361D-0C09-2DE9-6767-32674B0DA99F}"/>
                  </a:ext>
                </a:extLst>
              </p:cNvPr>
              <p:cNvSpPr txBox="1"/>
              <p:nvPr/>
            </p:nvSpPr>
            <p:spPr>
              <a:xfrm>
                <a:off x="6858000" y="2754313"/>
                <a:ext cx="235109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utput</m:t>
                    </m:r>
                  </m:oMath>
                </a14:m>
                <a:r>
                  <a:rPr lang="en-US" altLang="zh-CN" dirty="0"/>
                  <a:t>size=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63361D-0C09-2DE9-6767-32674B0D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754313"/>
                <a:ext cx="2351093" cy="398955"/>
              </a:xfrm>
              <a:prstGeom prst="rect">
                <a:avLst/>
              </a:prstGeom>
              <a:blipFill>
                <a:blip r:embed="rId3"/>
                <a:stretch>
                  <a:fillRect l="-3368" t="-4615" r="-28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C37415-3B57-9C54-1C33-403FE68C66B6}"/>
                  </a:ext>
                </a:extLst>
              </p:cNvPr>
              <p:cNvSpPr txBox="1"/>
              <p:nvPr/>
            </p:nvSpPr>
            <p:spPr>
              <a:xfrm>
                <a:off x="6858000" y="3510746"/>
                <a:ext cx="18386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4−3+0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C37415-3B57-9C54-1C33-403FE68C6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510746"/>
                <a:ext cx="1838645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98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2415A0A0-5514-73E6-99EF-D4177705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646238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2D4E07-E3C9-0672-B144-65F811581032}"/>
              </a:ext>
            </a:extLst>
          </p:cNvPr>
          <p:cNvSpPr txBox="1"/>
          <p:nvPr/>
        </p:nvSpPr>
        <p:spPr>
          <a:xfrm>
            <a:off x="6488112" y="1989055"/>
            <a:ext cx="376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+mj-lt"/>
              </a:rPr>
              <a:t>例：输入</a:t>
            </a:r>
            <a:r>
              <a:rPr lang="en-US" altLang="zh-CN" b="0" i="0" dirty="0">
                <a:effectLst/>
                <a:latin typeface="+mj-lt"/>
              </a:rPr>
              <a:t>5*5</a:t>
            </a:r>
            <a:r>
              <a:rPr lang="zh-CN" altLang="en-US" b="0" i="0" dirty="0">
                <a:effectLst/>
                <a:latin typeface="+mj-lt"/>
              </a:rPr>
              <a:t>，卷积核</a:t>
            </a:r>
            <a:r>
              <a:rPr lang="en-US" altLang="zh-CN" b="0" i="0" dirty="0">
                <a:effectLst/>
                <a:latin typeface="+mj-lt"/>
              </a:rPr>
              <a:t>3*3</a:t>
            </a:r>
            <a:r>
              <a:rPr lang="zh-CN" altLang="en-US" b="0" i="0" dirty="0">
                <a:effectLst/>
                <a:latin typeface="+mj-lt"/>
              </a:rPr>
              <a:t>，</a:t>
            </a:r>
            <a:r>
              <a:rPr lang="en-US" altLang="zh-CN" b="0" i="0" dirty="0">
                <a:effectLst/>
                <a:latin typeface="+mj-lt"/>
              </a:rPr>
              <a:t>stride = 1</a:t>
            </a:r>
            <a:r>
              <a:rPr lang="zh-CN" altLang="en-US" b="0" i="0" dirty="0">
                <a:effectLst/>
                <a:latin typeface="+mj-lt"/>
              </a:rPr>
              <a:t>，</a:t>
            </a:r>
            <a:r>
              <a:rPr lang="en-US" altLang="zh-CN" b="0" i="0" dirty="0">
                <a:effectLst/>
                <a:latin typeface="+mj-lt"/>
              </a:rPr>
              <a:t>padding = 1 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b="0" i="0" dirty="0">
              <a:effectLst/>
              <a:latin typeface="+mj-lt"/>
            </a:endParaRPr>
          </a:p>
          <a:p>
            <a:r>
              <a:rPr lang="zh-CN" altLang="en-US" b="0" i="0" dirty="0">
                <a:effectLst/>
                <a:latin typeface="+mj-lt"/>
              </a:rPr>
              <a:t>输出尺寸 </a:t>
            </a:r>
            <a:r>
              <a:rPr lang="en-US" altLang="zh-CN" b="0" i="0" dirty="0">
                <a:effectLst/>
                <a:latin typeface="+mj-lt"/>
              </a:rPr>
              <a:t>= (5-3+2)/1 + 1 = 5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2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8CF4A9-4AAE-5AFD-53F9-DAB8BCAC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24" y="2393950"/>
            <a:ext cx="2800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1DE3AE-FE28-F972-E2B3-1FCC73FB84D1}"/>
              </a:ext>
            </a:extLst>
          </p:cNvPr>
          <p:cNvSpPr txBox="1"/>
          <p:nvPr/>
        </p:nvSpPr>
        <p:spPr>
          <a:xfrm>
            <a:off x="6096000" y="1892300"/>
            <a:ext cx="481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+mj-lt"/>
              </a:rPr>
              <a:t>例：输入</a:t>
            </a:r>
            <a:r>
              <a:rPr lang="en-US" altLang="zh-CN" b="0" i="0" dirty="0">
                <a:effectLst/>
                <a:latin typeface="+mj-lt"/>
              </a:rPr>
              <a:t>5*5</a:t>
            </a:r>
            <a:r>
              <a:rPr lang="zh-CN" altLang="en-US" b="0" i="0" dirty="0">
                <a:effectLst/>
                <a:latin typeface="+mj-lt"/>
              </a:rPr>
              <a:t>，卷积核</a:t>
            </a:r>
            <a:r>
              <a:rPr lang="en-US" altLang="zh-CN" b="0" i="0" dirty="0">
                <a:effectLst/>
                <a:latin typeface="+mj-lt"/>
              </a:rPr>
              <a:t>3*3</a:t>
            </a:r>
            <a:r>
              <a:rPr lang="zh-CN" altLang="en-US" b="0" i="0" dirty="0">
                <a:effectLst/>
                <a:latin typeface="+mj-lt"/>
              </a:rPr>
              <a:t>，</a:t>
            </a:r>
            <a:r>
              <a:rPr lang="en-US" altLang="zh-CN" b="0" i="0" dirty="0">
                <a:effectLst/>
                <a:latin typeface="+mj-lt"/>
              </a:rPr>
              <a:t>stride = 2</a:t>
            </a:r>
            <a:r>
              <a:rPr lang="zh-CN" altLang="en-US" b="0" i="0" dirty="0">
                <a:effectLst/>
                <a:latin typeface="+mj-lt"/>
              </a:rPr>
              <a:t>，</a:t>
            </a:r>
            <a:r>
              <a:rPr lang="en-US" altLang="zh-CN" b="0" i="0" dirty="0">
                <a:effectLst/>
                <a:latin typeface="+mj-lt"/>
              </a:rPr>
              <a:t>padding = 0 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b="0" i="0" dirty="0">
              <a:effectLst/>
              <a:latin typeface="+mj-lt"/>
            </a:endParaRPr>
          </a:p>
          <a:p>
            <a:r>
              <a:rPr lang="zh-CN" altLang="en-US" b="0" i="0" dirty="0">
                <a:effectLst/>
                <a:latin typeface="+mj-lt"/>
              </a:rPr>
              <a:t>输出尺寸 </a:t>
            </a:r>
            <a:r>
              <a:rPr lang="en-US" altLang="zh-CN" b="0" i="0" dirty="0">
                <a:effectLst/>
                <a:latin typeface="+mj-lt"/>
              </a:rPr>
              <a:t>= (5-3+0)/2 + 1 = 2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1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</a:t>
            </a:r>
            <a:r>
              <a:rPr lang="en-US" altLang="zh-CN" dirty="0" err="1"/>
              <a:t>PyTorch</a:t>
            </a:r>
            <a:r>
              <a:rPr lang="zh-CN" altLang="en-US" dirty="0"/>
              <a:t>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0539" y="1555102"/>
            <a:ext cx="862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: </a:t>
            </a:r>
            <a:r>
              <a:rPr lang="en-US" altLang="zh-CN" dirty="0" err="1"/>
              <a:t>ndarray</a:t>
            </a:r>
            <a:r>
              <a:rPr lang="zh-CN" altLang="en-US" dirty="0"/>
              <a:t>是一个一系列相同类型元素组成的数组集合。数组中的每个元素都占有大小相同的内存块，在</a:t>
            </a:r>
            <a:r>
              <a:rPr lang="en-US" altLang="zh-CN" dirty="0"/>
              <a:t>CPU</a:t>
            </a:r>
            <a:r>
              <a:rPr lang="zh-CN" altLang="en-US" dirty="0"/>
              <a:t>中做计算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4082" y="2525486"/>
            <a:ext cx="839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Torch</a:t>
            </a:r>
            <a:r>
              <a:rPr lang="zh-CN" altLang="en-US" dirty="0"/>
              <a:t>：引入</a:t>
            </a:r>
            <a:r>
              <a:rPr lang="en-US" altLang="zh-CN" dirty="0"/>
              <a:t>Tensor</a:t>
            </a:r>
            <a:r>
              <a:rPr lang="zh-CN" altLang="en-US" dirty="0"/>
              <a:t>，功能和</a:t>
            </a:r>
            <a:r>
              <a:rPr lang="en-US" altLang="zh-CN" dirty="0" err="1"/>
              <a:t>ndarray</a:t>
            </a:r>
            <a:r>
              <a:rPr lang="zh-CN" altLang="en-US" dirty="0"/>
              <a:t>类似，用于在</a:t>
            </a:r>
            <a:r>
              <a:rPr lang="en-US" altLang="zh-CN" dirty="0"/>
              <a:t>GPU</a:t>
            </a:r>
            <a:r>
              <a:rPr lang="zh-CN" altLang="en-US" dirty="0"/>
              <a:t>中进行各种运算。可以发挥并行计算的功能，提高神经网络的速度，基于</a:t>
            </a:r>
            <a:r>
              <a:rPr lang="en-US" altLang="zh-CN" dirty="0"/>
              <a:t>LUA</a:t>
            </a:r>
            <a:r>
              <a:rPr lang="zh-CN" altLang="en-US" dirty="0"/>
              <a:t>，对</a:t>
            </a:r>
            <a:r>
              <a:rPr lang="en-US" altLang="zh-CN" dirty="0"/>
              <a:t>C</a:t>
            </a:r>
            <a:r>
              <a:rPr lang="zh-CN" altLang="en-US" dirty="0"/>
              <a:t>语言友好。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4082" y="3595395"/>
            <a:ext cx="83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：用</a:t>
            </a:r>
            <a:r>
              <a:rPr lang="en-US" altLang="zh-CN" dirty="0"/>
              <a:t>Python</a:t>
            </a:r>
            <a:r>
              <a:rPr lang="zh-CN" altLang="en-US" dirty="0"/>
              <a:t>进行改写的</a:t>
            </a:r>
            <a:r>
              <a:rPr lang="en-US" altLang="zh-CN" dirty="0"/>
              <a:t>Torch</a:t>
            </a:r>
            <a:r>
              <a:rPr lang="zh-CN" altLang="en-US" dirty="0"/>
              <a:t>，在</a:t>
            </a:r>
            <a:r>
              <a:rPr lang="en-US" altLang="zh-CN" dirty="0"/>
              <a:t>Python</a:t>
            </a:r>
            <a:r>
              <a:rPr lang="zh-CN" altLang="en-US" dirty="0"/>
              <a:t>中可以较为方便的调用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pic>
        <p:nvPicPr>
          <p:cNvPr id="8194" name="Picture 2" descr="池化的介绍与 Pytorch 代码演示">
            <a:extLst>
              <a:ext uri="{FF2B5EF4-FFF2-40B4-BE49-F238E27FC236}">
                <a16:creationId xmlns:a16="http://schemas.microsoft.com/office/drawing/2014/main" id="{24D5A1EE-EAC0-67B7-8E2C-0DB5FB9D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100263"/>
            <a:ext cx="43053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2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7089218-D54D-E852-9F19-81CC96FE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40" y="1754303"/>
            <a:ext cx="6868610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CUDA</a:t>
            </a:r>
            <a:r>
              <a:rPr lang="zh-CN" altLang="en-US" dirty="0"/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5265" y="1387151"/>
            <a:ext cx="9498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/>
              <a:t>），是显卡厂商</a:t>
            </a:r>
            <a:r>
              <a:rPr lang="en-US" altLang="zh-CN" dirty="0"/>
              <a:t>NVIDIA</a:t>
            </a:r>
            <a:r>
              <a:rPr lang="zh-CN" altLang="en-US" dirty="0"/>
              <a:t>推出的运算平台。 </a:t>
            </a:r>
            <a:r>
              <a:rPr lang="en-US" altLang="zh-CN" dirty="0"/>
              <a:t>CUDA™</a:t>
            </a:r>
            <a:r>
              <a:rPr lang="zh-CN" altLang="en-US" dirty="0"/>
              <a:t>是一种由</a:t>
            </a:r>
            <a:r>
              <a:rPr lang="en-US" altLang="zh-CN" dirty="0"/>
              <a:t>NVIDIA</a:t>
            </a:r>
            <a:r>
              <a:rPr lang="zh-CN" altLang="en-US" dirty="0"/>
              <a:t>推出的通用并行计算架构，该架构使</a:t>
            </a:r>
            <a:r>
              <a:rPr lang="en-US" altLang="zh-CN" dirty="0"/>
              <a:t>GPU</a:t>
            </a:r>
            <a:r>
              <a:rPr lang="zh-CN" altLang="en-US" dirty="0"/>
              <a:t>能够解决复杂的计算问题。 它包含了</a:t>
            </a:r>
            <a:r>
              <a:rPr lang="en-US" altLang="zh-CN" dirty="0"/>
              <a:t>CUDA</a:t>
            </a:r>
            <a:r>
              <a:rPr lang="zh-CN" altLang="en-US" dirty="0"/>
              <a:t>指令集架构（</a:t>
            </a:r>
            <a:r>
              <a:rPr lang="en-US" altLang="zh-CN" dirty="0"/>
              <a:t>ISA</a:t>
            </a:r>
            <a:r>
              <a:rPr lang="zh-CN" altLang="en-US" dirty="0"/>
              <a:t>）以及</a:t>
            </a:r>
            <a:r>
              <a:rPr lang="en-US" altLang="zh-CN" dirty="0"/>
              <a:t>GPU</a:t>
            </a:r>
            <a:r>
              <a:rPr lang="zh-CN" altLang="en-US" dirty="0"/>
              <a:t>内部的并行计算引擎。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CUDA </a:t>
            </a:r>
            <a:r>
              <a:rPr lang="zh-CN" altLang="en-US" dirty="0"/>
              <a:t>是 </a:t>
            </a:r>
            <a:r>
              <a:rPr lang="en-US" altLang="zh-CN" dirty="0"/>
              <a:t>NVIDIA </a:t>
            </a:r>
            <a:r>
              <a:rPr lang="zh-CN" altLang="en-US" dirty="0"/>
              <a:t>发明的一种并行计算平台和编程模型。它通过利用图形处理器 </a:t>
            </a:r>
            <a:r>
              <a:rPr lang="en-US" altLang="zh-CN" dirty="0"/>
              <a:t>(GPU) </a:t>
            </a:r>
            <a:r>
              <a:rPr lang="zh-CN" altLang="en-US" dirty="0"/>
              <a:t>的处理能力，可大幅提升计算性能。</a:t>
            </a:r>
          </a:p>
          <a:p>
            <a:r>
              <a:rPr lang="zh-CN" altLang="en-US" dirty="0"/>
              <a:t>目前为止基于 </a:t>
            </a:r>
            <a:r>
              <a:rPr lang="en-US" altLang="zh-CN" dirty="0"/>
              <a:t>CUDA </a:t>
            </a:r>
            <a:r>
              <a:rPr lang="zh-CN" altLang="en-US" dirty="0"/>
              <a:t>的 </a:t>
            </a:r>
            <a:r>
              <a:rPr lang="en-US" altLang="zh-CN" dirty="0"/>
              <a:t>GPU </a:t>
            </a:r>
            <a:r>
              <a:rPr lang="zh-CN" altLang="en-US" dirty="0"/>
              <a:t>销量已达数以百万计，软件开发商、科学家以及研究人员正在各个领域中运用 </a:t>
            </a:r>
            <a:r>
              <a:rPr lang="en-US" altLang="zh-CN" dirty="0"/>
              <a:t>CUDA</a:t>
            </a:r>
            <a:r>
              <a:rPr lang="zh-CN" altLang="en-US" dirty="0"/>
              <a:t>，其中包括图像与视频处理、计算生物学和化学、流体力学模拟、</a:t>
            </a:r>
            <a:r>
              <a:rPr lang="en-US" altLang="zh-CN" dirty="0"/>
              <a:t>CT </a:t>
            </a:r>
            <a:r>
              <a:rPr lang="zh-CN" altLang="en-US" dirty="0"/>
              <a:t>图像再现、地震分析以及光线追踪等等。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2980" y="1318726"/>
            <a:ext cx="9479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首先，在学习</a:t>
            </a:r>
            <a:r>
              <a:rPr lang="en-US" altLang="zh-CN" dirty="0" err="1"/>
              <a:t>pytorch</a:t>
            </a:r>
            <a:r>
              <a:rPr lang="zh-CN" altLang="en-US" dirty="0"/>
              <a:t>的时候，可以先创建一个专用的环境用于运行相关代码，相关步骤在之前的</a:t>
            </a:r>
            <a:r>
              <a:rPr lang="en-US" altLang="zh-CN" dirty="0"/>
              <a:t>AI Cluster</a:t>
            </a:r>
            <a:r>
              <a:rPr lang="zh-CN" altLang="en-US" dirty="0"/>
              <a:t>的</a:t>
            </a:r>
            <a:r>
              <a:rPr lang="en-US" altLang="zh-CN" dirty="0"/>
              <a:t>Tutorial</a:t>
            </a:r>
            <a:r>
              <a:rPr lang="zh-CN" altLang="en-US" dirty="0"/>
              <a:t>中应该已经有提及，这里直接给出相关代码。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create –n </a:t>
            </a:r>
            <a:r>
              <a:rPr lang="en-US" altLang="zh-CN" dirty="0" err="1"/>
              <a:t>pytorch_learning</a:t>
            </a:r>
            <a:r>
              <a:rPr lang="en-US" altLang="zh-CN" dirty="0"/>
              <a:t> python=3.7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pytorch_learning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的安装：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pytorch</a:t>
            </a:r>
            <a:r>
              <a:rPr lang="en-US" altLang="zh-CN" dirty="0"/>
              <a:t>==1.12.1 </a:t>
            </a:r>
            <a:r>
              <a:rPr lang="en-US" altLang="zh-CN" dirty="0" err="1"/>
              <a:t>torchvision</a:t>
            </a:r>
            <a:r>
              <a:rPr lang="en-US" altLang="zh-CN" dirty="0"/>
              <a:t>==0.13.1 </a:t>
            </a:r>
            <a:r>
              <a:rPr lang="en-US" altLang="zh-CN" dirty="0" err="1"/>
              <a:t>torchaudio</a:t>
            </a:r>
            <a:r>
              <a:rPr lang="en-US" altLang="zh-CN" dirty="0"/>
              <a:t>==0.12.1 </a:t>
            </a:r>
            <a:r>
              <a:rPr lang="en-US" altLang="zh-CN" dirty="0" err="1"/>
              <a:t>cudatoolkit</a:t>
            </a:r>
            <a:r>
              <a:rPr lang="en-US" altLang="zh-CN" dirty="0"/>
              <a:t>=10.2 -c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zh-CN" altLang="en-US" dirty="0"/>
              <a:t>对于不同的项目而言，所需要用到的</a:t>
            </a:r>
            <a:r>
              <a:rPr lang="en-US" altLang="zh-CN" dirty="0" err="1"/>
              <a:t>pytorch</a:t>
            </a:r>
            <a:r>
              <a:rPr lang="zh-CN" altLang="en-US" dirty="0"/>
              <a:t>以及</a:t>
            </a:r>
            <a:r>
              <a:rPr lang="en-US" altLang="zh-CN" dirty="0" err="1"/>
              <a:t>torchvision</a:t>
            </a:r>
            <a:r>
              <a:rPr lang="zh-CN" altLang="en-US" dirty="0"/>
              <a:t>等版本一般都与其他需要调用的一些库会有一些关联，而</a:t>
            </a:r>
            <a:r>
              <a:rPr lang="en-US" altLang="zh-CN" dirty="0" err="1"/>
              <a:t>cuda</a:t>
            </a:r>
            <a:r>
              <a:rPr lang="zh-CN" altLang="en-US" dirty="0"/>
              <a:t>的版本也会和硬件有所对应，因此在未来复现其他人的代码时，环境的版本是非常重要的。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15" y="4003533"/>
            <a:ext cx="7250797" cy="2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4792" y="1629747"/>
            <a:ext cx="89698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完成上述指令后，检验一下对应的环境是否正确配置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检验</a:t>
            </a:r>
            <a:r>
              <a:rPr lang="en-US" altLang="zh-CN" dirty="0" err="1"/>
              <a:t>cuda</a:t>
            </a:r>
            <a:r>
              <a:rPr lang="zh-CN" altLang="en-US" dirty="0"/>
              <a:t>版本：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使用</a:t>
            </a:r>
            <a:r>
              <a:rPr lang="en-US" altLang="zh-CN" dirty="0" err="1"/>
              <a:t>nvcc</a:t>
            </a:r>
            <a:r>
              <a:rPr lang="en-US" altLang="zh-CN" dirty="0"/>
              <a:t> –V </a:t>
            </a:r>
            <a:r>
              <a:rPr lang="zh-CN" altLang="en-US" dirty="0"/>
              <a:t>或者 </a:t>
            </a:r>
            <a:r>
              <a:rPr lang="en-US" altLang="zh-CN" dirty="0" err="1"/>
              <a:t>nvcc</a:t>
            </a:r>
            <a:r>
              <a:rPr lang="en-US" altLang="zh-CN" dirty="0"/>
              <a:t> –version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得到的结果如图所示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29" y="3309177"/>
            <a:ext cx="4819048" cy="8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2329" y="4764413"/>
            <a:ext cx="488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可以看到此处的</a:t>
            </a:r>
            <a:r>
              <a:rPr lang="en-US" altLang="zh-CN" dirty="0" err="1"/>
              <a:t>cuda</a:t>
            </a:r>
            <a:r>
              <a:rPr lang="zh-CN" altLang="en-US" dirty="0"/>
              <a:t>版本为</a:t>
            </a:r>
            <a:r>
              <a:rPr lang="en-US" altLang="zh-CN" dirty="0"/>
              <a:t>10.2 </a:t>
            </a:r>
            <a:r>
              <a:rPr lang="zh-CN" altLang="en-US" dirty="0"/>
              <a:t>主要是使用的</a:t>
            </a:r>
            <a:r>
              <a:rPr lang="en-US" altLang="zh-CN" dirty="0" err="1"/>
              <a:t>cudatoolkit</a:t>
            </a:r>
            <a:r>
              <a:rPr lang="zh-CN" altLang="en-US" dirty="0"/>
              <a:t>的版本需要和</a:t>
            </a:r>
            <a:r>
              <a:rPr lang="en-US" altLang="zh-CN" dirty="0" err="1"/>
              <a:t>cuda</a:t>
            </a:r>
            <a:r>
              <a:rPr lang="zh-CN" altLang="en-US" dirty="0"/>
              <a:t>的版本对齐</a:t>
            </a:r>
          </a:p>
        </p:txBody>
      </p:sp>
    </p:spTree>
    <p:extLst>
      <p:ext uri="{BB962C8B-B14F-4D97-AF65-F5344CB8AC3E}">
        <p14:creationId xmlns:p14="http://schemas.microsoft.com/office/powerpoint/2010/main" val="15740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3216" y="1474237"/>
            <a:ext cx="544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接下来，对</a:t>
            </a:r>
            <a:r>
              <a:rPr lang="en-US" altLang="zh-CN" dirty="0" err="1"/>
              <a:t>pytorch</a:t>
            </a:r>
            <a:r>
              <a:rPr lang="zh-CN" altLang="en-US" dirty="0"/>
              <a:t>的安装进行验证：</a:t>
            </a:r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torch.__version</a:t>
            </a:r>
            <a:r>
              <a:rPr lang="en-US" altLang="zh-CN" dirty="0"/>
              <a:t>__)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60" y="2790605"/>
            <a:ext cx="4904762" cy="1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3216" y="4093029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可以看到，安装的</a:t>
            </a:r>
            <a:r>
              <a:rPr lang="en-US" altLang="zh-CN" dirty="0" err="1"/>
              <a:t>pytorch</a:t>
            </a:r>
            <a:r>
              <a:rPr lang="zh-CN" altLang="en-US" dirty="0"/>
              <a:t>版本为</a:t>
            </a:r>
            <a:r>
              <a:rPr lang="en-US" altLang="zh-CN" dirty="0"/>
              <a:t>1.12.1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1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6685" y="1281404"/>
            <a:ext cx="877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连接到服务器后，使用</a:t>
            </a:r>
            <a:r>
              <a:rPr lang="en-US" altLang="zh-CN" dirty="0"/>
              <a:t>ls</a:t>
            </a:r>
            <a:r>
              <a:rPr lang="zh-CN" altLang="en-US" dirty="0"/>
              <a:t>指令可以看到当前文件夹下有哪些子文件夹及文件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14" y="1747040"/>
            <a:ext cx="5723809" cy="485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14" y="2394857"/>
            <a:ext cx="798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这里，我们先创建一个文件夹，用于存放文件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pytorch_tutorial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4" y="3392015"/>
            <a:ext cx="6095238" cy="7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0814" y="4292082"/>
            <a:ext cx="6102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可以看到，文件夹已经创建好，接下来我们进入该文件夹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pytorch_tutorial</a:t>
            </a:r>
            <a:endParaRPr lang="en-US" altLang="zh-CN" dirty="0"/>
          </a:p>
          <a:p>
            <a:r>
              <a:rPr lang="zh-CN" altLang="en-US" dirty="0"/>
              <a:t>使用指令对文件进行下载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4"/>
              </a:rPr>
              <a:t>https://github.com/zergtant/pytorch-handbook.git</a:t>
            </a:r>
            <a:endParaRPr lang="en-US" altLang="zh-CN" dirty="0"/>
          </a:p>
          <a:p>
            <a:r>
              <a:rPr lang="en-US" altLang="zh-CN" dirty="0"/>
              <a:t>ls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914" y="4597966"/>
            <a:ext cx="3736626" cy="11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内容下载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0147" y="1648408"/>
            <a:ext cx="9262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如果有同学存在</a:t>
            </a:r>
            <a:r>
              <a:rPr lang="en-US" altLang="zh-CN" dirty="0" err="1"/>
              <a:t>github</a:t>
            </a:r>
            <a:r>
              <a:rPr lang="zh-CN" altLang="en-US" dirty="0"/>
              <a:t>上无法下载的情况，这边提供一个基于</a:t>
            </a:r>
            <a:r>
              <a:rPr lang="en-US" altLang="zh-CN" dirty="0" err="1"/>
              <a:t>ssh</a:t>
            </a:r>
            <a:r>
              <a:rPr lang="zh-CN" altLang="en-US" dirty="0"/>
              <a:t>的解决方案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AI Cluster</a:t>
            </a:r>
            <a:r>
              <a:rPr lang="zh-CN" altLang="en-US" dirty="0"/>
              <a:t>的教学中，已经提及过</a:t>
            </a:r>
            <a:r>
              <a:rPr lang="en-US" altLang="zh-CN" dirty="0" err="1"/>
              <a:t>ssh</a:t>
            </a:r>
            <a:r>
              <a:rPr lang="zh-CN" altLang="en-US" dirty="0"/>
              <a:t>的配置</a:t>
            </a:r>
            <a:endParaRPr lang="en-US" altLang="zh-CN" dirty="0"/>
          </a:p>
          <a:p>
            <a:r>
              <a:rPr lang="zh-CN" altLang="en-US" dirty="0"/>
              <a:t>我们会提供对应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</a:t>
            </a:r>
            <a:r>
              <a:rPr lang="en-US" altLang="zh-CN" dirty="0"/>
              <a:t>zip</a:t>
            </a:r>
            <a:r>
              <a:rPr lang="zh-CN" altLang="en-US" dirty="0"/>
              <a:t>文件，下载后可以进入对应文件夹</a:t>
            </a:r>
            <a:endParaRPr lang="en-US" altLang="zh-CN" dirty="0"/>
          </a:p>
          <a:p>
            <a:r>
              <a:rPr lang="zh-CN" altLang="en-US" dirty="0"/>
              <a:t>在对应文件夹打开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可以使用</a:t>
            </a:r>
            <a:r>
              <a:rPr lang="en-US" altLang="zh-CN" dirty="0" err="1"/>
              <a:t>scp</a:t>
            </a:r>
            <a:r>
              <a:rPr lang="zh-CN" altLang="en-US" dirty="0"/>
              <a:t>指令进行传输：</a:t>
            </a:r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–p 22112 filename username@10.15.89.191:/{</a:t>
            </a:r>
            <a:r>
              <a:rPr lang="en-US" altLang="zh-CN" dirty="0" err="1"/>
              <a:t>target_dir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41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1486" y="1468016"/>
            <a:ext cx="713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接下来安装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r>
              <a:rPr lang="sv-SE" altLang="zh-CN" dirty="0"/>
              <a:t>pip install -i https://pypi.tuna.tsinghua.edu.cn/simple jupyter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27" y="2181467"/>
            <a:ext cx="6000000" cy="23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1486" y="4652865"/>
            <a:ext cx="57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安装成功的提示如图所示</a:t>
            </a:r>
          </a:p>
        </p:txBody>
      </p:sp>
    </p:spTree>
    <p:extLst>
      <p:ext uri="{BB962C8B-B14F-4D97-AF65-F5344CB8AC3E}">
        <p14:creationId xmlns:p14="http://schemas.microsoft.com/office/powerpoint/2010/main" val="401353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13508</TotalTime>
  <Words>1865</Words>
  <Application>Microsoft Office PowerPoint</Application>
  <PresentationFormat>宽屏</PresentationFormat>
  <Paragraphs>121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微软雅黑</vt:lpstr>
      <vt:lpstr>Arial</vt:lpstr>
      <vt:lpstr>Cambria Math</vt:lpstr>
      <vt:lpstr>Office 主题​​</vt:lpstr>
      <vt:lpstr>CS172-Computer Vision Tutorial: Introduction to PyTorch</vt:lpstr>
      <vt:lpstr>Why need PyTorch？</vt:lpstr>
      <vt:lpstr>Why need CUDA？</vt:lpstr>
      <vt:lpstr>环境搭建</vt:lpstr>
      <vt:lpstr>环境搭建</vt:lpstr>
      <vt:lpstr>环境搭建</vt:lpstr>
      <vt:lpstr>内容下载</vt:lpstr>
      <vt:lpstr>内容下载</vt:lpstr>
      <vt:lpstr>环境搭建</vt:lpstr>
      <vt:lpstr>申请显卡</vt:lpstr>
      <vt:lpstr>异常情况处理</vt:lpstr>
      <vt:lpstr>验证环境</vt:lpstr>
      <vt:lpstr>打开jupyter</vt:lpstr>
      <vt:lpstr>Tensor</vt:lpstr>
      <vt:lpstr>autograd</vt:lpstr>
      <vt:lpstr>Neural network</vt:lpstr>
      <vt:lpstr>Neural network</vt:lpstr>
      <vt:lpstr>Neural network</vt:lpstr>
      <vt:lpstr>Neural network</vt:lpstr>
      <vt:lpstr>Neural network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哈 大包</cp:lastModifiedBy>
  <cp:revision>81</cp:revision>
  <dcterms:created xsi:type="dcterms:W3CDTF">2019-02-23T16:09:00Z</dcterms:created>
  <dcterms:modified xsi:type="dcterms:W3CDTF">2023-03-01T17:55:55Z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