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11" r:id="rId2"/>
    <p:sldId id="559" r:id="rId3"/>
    <p:sldId id="560" r:id="rId4"/>
    <p:sldId id="561" r:id="rId5"/>
    <p:sldId id="547" r:id="rId6"/>
    <p:sldId id="542" r:id="rId7"/>
    <p:sldId id="543" r:id="rId8"/>
    <p:sldId id="545" r:id="rId9"/>
    <p:sldId id="549" r:id="rId10"/>
    <p:sldId id="562" r:id="rId11"/>
    <p:sldId id="563" r:id="rId12"/>
    <p:sldId id="564" r:id="rId13"/>
    <p:sldId id="550" r:id="rId14"/>
    <p:sldId id="565" r:id="rId15"/>
    <p:sldId id="566" r:id="rId16"/>
    <p:sldId id="567" r:id="rId17"/>
    <p:sldId id="568" r:id="rId18"/>
    <p:sldId id="569" r:id="rId19"/>
    <p:sldId id="570" r:id="rId20"/>
    <p:sldId id="571" r:id="rId21"/>
    <p:sldId id="522" r:id="rId22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gjiang wei" initials="hw" lastIdx="1" clrIdx="0">
    <p:extLst>
      <p:ext uri="{19B8F6BF-5375-455C-9EA6-DF929625EA0E}">
        <p15:presenceInfo xmlns:p15="http://schemas.microsoft.com/office/powerpoint/2012/main" userId="6304d4d8b274ea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41F23"/>
    <a:srgbClr val="BFBFBF"/>
    <a:srgbClr val="801E00"/>
    <a:srgbClr val="C00000"/>
    <a:srgbClr val="ED7D31"/>
    <a:srgbClr val="385723"/>
    <a:srgbClr val="203864"/>
    <a:srgbClr val="F2F1F7"/>
    <a:srgbClr val="CBC1DC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0" autoAdjust="0"/>
    <p:restoredTop sz="84395" autoAdjust="0"/>
  </p:normalViewPr>
  <p:slideViewPr>
    <p:cSldViewPr>
      <p:cViewPr>
        <p:scale>
          <a:sx n="111" d="100"/>
          <a:sy n="111" d="100"/>
        </p:scale>
        <p:origin x="752" y="3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14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F8FB0-7716-43A8-8A86-F268943C322A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4453F-754D-47F9-AA35-EB9C5B4039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t>2022/11/21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72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 userDrawn="1"/>
        </p:nvSpPr>
        <p:spPr>
          <a:xfrm>
            <a:off x="-20279" y="0"/>
            <a:ext cx="2144007" cy="570756"/>
          </a:xfrm>
          <a:prstGeom prst="homePlate">
            <a:avLst/>
          </a:prstGeom>
          <a:solidFill>
            <a:srgbClr val="941F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8950"/>
            <a:ext cx="662266" cy="5689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+mj-lt"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555776" y="561876"/>
            <a:ext cx="59401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997460" y="175028"/>
            <a:ext cx="7056783" cy="432842"/>
          </a:xfrm>
        </p:spPr>
        <p:txBody>
          <a:bodyPr>
            <a:noAutofit/>
          </a:bodyPr>
          <a:lstStyle>
            <a:lvl1pPr>
              <a:defRPr sz="1800" b="1">
                <a:solidFill>
                  <a:srgbClr val="941F2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 userDrawn="1"/>
        </p:nvSpPr>
        <p:spPr>
          <a:xfrm>
            <a:off x="-20279" y="0"/>
            <a:ext cx="2806576" cy="570756"/>
          </a:xfrm>
          <a:prstGeom prst="homePlat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8950"/>
            <a:ext cx="662266" cy="5689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+mj-lt"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555776" y="561876"/>
            <a:ext cx="59401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68912" y="195486"/>
            <a:ext cx="6167583" cy="432842"/>
          </a:xfrm>
        </p:spPr>
        <p:txBody>
          <a:bodyPr>
            <a:noAutofit/>
          </a:bodyPr>
          <a:lstStyle>
            <a:lvl1pPr>
              <a:defRPr sz="1800" b="1">
                <a:solidFill>
                  <a:srgbClr val="941F2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913787" y="57834"/>
            <a:ext cx="1786006" cy="50404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 userDrawn="1"/>
        </p:nvSpPr>
        <p:spPr>
          <a:xfrm>
            <a:off x="-20279" y="0"/>
            <a:ext cx="2806576" cy="570756"/>
          </a:xfrm>
          <a:prstGeom prst="homePlate">
            <a:avLst/>
          </a:prstGeom>
          <a:solidFill>
            <a:srgbClr val="941F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6751"/>
            <a:ext cx="4032448" cy="5689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+mj-lt"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555776" y="561876"/>
            <a:ext cx="59401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68912" y="195486"/>
            <a:ext cx="6167583" cy="432842"/>
          </a:xfrm>
        </p:spPr>
        <p:txBody>
          <a:bodyPr>
            <a:noAutofit/>
          </a:bodyPr>
          <a:lstStyle>
            <a:lvl1pPr>
              <a:defRPr sz="1800" b="1">
                <a:solidFill>
                  <a:srgbClr val="941F2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 userDrawn="1"/>
        </p:nvSpPr>
        <p:spPr>
          <a:xfrm>
            <a:off x="-20280" y="0"/>
            <a:ext cx="4592279" cy="570756"/>
          </a:xfrm>
          <a:prstGeom prst="homePlate">
            <a:avLst/>
          </a:prstGeom>
          <a:solidFill>
            <a:srgbClr val="941F2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6751"/>
            <a:ext cx="4032448" cy="5689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 typeface="+mj-lt"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555776" y="561876"/>
            <a:ext cx="59401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68912" y="195486"/>
            <a:ext cx="6167583" cy="432842"/>
          </a:xfrm>
        </p:spPr>
        <p:txBody>
          <a:bodyPr>
            <a:noAutofit/>
          </a:bodyPr>
          <a:lstStyle>
            <a:lvl1pPr>
              <a:defRPr sz="1800" b="1">
                <a:solidFill>
                  <a:srgbClr val="941F2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9" y="624118"/>
            <a:ext cx="3192647" cy="5237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9" y="629351"/>
            <a:ext cx="3264655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85708" y="1036987"/>
            <a:ext cx="3593306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8497" y="710139"/>
            <a:ext cx="7288317" cy="51467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25">
                <a:solidFill>
                  <a:srgbClr val="092E85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3" y="1404121"/>
            <a:ext cx="8229612" cy="3191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3"/>
          </p:nvPr>
        </p:nvSpPr>
        <p:spPr>
          <a:xfrm>
            <a:off x="602429" y="750725"/>
            <a:ext cx="688491" cy="474093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8CB08-916B-4955-ACEA-C66934A39553}" type="datetimeFigureOut">
              <a:rPr lang="zh-TW" altLang="en-US"/>
              <a:t>2022/11/21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C582-6996-4662-91A5-25C0E6297F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8497" y="710139"/>
            <a:ext cx="7288317" cy="51467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25">
                <a:solidFill>
                  <a:srgbClr val="092E85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3" y="1404121"/>
            <a:ext cx="8229612" cy="3191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3"/>
          </p:nvPr>
        </p:nvSpPr>
        <p:spPr>
          <a:xfrm>
            <a:off x="602429" y="750725"/>
            <a:ext cx="688491" cy="474093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8CB08-916B-4955-ACEA-C66934A39553}" type="datetimeFigureOut">
              <a:rPr lang="zh-TW" altLang="en-US"/>
              <a:t>2022/11/21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C582-6996-4662-91A5-25C0E6297F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8497" y="710139"/>
            <a:ext cx="7288317" cy="51467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25">
                <a:solidFill>
                  <a:srgbClr val="092E85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3" y="1404121"/>
            <a:ext cx="8229612" cy="3191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3"/>
          </p:nvPr>
        </p:nvSpPr>
        <p:spPr>
          <a:xfrm>
            <a:off x="602429" y="750725"/>
            <a:ext cx="688491" cy="474093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8CB08-916B-4955-ACEA-C66934A39553}" type="datetimeFigureOut">
              <a:rPr lang="zh-TW" altLang="en-US"/>
              <a:t>2022/11/21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C582-6996-4662-91A5-25C0E6297F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8497" y="710139"/>
            <a:ext cx="7288317" cy="51467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25">
                <a:solidFill>
                  <a:srgbClr val="092E85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3" y="1404121"/>
            <a:ext cx="8229612" cy="3191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3"/>
          </p:nvPr>
        </p:nvSpPr>
        <p:spPr>
          <a:xfrm>
            <a:off x="602429" y="750725"/>
            <a:ext cx="688491" cy="474093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8CB08-916B-4955-ACEA-C66934A39553}" type="datetimeFigureOut">
              <a:rPr lang="zh-TW" altLang="en-US"/>
              <a:t>2022/11/21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C582-6996-4662-91A5-25C0E6297F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8497" y="710139"/>
            <a:ext cx="7288317" cy="51467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25">
                <a:solidFill>
                  <a:srgbClr val="092E85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3" y="1404121"/>
            <a:ext cx="8229612" cy="3191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3"/>
          </p:nvPr>
        </p:nvSpPr>
        <p:spPr>
          <a:xfrm>
            <a:off x="602429" y="750725"/>
            <a:ext cx="688491" cy="474093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8CB08-916B-4955-ACEA-C66934A39553}" type="datetimeFigureOut">
              <a:rPr lang="zh-TW" altLang="en-US"/>
              <a:t>2022/11/21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C582-6996-4662-91A5-25C0E6297F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8497" y="710139"/>
            <a:ext cx="7288317" cy="51467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25">
                <a:solidFill>
                  <a:srgbClr val="092E85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3" y="1404121"/>
            <a:ext cx="8229612" cy="3191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3"/>
          </p:nvPr>
        </p:nvSpPr>
        <p:spPr>
          <a:xfrm>
            <a:off x="602429" y="750725"/>
            <a:ext cx="688491" cy="474093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8CB08-916B-4955-ACEA-C66934A39553}" type="datetimeFigureOut">
              <a:rPr lang="zh-TW" altLang="en-US"/>
              <a:t>2022/11/21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C582-6996-4662-91A5-25C0E6297F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8497" y="710139"/>
            <a:ext cx="7288317" cy="51467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25">
                <a:solidFill>
                  <a:srgbClr val="092E85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3" y="1404121"/>
            <a:ext cx="8229612" cy="3191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3"/>
          </p:nvPr>
        </p:nvSpPr>
        <p:spPr>
          <a:xfrm>
            <a:off x="602429" y="750725"/>
            <a:ext cx="688491" cy="474093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8CB08-916B-4955-ACEA-C66934A39553}" type="datetimeFigureOut">
              <a:rPr lang="zh-TW" altLang="en-US"/>
              <a:t>2022/11/21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C582-6996-4662-91A5-25C0E6297F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8497" y="710139"/>
            <a:ext cx="7288317" cy="51467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25">
                <a:solidFill>
                  <a:srgbClr val="092E85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3" y="1404121"/>
            <a:ext cx="8229612" cy="3191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3"/>
          </p:nvPr>
        </p:nvSpPr>
        <p:spPr>
          <a:xfrm>
            <a:off x="602429" y="750725"/>
            <a:ext cx="688491" cy="474093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8CB08-916B-4955-ACEA-C66934A39553}" type="datetimeFigureOut">
              <a:rPr lang="zh-TW" altLang="en-US"/>
              <a:t>2022/11/21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C582-6996-4662-91A5-25C0E6297F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8497" y="710139"/>
            <a:ext cx="7288317" cy="51467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25">
                <a:solidFill>
                  <a:srgbClr val="092E85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3" y="1404121"/>
            <a:ext cx="8229612" cy="3191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3"/>
          </p:nvPr>
        </p:nvSpPr>
        <p:spPr>
          <a:xfrm>
            <a:off x="602429" y="750725"/>
            <a:ext cx="688491" cy="474093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8CB08-916B-4955-ACEA-C66934A39553}" type="datetimeFigureOut">
              <a:rPr lang="zh-TW" altLang="en-US"/>
              <a:t>2022/11/21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C582-6996-4662-91A5-25C0E6297F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8497" y="710139"/>
            <a:ext cx="7288317" cy="51467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25">
                <a:solidFill>
                  <a:srgbClr val="092E85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3" y="1404121"/>
            <a:ext cx="8229612" cy="3191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3"/>
          </p:nvPr>
        </p:nvSpPr>
        <p:spPr>
          <a:xfrm>
            <a:off x="602429" y="750725"/>
            <a:ext cx="688491" cy="474093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8CB08-916B-4955-ACEA-C66934A39553}" type="datetimeFigureOut">
              <a:rPr lang="zh-TW" altLang="en-US"/>
              <a:t>2022/11/21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C582-6996-4662-91A5-25C0E6297F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8497" y="710139"/>
            <a:ext cx="7288317" cy="51467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25">
                <a:solidFill>
                  <a:srgbClr val="092E85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3" y="1404121"/>
            <a:ext cx="8229612" cy="3191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3"/>
          </p:nvPr>
        </p:nvSpPr>
        <p:spPr>
          <a:xfrm>
            <a:off x="602429" y="750725"/>
            <a:ext cx="688491" cy="474093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8CB08-916B-4955-ACEA-C66934A39553}" type="datetimeFigureOut">
              <a:rPr lang="zh-TW" altLang="en-US"/>
              <a:t>2022/11/21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C582-6996-4662-91A5-25C0E6297F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8497" y="710139"/>
            <a:ext cx="7288317" cy="51467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25">
                <a:solidFill>
                  <a:srgbClr val="092E85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3" y="1404121"/>
            <a:ext cx="8229612" cy="3191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3"/>
          </p:nvPr>
        </p:nvSpPr>
        <p:spPr>
          <a:xfrm>
            <a:off x="602429" y="750725"/>
            <a:ext cx="688491" cy="474093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8CB08-916B-4955-ACEA-C66934A39553}" type="datetimeFigureOut">
              <a:rPr lang="zh-TW" altLang="en-US"/>
              <a:t>2022/11/21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C582-6996-4662-91A5-25C0E6297F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8497" y="710139"/>
            <a:ext cx="7288317" cy="51467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25">
                <a:solidFill>
                  <a:srgbClr val="092E85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3" y="1404121"/>
            <a:ext cx="8229612" cy="3191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3"/>
          </p:nvPr>
        </p:nvSpPr>
        <p:spPr>
          <a:xfrm>
            <a:off x="602429" y="750725"/>
            <a:ext cx="688491" cy="474093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8CB08-916B-4955-ACEA-C66934A39553}" type="datetimeFigureOut">
              <a:rPr lang="zh-TW" altLang="en-US"/>
              <a:t>2022/11/21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C582-6996-4662-91A5-25C0E6297F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8497" y="710139"/>
            <a:ext cx="7288317" cy="51467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025">
                <a:solidFill>
                  <a:srgbClr val="092E85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3" y="1404121"/>
            <a:ext cx="8229612" cy="3191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3"/>
          </p:nvPr>
        </p:nvSpPr>
        <p:spPr>
          <a:xfrm>
            <a:off x="602429" y="750725"/>
            <a:ext cx="688491" cy="474093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8CB08-916B-4955-ACEA-C66934A39553}" type="datetimeFigureOut">
              <a:rPr lang="zh-TW" altLang="en-US"/>
              <a:t>2022/11/21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C582-6996-4662-91A5-25C0E6297F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C718-4EAF-405E-AE53-3E094839F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10"/>
          <p:cNvSpPr/>
          <p:nvPr userDrawn="1"/>
        </p:nvSpPr>
        <p:spPr>
          <a:xfrm>
            <a:off x="114302" y="314662"/>
            <a:ext cx="151950" cy="153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8" name="矩形 11"/>
          <p:cNvSpPr/>
          <p:nvPr userDrawn="1"/>
        </p:nvSpPr>
        <p:spPr>
          <a:xfrm>
            <a:off x="114302" y="131186"/>
            <a:ext cx="151950" cy="153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9" name="矩形 12"/>
          <p:cNvSpPr/>
          <p:nvPr userDrawn="1"/>
        </p:nvSpPr>
        <p:spPr>
          <a:xfrm>
            <a:off x="18829" y="222923"/>
            <a:ext cx="151950" cy="1532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C718-4EAF-405E-AE53-3E094839F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10"/>
          <p:cNvSpPr/>
          <p:nvPr userDrawn="1"/>
        </p:nvSpPr>
        <p:spPr>
          <a:xfrm>
            <a:off x="114302" y="314662"/>
            <a:ext cx="151950" cy="153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8" name="矩形 11"/>
          <p:cNvSpPr/>
          <p:nvPr userDrawn="1"/>
        </p:nvSpPr>
        <p:spPr>
          <a:xfrm>
            <a:off x="114302" y="131186"/>
            <a:ext cx="151950" cy="153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9" name="矩形 12"/>
          <p:cNvSpPr/>
          <p:nvPr userDrawn="1"/>
        </p:nvSpPr>
        <p:spPr>
          <a:xfrm>
            <a:off x="18829" y="222923"/>
            <a:ext cx="151950" cy="1532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C718-4EAF-405E-AE53-3E094839F3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10"/>
          <p:cNvSpPr/>
          <p:nvPr userDrawn="1"/>
        </p:nvSpPr>
        <p:spPr>
          <a:xfrm>
            <a:off x="114302" y="314662"/>
            <a:ext cx="151950" cy="153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8" name="矩形 11"/>
          <p:cNvSpPr/>
          <p:nvPr userDrawn="1"/>
        </p:nvSpPr>
        <p:spPr>
          <a:xfrm>
            <a:off x="114302" y="131186"/>
            <a:ext cx="151950" cy="1532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9" name="矩形 12"/>
          <p:cNvSpPr/>
          <p:nvPr userDrawn="1"/>
        </p:nvSpPr>
        <p:spPr>
          <a:xfrm>
            <a:off x="18829" y="222923"/>
            <a:ext cx="151950" cy="1532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endParaRPr lang="zh-CN" alt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8497" y="710136"/>
            <a:ext cx="7288317" cy="51467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>
                <a:solidFill>
                  <a:srgbClr val="092E85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404121"/>
            <a:ext cx="8229612" cy="31913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3"/>
          </p:nvPr>
        </p:nvSpPr>
        <p:spPr>
          <a:xfrm>
            <a:off x="602430" y="750722"/>
            <a:ext cx="688490" cy="474093"/>
          </a:xfrm>
        </p:spPr>
        <p:txBody>
          <a:bodyPr>
            <a:noAutofit/>
          </a:bodyPr>
          <a:lstStyle>
            <a:lvl1pPr marL="0" indent="0" algn="r">
              <a:buNone/>
              <a:defRPr sz="2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8CB08-916B-4955-ACEA-C66934A39553}" type="datetimeFigureOut">
              <a:rPr lang="zh-TW" altLang="en-US"/>
              <a:t>2022/11/21</a:t>
            </a:fld>
            <a:endParaRPr lang="zh-TW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BC582-6996-4662-91A5-25C0E6297F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3BE3-B967-4CAF-86E4-C886371B9531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E14C-485C-475A-A4AC-09D751B2B7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11/21/22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9844" y="2723"/>
            <a:ext cx="9144000" cy="514077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1400268"/>
            <a:ext cx="72225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b="1" spc="225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Application</a:t>
            </a:r>
            <a:r>
              <a:rPr lang="zh-CN" altLang="en-US" sz="3200" b="1" spc="225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sz="3200" b="1" spc="225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of</a:t>
            </a:r>
            <a:r>
              <a:rPr lang="zh-CN" altLang="en-US" sz="3200" b="1" spc="225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sz="3200" b="1" spc="225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Implicit</a:t>
            </a:r>
            <a:r>
              <a:rPr lang="zh-CN" altLang="en-US" sz="3200" b="1" spc="225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sz="3200" b="1" spc="225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Neural</a:t>
            </a:r>
            <a:r>
              <a:rPr lang="zh-CN" altLang="en-US" sz="3200" b="1" spc="225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sz="3200" b="1" spc="225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Representation</a:t>
            </a:r>
            <a:r>
              <a:rPr lang="zh-CN" altLang="en-US" sz="3200" b="1" spc="225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sz="3200" b="1" spc="225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in</a:t>
            </a:r>
            <a:r>
              <a:rPr lang="zh-CN" altLang="en-US" sz="3200" b="1" spc="225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sz="3200" b="1" spc="225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Tomography</a:t>
            </a:r>
            <a:r>
              <a:rPr lang="zh-CN" altLang="en-US" sz="3200" b="1" spc="225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r>
              <a:rPr lang="en-US" altLang="zh-CN" sz="3200" b="1" spc="225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Imaging</a:t>
            </a:r>
            <a:r>
              <a:rPr lang="zh-CN" altLang="en-US" sz="3200" b="1" spc="225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 </a:t>
            </a:r>
            <a:endParaRPr lang="en-US" altLang="zh-CN" sz="3200" b="1" spc="225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1345" y="3204623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pc="225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Yuyao</a:t>
            </a:r>
            <a:r>
              <a:rPr lang="en-US" altLang="zh-CN" spc="22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Zhang, PhD.</a:t>
            </a:r>
          </a:p>
          <a:p>
            <a:pPr algn="ctr"/>
            <a:r>
              <a:rPr lang="en-US" altLang="zh-CN" spc="225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ShanghaiTech</a:t>
            </a:r>
            <a:r>
              <a:rPr lang="en-US" altLang="zh-CN" spc="22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University-SIST-SMIRC</a:t>
            </a:r>
            <a:r>
              <a:rPr lang="zh-CN" altLang="en-US" spc="22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pc="22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center</a:t>
            </a:r>
            <a:endParaRPr lang="zh-CN" altLang="en-US" spc="225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9624" y="4192388"/>
            <a:ext cx="190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pc="225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Nov. 2022</a:t>
            </a:r>
            <a:endParaRPr lang="zh-CN" altLang="en-US" spc="225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123728" y="175028"/>
            <a:ext cx="6930515" cy="432842"/>
          </a:xfrm>
        </p:spPr>
        <p:txBody>
          <a:bodyPr/>
          <a:lstStyle/>
          <a:p>
            <a:r>
              <a:rPr lang="en-US" altLang="zh-CN" sz="2400" dirty="0"/>
              <a:t>Radon</a:t>
            </a:r>
            <a:r>
              <a:rPr lang="zh-CN" altLang="en-US" sz="2400" dirty="0"/>
              <a:t> </a:t>
            </a:r>
            <a:r>
              <a:rPr lang="en-US" altLang="zh-CN" sz="2400" dirty="0"/>
              <a:t>Transform</a:t>
            </a:r>
            <a:endParaRPr lang="zh-CN" altLang="en-US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6E16CF4-9858-3EAD-48E3-D8CE2360A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98" y="2065244"/>
            <a:ext cx="4394312" cy="3078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4">
                <a:extLst>
                  <a:ext uri="{FF2B5EF4-FFF2-40B4-BE49-F238E27FC236}">
                    <a16:creationId xmlns:a16="http://schemas.microsoft.com/office/drawing/2014/main" id="{985DDB05-BF61-AF4D-2523-8283041903DB}"/>
                  </a:ext>
                </a:extLst>
              </p:cNvPr>
              <p:cNvSpPr/>
              <p:nvPr/>
            </p:nvSpPr>
            <p:spPr>
              <a:xfrm>
                <a:off x="279970" y="794979"/>
                <a:ext cx="5120739" cy="38650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360363" lvl="1" indent="-360363">
                  <a:lnSpc>
                    <a:spcPct val="150000"/>
                  </a:lnSpc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Normal representation for a line:</a:t>
                </a:r>
              </a:p>
              <a:p>
                <a:pPr marL="0" lvl="1"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𝜌</m:t>
                      </m:r>
                    </m:oMath>
                  </m:oMathPara>
                </a14:m>
                <a:endParaRPr lang="en-US" altLang="zh-CN" dirty="0"/>
              </a:p>
              <a:p>
                <a:pPr marL="285750" lvl="1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The projection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b="1" dirty="0"/>
                  <a:t> along an arbitrary line in 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𝑥𝑦</m:t>
                    </m:r>
                  </m:oMath>
                </a14:m>
                <a:r>
                  <a:rPr lang="en-US" altLang="zh-CN" b="1" dirty="0"/>
                  <a:t>-plane:</a:t>
                </a:r>
              </a:p>
              <a:p>
                <a:pPr marL="0" lvl="1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marL="0" lvl="1">
                  <a:lnSpc>
                    <a:spcPct val="15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en-US" altLang="zh-CN" sz="1600" b="1" dirty="0"/>
              </a:p>
            </p:txBody>
          </p:sp>
        </mc:Choice>
        <mc:Fallback>
          <p:sp>
            <p:nvSpPr>
              <p:cNvPr id="7" name="矩形 4">
                <a:extLst>
                  <a:ext uri="{FF2B5EF4-FFF2-40B4-BE49-F238E27FC236}">
                    <a16:creationId xmlns:a16="http://schemas.microsoft.com/office/drawing/2014/main" id="{985DDB05-BF61-AF4D-2523-828304190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70" y="794979"/>
                <a:ext cx="5120739" cy="3865003"/>
              </a:xfrm>
              <a:prstGeom prst="rect">
                <a:avLst/>
              </a:prstGeom>
              <a:blipFill>
                <a:blip r:embed="rId3"/>
                <a:stretch>
                  <a:fillRect l="-743" b="-150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5">
            <a:extLst>
              <a:ext uri="{FF2B5EF4-FFF2-40B4-BE49-F238E27FC236}">
                <a16:creationId xmlns:a16="http://schemas.microsoft.com/office/drawing/2014/main" id="{8E5155DB-64A0-9ACC-CC05-DB5D93BD6B6B}"/>
              </a:ext>
            </a:extLst>
          </p:cNvPr>
          <p:cNvGrpSpPr/>
          <p:nvPr/>
        </p:nvGrpSpPr>
        <p:grpSpPr>
          <a:xfrm>
            <a:off x="4928271" y="291650"/>
            <a:ext cx="2610332" cy="1903813"/>
            <a:chOff x="8263731" y="984376"/>
            <a:chExt cx="2610332" cy="1903813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792EB6A-5C0C-5C8A-F702-A61DC3D55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53" r="25060" b="12772"/>
            <a:stretch/>
          </p:blipFill>
          <p:spPr bwMode="auto">
            <a:xfrm>
              <a:off x="8736169" y="984376"/>
              <a:ext cx="2137894" cy="19038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DFDCB813-E2F3-3E1B-C89F-21259DA8D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3731" y="1498201"/>
              <a:ext cx="1369667" cy="251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982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123728" y="175028"/>
            <a:ext cx="6930515" cy="432842"/>
          </a:xfrm>
        </p:spPr>
        <p:txBody>
          <a:bodyPr/>
          <a:lstStyle/>
          <a:p>
            <a:r>
              <a:rPr lang="en-US" altLang="zh-CN" sz="2400" dirty="0"/>
              <a:t>Radon</a:t>
            </a:r>
            <a:r>
              <a:rPr lang="zh-CN" altLang="en-US" sz="2400" dirty="0"/>
              <a:t> </a:t>
            </a:r>
            <a:r>
              <a:rPr lang="en-US" altLang="zh-CN" sz="2400" dirty="0"/>
              <a:t>Transform</a:t>
            </a:r>
            <a:endParaRPr lang="zh-CN" altLang="en-US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6E16CF4-9858-3EAD-48E3-D8CE2360A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9" y="2078781"/>
            <a:ext cx="4394312" cy="3078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4">
                <a:extLst>
                  <a:ext uri="{FF2B5EF4-FFF2-40B4-BE49-F238E27FC236}">
                    <a16:creationId xmlns:a16="http://schemas.microsoft.com/office/drawing/2014/main" id="{985DDB05-BF61-AF4D-2523-8283041903DB}"/>
                  </a:ext>
                </a:extLst>
              </p:cNvPr>
              <p:cNvSpPr/>
              <p:nvPr/>
            </p:nvSpPr>
            <p:spPr>
              <a:xfrm>
                <a:off x="279970" y="794979"/>
                <a:ext cx="8668540" cy="38650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285750" lvl="1" indent="-285750">
                  <a:lnSpc>
                    <a:spcPct val="150000"/>
                  </a:lnSpc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The projection of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600" b="1" dirty="0"/>
                  <a:t> along an arbitrary line in the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𝑥𝑦</m:t>
                    </m:r>
                  </m:oMath>
                </a14:m>
                <a:r>
                  <a:rPr lang="en-US" altLang="zh-CN" sz="1600" b="1" dirty="0"/>
                  <a:t>-plane:</a:t>
                </a:r>
              </a:p>
              <a:p>
                <a:pPr marL="0" lvl="1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−0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zh-CN" altLang="en-US" sz="16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  <m:func>
                                    <m:func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marL="0" lvl="1">
                  <a:lnSpc>
                    <a:spcPct val="15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en-US" altLang="zh-CN" sz="1600" b="1" dirty="0"/>
              </a:p>
            </p:txBody>
          </p:sp>
        </mc:Choice>
        <mc:Fallback>
          <p:sp>
            <p:nvSpPr>
              <p:cNvPr id="7" name="矩形 4">
                <a:extLst>
                  <a:ext uri="{FF2B5EF4-FFF2-40B4-BE49-F238E27FC236}">
                    <a16:creationId xmlns:a16="http://schemas.microsoft.com/office/drawing/2014/main" id="{985DDB05-BF61-AF4D-2523-828304190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70" y="794979"/>
                <a:ext cx="8668540" cy="3865003"/>
              </a:xfrm>
              <a:prstGeom prst="rect">
                <a:avLst/>
              </a:prstGeom>
              <a:blipFill>
                <a:blip r:embed="rId3"/>
                <a:stretch>
                  <a:fillRect l="-293" t="-62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F59463A6-B078-97E8-D330-B37A12815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10"/>
          <a:stretch/>
        </p:blipFill>
        <p:spPr bwMode="auto">
          <a:xfrm>
            <a:off x="5074207" y="2174162"/>
            <a:ext cx="3789823" cy="279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36057C-40B9-5E5A-6BB4-BF11294C55C3}"/>
                  </a:ext>
                </a:extLst>
              </p:cNvPr>
              <p:cNvSpPr txBox="1"/>
              <p:nvPr/>
            </p:nvSpPr>
            <p:spPr>
              <a:xfrm>
                <a:off x="5436096" y="1848553"/>
                <a:ext cx="739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36057C-40B9-5E5A-6BB4-BF11294C5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848553"/>
                <a:ext cx="739048" cy="276999"/>
              </a:xfrm>
              <a:prstGeom prst="rect">
                <a:avLst/>
              </a:prstGeom>
              <a:blipFill>
                <a:blip r:embed="rId5"/>
                <a:stretch>
                  <a:fillRect l="-11864" t="-4348" r="-10169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1A7138-90BA-05DD-2823-88E9B4177A1A}"/>
                  </a:ext>
                </a:extLst>
              </p:cNvPr>
              <p:cNvSpPr txBox="1"/>
              <p:nvPr/>
            </p:nvSpPr>
            <p:spPr>
              <a:xfrm>
                <a:off x="7380312" y="1847150"/>
                <a:ext cx="807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1A7138-90BA-05DD-2823-88E9B4177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1847150"/>
                <a:ext cx="807016" cy="276999"/>
              </a:xfrm>
              <a:prstGeom prst="rect">
                <a:avLst/>
              </a:prstGeom>
              <a:blipFill>
                <a:blip r:embed="rId6"/>
                <a:stretch>
                  <a:fillRect l="-7813" t="-8696" r="-9375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5A3FC90F-BF77-9EA8-E8AE-14C839E94F1B}"/>
              </a:ext>
            </a:extLst>
          </p:cNvPr>
          <p:cNvSpPr txBox="1"/>
          <p:nvPr/>
        </p:nvSpPr>
        <p:spPr>
          <a:xfrm>
            <a:off x="7131237" y="1470536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Sinogram</a:t>
            </a:r>
            <a:endParaRPr lang="en-C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8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123728" y="175028"/>
            <a:ext cx="6930515" cy="432842"/>
          </a:xfrm>
        </p:spPr>
        <p:txBody>
          <a:bodyPr/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Fourier-Slice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Theorem</a:t>
            </a:r>
            <a:endParaRPr lang="zh-CN" alt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9D7D16-B98B-A44C-05F3-7F35C1BA4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323" y="1629404"/>
            <a:ext cx="4850582" cy="21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6">
                <a:extLst>
                  <a:ext uri="{FF2B5EF4-FFF2-40B4-BE49-F238E27FC236}">
                    <a16:creationId xmlns:a16="http://schemas.microsoft.com/office/drawing/2014/main" id="{4AFDB69E-0D4C-5702-1183-61110A26D29E}"/>
                  </a:ext>
                </a:extLst>
              </p:cNvPr>
              <p:cNvSpPr/>
              <p:nvPr/>
            </p:nvSpPr>
            <p:spPr>
              <a:xfrm>
                <a:off x="101095" y="843558"/>
                <a:ext cx="4326890" cy="3764080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360363" lvl="1" indent="-360363">
                  <a:lnSpc>
                    <a:spcPct val="150000"/>
                  </a:lnSpc>
                  <a:spcBef>
                    <a:spcPts val="1800"/>
                  </a:spcBef>
                  <a:spcAft>
                    <a:spcPts val="300"/>
                  </a:spcAft>
                </a:pPr>
                <a:r>
                  <a:rPr lang="en-US" altLang="zh-CN" sz="1400" b="1" dirty="0"/>
                  <a:t>The 1D FT of a projection with respect of </a:t>
                </a:r>
                <a14:m>
                  <m:oMath xmlns:m="http://schemas.openxmlformats.org/officeDocument/2006/math">
                    <m:r>
                      <a:rPr lang="zh-CN" alt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</m:oMath>
                </a14:m>
                <a:r>
                  <a:rPr lang="en-US" altLang="zh-CN" sz="1400" b="1" dirty="0"/>
                  <a:t>:</a:t>
                </a:r>
              </a:p>
              <a:p>
                <a:pPr marL="0" lvl="1" algn="ctr">
                  <a:lnSpc>
                    <a:spcPct val="1500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r>
                                <a:rPr lang="el-GR" altLang="zh-CN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  <m:r>
                                <a:rPr lang="zh-CN" altLang="el-GR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</m:nary>
                    </m:oMath>
                  </m:oMathPara>
                </a14:m>
                <a:endParaRPr lang="en-US" altLang="zh-CN" sz="1400" dirty="0"/>
              </a:p>
              <a:p>
                <a:pPr marL="0" lvl="1">
                  <a:lnSpc>
                    <a:spcPct val="1500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altLang="zh-CN" sz="1400" b="1" dirty="0"/>
                  <a:t>where projection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1400" b="1" dirty="0"/>
                  <a:t> is</a:t>
                </a: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  <m:func>
                                    <m:func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altLang="zh-CN" sz="1400" b="1" dirty="0"/>
                  <a:t>then</a:t>
                </a:r>
                <a:endParaRPr lang="en-US" altLang="zh-CN" sz="140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lvl="1">
                  <a:spcBef>
                    <a:spcPts val="6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  <m:r>
                                    <a:rPr lang="el-GR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  <m:func>
                                    <m:func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zh-CN" altLang="en-US" sz="1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4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∞</m:t>
                                  </m:r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sz="1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𝑢𝑥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𝑣𝑦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𝑑𝑥𝑑𝑦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  <m:func>
                            <m:func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;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𝜔</m:t>
                          </m:r>
                          <m:func>
                            <m:func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func>
                        </m:sub>
                      </m:sSub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lvl="1">
                  <a:lnSpc>
                    <a:spcPct val="1500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altLang="zh-CN" sz="1400" b="1" dirty="0"/>
                  <a:t>Therefore       </a:t>
                </a:r>
                <a:r>
                  <a:rPr lang="en-US" altLang="zh-CN" sz="14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𝜔</m:t>
                    </m:r>
                    <m:func>
                      <m:func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</m:t>
                        </m:r>
                      </m:fName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func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zh-CN" alt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𝜔</m:t>
                    </m:r>
                    <m:func>
                      <m:func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sin</m:t>
                        </m:r>
                      </m:fName>
                      <m:e>
                        <m:r>
                          <a:rPr lang="zh-CN" alt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func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1400" dirty="0"/>
              </a:p>
              <a:p>
                <a:pPr marL="0" lvl="1">
                  <a:lnSpc>
                    <a:spcPct val="150000"/>
                  </a:lnSpc>
                  <a:spcBef>
                    <a:spcPts val="600"/>
                  </a:spcBef>
                  <a:spcAft>
                    <a:spcPts val="1200"/>
                  </a:spcAft>
                </a:pPr>
                <a:endParaRPr lang="en-US" altLang="zh-CN" sz="1200" b="1" dirty="0"/>
              </a:p>
            </p:txBody>
          </p:sp>
        </mc:Choice>
        <mc:Fallback>
          <p:sp>
            <p:nvSpPr>
              <p:cNvPr id="6" name="矩形 6">
                <a:extLst>
                  <a:ext uri="{FF2B5EF4-FFF2-40B4-BE49-F238E27FC236}">
                    <a16:creationId xmlns:a16="http://schemas.microsoft.com/office/drawing/2014/main" id="{4AFDB69E-0D4C-5702-1183-61110A26D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5" y="843558"/>
                <a:ext cx="4326890" cy="3764080"/>
              </a:xfrm>
              <a:prstGeom prst="rect">
                <a:avLst/>
              </a:prstGeom>
              <a:blipFill>
                <a:blip r:embed="rId3"/>
                <a:stretch>
                  <a:fillRect l="-9384" t="-8754" b="-232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057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3688" y="1925419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00000"/>
                </a:solidFill>
              </a:rPr>
              <a:t>Filtered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</a:rPr>
              <a:t>Back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</a:rPr>
              <a:t>Projection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08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123728" y="175028"/>
            <a:ext cx="6930515" cy="432842"/>
          </a:xfrm>
        </p:spPr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Projection from Radon Transform</a:t>
            </a:r>
          </a:p>
          <a:p>
            <a:endParaRPr lang="zh-CN" alt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1392C0AD-294D-5DE6-576B-83F9590C9119}"/>
                  </a:ext>
                </a:extLst>
              </p:cNvPr>
              <p:cNvSpPr/>
              <p:nvPr/>
            </p:nvSpPr>
            <p:spPr>
              <a:xfrm>
                <a:off x="323528" y="915566"/>
                <a:ext cx="4464496" cy="3665810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285750" lvl="1" indent="-285750">
                  <a:lnSpc>
                    <a:spcPct val="120000"/>
                  </a:lnSpc>
                  <a:spcBef>
                    <a:spcPts val="135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For a fixed value of rotation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600" b="1" dirty="0"/>
                  <a:t>:</a:t>
                </a:r>
              </a:p>
              <a:p>
                <a:pPr marL="0" lvl="1" algn="ctr">
                  <a:lnSpc>
                    <a:spcPct val="120000"/>
                  </a:lnSpc>
                  <a:spcBef>
                    <a:spcPts val="45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/>
              </a:p>
              <a:p>
                <a:pPr marL="285750" lvl="1" indent="-285750"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Then a single backprojection obtained at an angle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altLang="zh-CN" sz="1600" b="1" dirty="0"/>
                  <a:t> :</a:t>
                </a:r>
              </a:p>
              <a:p>
                <a:pPr marL="0" lvl="1">
                  <a:lnSpc>
                    <a:spcPct val="120000"/>
                  </a:lnSpc>
                  <a:spcBef>
                    <a:spcPts val="45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/>
              </a:p>
              <a:p>
                <a:pPr marL="0" lvl="1">
                  <a:lnSpc>
                    <a:spcPct val="120000"/>
                  </a:lnSpc>
                  <a:spcBef>
                    <a:spcPts val="450"/>
                  </a:spcBef>
                </a:pPr>
                <a:r>
                  <a:rPr lang="en-US" altLang="zh-CN" sz="1600" dirty="0"/>
                  <a:t>   </a:t>
                </a:r>
                <a:r>
                  <a:rPr lang="zh-CN" altLang="en-US" sz="1600" dirty="0"/>
                  <a:t>    </a:t>
                </a:r>
                <a:r>
                  <a:rPr lang="en-US" altLang="zh-CN" sz="1600" dirty="0"/>
                  <a:t>where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𝜌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 is the projection value.</a:t>
                </a:r>
              </a:p>
              <a:p>
                <a:pPr marL="285750" lvl="1" indent="-285750">
                  <a:lnSpc>
                    <a:spcPct val="12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The final image by summing over all the back-projected images </a:t>
                </a:r>
              </a:p>
              <a:p>
                <a:pPr marL="0" lvl="1">
                  <a:lnSpc>
                    <a:spcPct val="120000"/>
                  </a:lnSpc>
                  <a:spcBef>
                    <a:spcPts val="45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zh-CN" alt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marL="0" lvl="1">
                  <a:lnSpc>
                    <a:spcPct val="150000"/>
                  </a:lnSpc>
                  <a:spcBef>
                    <a:spcPts val="450"/>
                  </a:spcBef>
                  <a:spcAft>
                    <a:spcPts val="900"/>
                  </a:spcAft>
                </a:pPr>
                <a:endParaRPr lang="en-US" altLang="zh-CN" sz="1600" b="1" dirty="0"/>
              </a:p>
            </p:txBody>
          </p:sp>
        </mc:Choice>
        <mc:Fallback>
          <p:sp>
            <p:nvSpPr>
              <p:cNvPr id="4" name="矩形 8">
                <a:extLst>
                  <a:ext uri="{FF2B5EF4-FFF2-40B4-BE49-F238E27FC236}">
                    <a16:creationId xmlns:a16="http://schemas.microsoft.com/office/drawing/2014/main" id="{1392C0AD-294D-5DE6-576B-83F9590C91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15566"/>
                <a:ext cx="4464496" cy="3665810"/>
              </a:xfrm>
              <a:prstGeom prst="rect">
                <a:avLst/>
              </a:prstGeom>
              <a:blipFill>
                <a:blip r:embed="rId2"/>
                <a:stretch>
                  <a:fillRect l="-568" b="-276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3">
            <a:extLst>
              <a:ext uri="{FF2B5EF4-FFF2-40B4-BE49-F238E27FC236}">
                <a16:creationId xmlns:a16="http://schemas.microsoft.com/office/drawing/2014/main" id="{039B0C56-259C-77AF-49FB-D531F84AAB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026"/>
          <a:stretch/>
        </p:blipFill>
        <p:spPr>
          <a:xfrm>
            <a:off x="4932040" y="1131590"/>
            <a:ext cx="4011188" cy="309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2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123728" y="175028"/>
            <a:ext cx="6930515" cy="432842"/>
          </a:xfrm>
        </p:spPr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Projection from Radon Transform</a:t>
            </a:r>
          </a:p>
          <a:p>
            <a:endParaRPr lang="zh-CN" altLang="en-US" sz="2000" dirty="0">
              <a:solidFill>
                <a:srgbClr val="C00000"/>
              </a:solidFill>
            </a:endParaRPr>
          </a:p>
        </p:txBody>
      </p:sp>
      <p:pic>
        <p:nvPicPr>
          <p:cNvPr id="8" name="图片 3">
            <a:extLst>
              <a:ext uri="{FF2B5EF4-FFF2-40B4-BE49-F238E27FC236}">
                <a16:creationId xmlns:a16="http://schemas.microsoft.com/office/drawing/2014/main" id="{039B0C56-259C-77AF-49FB-D531F84AA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26"/>
          <a:stretch/>
        </p:blipFill>
        <p:spPr>
          <a:xfrm>
            <a:off x="101983" y="809912"/>
            <a:ext cx="2285872" cy="1761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05D7A-3032-2371-91A7-3D31EFDA7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10"/>
          <a:stretch/>
        </p:blipFill>
        <p:spPr bwMode="auto">
          <a:xfrm>
            <a:off x="2423536" y="1522410"/>
            <a:ext cx="4335064" cy="319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BFE5ADD-3E68-C5C7-E433-777AE2C8B9EB}"/>
              </a:ext>
            </a:extLst>
          </p:cNvPr>
          <p:cNvGrpSpPr/>
          <p:nvPr/>
        </p:nvGrpSpPr>
        <p:grpSpPr>
          <a:xfrm>
            <a:off x="7389847" y="1522410"/>
            <a:ext cx="1616398" cy="3153697"/>
            <a:chOff x="6538088" y="1495998"/>
            <a:chExt cx="1616398" cy="3153697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572B865-262D-E598-48C4-4AF87CBAA6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457"/>
            <a:stretch/>
          </p:blipFill>
          <p:spPr bwMode="auto">
            <a:xfrm>
              <a:off x="6538088" y="1495998"/>
              <a:ext cx="1567288" cy="1572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98A7C7F-D63F-392E-5EF4-76FABAD43B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87" r="-328"/>
            <a:stretch/>
          </p:blipFill>
          <p:spPr bwMode="auto">
            <a:xfrm>
              <a:off x="6587198" y="3080118"/>
              <a:ext cx="1567288" cy="1569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6F0CCA43-80F7-DC40-E4BD-5D9BC6DEF3ED}"/>
              </a:ext>
            </a:extLst>
          </p:cNvPr>
          <p:cNvSpPr/>
          <p:nvPr/>
        </p:nvSpPr>
        <p:spPr>
          <a:xfrm>
            <a:off x="6628723" y="3120573"/>
            <a:ext cx="761124" cy="647025"/>
          </a:xfrm>
          <a:prstGeom prst="rightArrow">
            <a:avLst/>
          </a:prstGeom>
          <a:solidFill>
            <a:srgbClr val="941F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F3BA48-E263-ECE2-94E0-D3CF66FCFB18}"/>
              </a:ext>
            </a:extLst>
          </p:cNvPr>
          <p:cNvSpPr txBox="1"/>
          <p:nvPr/>
        </p:nvSpPr>
        <p:spPr>
          <a:xfrm>
            <a:off x="6732816" y="2633425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BP</a:t>
            </a:r>
          </a:p>
        </p:txBody>
      </p:sp>
    </p:spTree>
    <p:extLst>
      <p:ext uri="{BB962C8B-B14F-4D97-AF65-F5344CB8AC3E}">
        <p14:creationId xmlns:p14="http://schemas.microsoft.com/office/powerpoint/2010/main" val="381600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123728" y="175028"/>
            <a:ext cx="6930515" cy="432842"/>
          </a:xfrm>
        </p:spPr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Parallel-Beam Filtered Back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projections</a:t>
            </a:r>
          </a:p>
          <a:p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6">
                <a:extLst>
                  <a:ext uri="{FF2B5EF4-FFF2-40B4-BE49-F238E27FC236}">
                    <a16:creationId xmlns:a16="http://schemas.microsoft.com/office/drawing/2014/main" id="{2BB1B4AF-12B2-2763-08A7-7CF88CB20583}"/>
                  </a:ext>
                </a:extLst>
              </p:cNvPr>
              <p:cNvSpPr/>
              <p:nvPr/>
            </p:nvSpPr>
            <p:spPr>
              <a:xfrm>
                <a:off x="323528" y="862523"/>
                <a:ext cx="4536504" cy="350942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270272" lvl="1" indent="-270272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The 2D IFT of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altLang="zh-CN" sz="1600" b="1" dirty="0"/>
                  <a:t>with Fourier-slice theorem:</a:t>
                </a:r>
              </a:p>
              <a:p>
                <a:pPr marL="0" lvl="1" algn="ctr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𝑢𝑥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𝑣𝑦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𝑢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nary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  <m:r>
                                    <a:rPr lang="el-GR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  <m:func>
                                    <m:func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nary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∞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l-GR" altLang="zh-CN" sz="16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𝜌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𝑑</m:t>
                                      </m:r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𝜔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</m:func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altLang="zh-CN" sz="1600" dirty="0"/>
              </a:p>
              <a:p>
                <a:pPr marL="171450" lvl="1" indent="-17145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Convolution backprojection</a:t>
                </a:r>
              </a:p>
              <a:p>
                <a:pPr marL="0" lvl="1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𝜌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m:t>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m:t>𝑔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  <a:sym typeface="Wingdings" panose="05000000000000000000" pitchFamily="2" charset="2"/>
                                    </a:rPr>
                                    <m:t>(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𝜌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 </m:t>
                                  </m:r>
                                </m:e>
                              </m:d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</m:func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altLang="zh-CN" sz="1600" b="1" dirty="0"/>
              </a:p>
              <a:p>
                <a:pPr marL="0" lvl="1">
                  <a:lnSpc>
                    <a:spcPct val="110000"/>
                  </a:lnSpc>
                </a:pPr>
                <a:r>
                  <a:rPr lang="en-US" altLang="zh-CN" sz="1600" dirty="0"/>
                  <a:t>     Where 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IFT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1600" b="1" dirty="0"/>
                  <a:t> ,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𝑔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IFT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𝜔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1600" b="1" dirty="0"/>
                  <a:t>]</a:t>
                </a:r>
              </a:p>
            </p:txBody>
          </p:sp>
        </mc:Choice>
        <mc:Fallback>
          <p:sp>
            <p:nvSpPr>
              <p:cNvPr id="12" name="矩形 6">
                <a:extLst>
                  <a:ext uri="{FF2B5EF4-FFF2-40B4-BE49-F238E27FC236}">
                    <a16:creationId xmlns:a16="http://schemas.microsoft.com/office/drawing/2014/main" id="{2BB1B4AF-12B2-2763-08A7-7CF88CB20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62523"/>
                <a:ext cx="4536504" cy="3509427"/>
              </a:xfrm>
              <a:prstGeom prst="rect">
                <a:avLst/>
              </a:prstGeom>
              <a:blipFill>
                <a:blip r:embed="rId2"/>
                <a:stretch>
                  <a:fillRect l="-12570" t="-10791" b="-348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CDE340F0-9D31-8CD2-62F4-8BAF5B60E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" t="-474" r="915" b="52179"/>
          <a:stretch/>
        </p:blipFill>
        <p:spPr bwMode="auto">
          <a:xfrm>
            <a:off x="5076056" y="1128663"/>
            <a:ext cx="4306311" cy="130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49D60F-18A8-9034-03C8-14DB8C4F6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" t="51581" r="1"/>
          <a:stretch/>
        </p:blipFill>
        <p:spPr bwMode="auto">
          <a:xfrm>
            <a:off x="4139952" y="3104195"/>
            <a:ext cx="4803389" cy="1397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76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123728" y="175028"/>
            <a:ext cx="6930515" cy="432842"/>
          </a:xfrm>
        </p:spPr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Parallel-Beam Filtered Back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projections</a:t>
            </a:r>
          </a:p>
          <a:p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000" dirty="0">
              <a:solidFill>
                <a:srgbClr val="C0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BA6B48-5249-A7E9-0546-B35C829E4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17" y="962844"/>
            <a:ext cx="3438861" cy="342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0FD7EE1-E05D-0EFF-1B4E-85436FDA3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480" y="2668424"/>
            <a:ext cx="3449281" cy="171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753D8-7A06-54B2-D25D-63F2DEE3B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57"/>
          <a:stretch/>
        </p:blipFill>
        <p:spPr bwMode="auto">
          <a:xfrm>
            <a:off x="162412" y="1718410"/>
            <a:ext cx="1798905" cy="1805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A023EF3-3DD8-134B-AF6D-27DD59BFF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87" r="-328"/>
          <a:stretch/>
        </p:blipFill>
        <p:spPr bwMode="auto">
          <a:xfrm>
            <a:off x="6392475" y="994173"/>
            <a:ext cx="1665113" cy="166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49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5736" y="1707654"/>
            <a:ext cx="489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00000"/>
                </a:solidFill>
              </a:rPr>
              <a:t>Common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</a:rPr>
              <a:t>problems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</a:rPr>
              <a:t>in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</a:rPr>
              <a:t>tomography</a:t>
            </a:r>
            <a:r>
              <a:rPr lang="zh-CN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zh-CN" sz="3600" b="1" dirty="0">
                <a:solidFill>
                  <a:srgbClr val="C00000"/>
                </a:solidFill>
              </a:rPr>
              <a:t>images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5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123728" y="175028"/>
            <a:ext cx="6930515" cy="432842"/>
          </a:xfrm>
        </p:spPr>
        <p:txBody>
          <a:bodyPr/>
          <a:lstStyle/>
          <a:p>
            <a:pPr algn="ctr"/>
            <a:r>
              <a:rPr lang="en-CN" altLang="zh-CN" sz="2400" b="1" dirty="0">
                <a:solidFill>
                  <a:srgbClr val="C00000"/>
                </a:solidFill>
              </a:rPr>
              <a:t>Com</a:t>
            </a:r>
            <a:r>
              <a:rPr lang="en-US" altLang="zh-CN" sz="2400" b="1" dirty="0" err="1">
                <a:solidFill>
                  <a:srgbClr val="C00000"/>
                </a:solidFill>
              </a:rPr>
              <a:t>mon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problems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in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tomography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images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F6899-BB92-AD24-61E5-74BEB2A483E0}"/>
              </a:ext>
            </a:extLst>
          </p:cNvPr>
          <p:cNvSpPr txBox="1"/>
          <p:nvPr/>
        </p:nvSpPr>
        <p:spPr>
          <a:xfrm>
            <a:off x="573125" y="771550"/>
            <a:ext cx="81033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N" altLang="zh-CN" sz="2000" dirty="0"/>
              <a:t>Tradeoff</a:t>
            </a:r>
            <a:r>
              <a:rPr lang="zh-CN" altLang="en-US" sz="2000" dirty="0"/>
              <a:t> </a:t>
            </a:r>
            <a:r>
              <a:rPr lang="en-US" altLang="zh-CN" sz="2000" dirty="0"/>
              <a:t>between</a:t>
            </a:r>
            <a:r>
              <a:rPr lang="zh-CN" altLang="en-US" sz="2000" dirty="0"/>
              <a:t> </a:t>
            </a:r>
            <a:r>
              <a:rPr lang="en-US" altLang="zh-CN" sz="2000" dirty="0"/>
              <a:t>image</a:t>
            </a:r>
            <a:r>
              <a:rPr lang="zh-CN" altLang="en-US" sz="2000" dirty="0"/>
              <a:t> </a:t>
            </a:r>
            <a:r>
              <a:rPr lang="en-US" altLang="zh-CN" sz="2000" dirty="0"/>
              <a:t>resolution,</a:t>
            </a:r>
            <a:r>
              <a:rPr lang="zh-CN" altLang="en-US" sz="2000" dirty="0"/>
              <a:t> </a:t>
            </a:r>
            <a:r>
              <a:rPr lang="en-US" altLang="zh-CN" sz="2000" dirty="0"/>
              <a:t>SNR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radiation</a:t>
            </a:r>
            <a:r>
              <a:rPr lang="zh-CN" altLang="en-US" sz="2000" dirty="0"/>
              <a:t> </a:t>
            </a:r>
            <a:r>
              <a:rPr lang="en-US" altLang="zh-CN" sz="2000" dirty="0"/>
              <a:t>exposure,</a:t>
            </a:r>
            <a:r>
              <a:rPr lang="zh-CN" altLang="en-US" sz="2000" dirty="0"/>
              <a:t> </a:t>
            </a:r>
            <a:r>
              <a:rPr lang="en-US" altLang="zh-CN" sz="2000" dirty="0"/>
              <a:t>equipment</a:t>
            </a:r>
            <a:r>
              <a:rPr lang="zh-CN" altLang="en-US" sz="2000" dirty="0"/>
              <a:t> </a:t>
            </a:r>
            <a:r>
              <a:rPr lang="en-US" altLang="zh-CN" sz="2000" dirty="0"/>
              <a:t>cost,</a:t>
            </a:r>
            <a:r>
              <a:rPr lang="zh-CN" altLang="en-US" sz="2000" dirty="0"/>
              <a:t> </a:t>
            </a:r>
            <a:r>
              <a:rPr lang="en-US" altLang="zh-CN" sz="2000" dirty="0"/>
              <a:t>scanning</a:t>
            </a:r>
            <a:r>
              <a:rPr lang="zh-CN" altLang="en-US" sz="2000" dirty="0"/>
              <a:t> </a:t>
            </a:r>
            <a:r>
              <a:rPr lang="en-US" altLang="zh-CN" sz="2000" dirty="0"/>
              <a:t>time…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Lack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anatomical</a:t>
            </a:r>
            <a:r>
              <a:rPr lang="zh-CN" altLang="en-US" sz="2000" dirty="0"/>
              <a:t> </a:t>
            </a:r>
            <a:r>
              <a:rPr lang="en-US" altLang="zh-CN" sz="2000" dirty="0"/>
              <a:t>detail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inter-plane</a:t>
            </a:r>
            <a:r>
              <a:rPr lang="zh-CN" altLang="en-US" sz="2000" dirty="0"/>
              <a:t> </a:t>
            </a:r>
            <a:r>
              <a:rPr lang="en-US" altLang="zh-CN" sz="2000" dirty="0"/>
              <a:t>view.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/>
              <a:t>Image</a:t>
            </a:r>
            <a:r>
              <a:rPr lang="zh-CN" altLang="en-US" sz="2000" dirty="0"/>
              <a:t> </a:t>
            </a:r>
            <a:r>
              <a:rPr lang="en-US" altLang="zh-CN" sz="2000" dirty="0"/>
              <a:t>artifact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patient</a:t>
            </a:r>
            <a:r>
              <a:rPr lang="zh-CN" altLang="en-US" sz="2000" dirty="0"/>
              <a:t> </a:t>
            </a:r>
            <a:r>
              <a:rPr lang="en-US" altLang="zh-CN" sz="2000" dirty="0"/>
              <a:t>motion,</a:t>
            </a:r>
            <a:r>
              <a:rPr lang="zh-CN" altLang="en-US" sz="2000" dirty="0"/>
              <a:t> </a:t>
            </a:r>
            <a:r>
              <a:rPr lang="en-US" altLang="zh-CN" sz="2000" dirty="0"/>
              <a:t>metal implantation devices</a:t>
            </a:r>
            <a:r>
              <a:rPr lang="zh-CN" altLang="en-US" sz="2000" dirty="0"/>
              <a:t> </a:t>
            </a:r>
            <a:r>
              <a:rPr lang="en-US" altLang="zh-CN" sz="2000" dirty="0"/>
              <a:t>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941F23"/>
              </a:solidFill>
            </a:endParaRPr>
          </a:p>
          <a:p>
            <a:r>
              <a:rPr lang="en-US" altLang="zh-CN" sz="2000" dirty="0"/>
              <a:t>	</a:t>
            </a:r>
            <a:endParaRPr lang="en-CN" sz="2000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BFE04B60-F3C2-34BC-CEC9-71FBA9B84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3" y="642721"/>
            <a:ext cx="5877272" cy="440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02C544A-B357-E45A-B33C-8A280C985C59}"/>
              </a:ext>
            </a:extLst>
          </p:cNvPr>
          <p:cNvGrpSpPr/>
          <p:nvPr/>
        </p:nvGrpSpPr>
        <p:grpSpPr>
          <a:xfrm>
            <a:off x="167603" y="2382939"/>
            <a:ext cx="8914376" cy="2655753"/>
            <a:chOff x="167603" y="2382939"/>
            <a:chExt cx="8914376" cy="2655753"/>
          </a:xfrm>
        </p:grpSpPr>
        <p:pic>
          <p:nvPicPr>
            <p:cNvPr id="5" name="Picture 2" descr="See the source image">
              <a:extLst>
                <a:ext uri="{FF2B5EF4-FFF2-40B4-BE49-F238E27FC236}">
                  <a16:creationId xmlns:a16="http://schemas.microsoft.com/office/drawing/2014/main" id="{A3B92D23-0C60-657E-CE58-4EB6EF18EC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993"/>
            <a:stretch/>
          </p:blipFill>
          <p:spPr bwMode="auto">
            <a:xfrm>
              <a:off x="2882629" y="2583475"/>
              <a:ext cx="2246140" cy="2399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See the source image">
              <a:extLst>
                <a:ext uri="{FF2B5EF4-FFF2-40B4-BE49-F238E27FC236}">
                  <a16:creationId xmlns:a16="http://schemas.microsoft.com/office/drawing/2014/main" id="{A899D57F-B195-5F81-EE88-8294EC6A1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915" y="2382939"/>
              <a:ext cx="3751064" cy="2655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See the source image">
              <a:extLst>
                <a:ext uri="{FF2B5EF4-FFF2-40B4-BE49-F238E27FC236}">
                  <a16:creationId xmlns:a16="http://schemas.microsoft.com/office/drawing/2014/main" id="{F3C285B2-CF2F-7CE8-91AC-B427195DD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03" y="2928522"/>
              <a:ext cx="2458793" cy="205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7022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04E5-F19E-C1CF-83F9-93227AAD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BCDB-0356-380E-B0A8-B469696C7B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800" dirty="0"/>
              <a:t>Motivation</a:t>
            </a:r>
            <a:endParaRPr lang="en-C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EE8CC-1754-684E-37FD-73AEC0408FCF}"/>
              </a:ext>
            </a:extLst>
          </p:cNvPr>
          <p:cNvSpPr txBox="1"/>
          <p:nvPr/>
        </p:nvSpPr>
        <p:spPr>
          <a:xfrm>
            <a:off x="573125" y="771550"/>
            <a:ext cx="8103332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guide a process of modeling</a:t>
            </a:r>
            <a:r>
              <a:rPr lang="zh-CN" altLang="en-US" sz="2400" dirty="0"/>
              <a:t> </a:t>
            </a:r>
            <a:r>
              <a:rPr lang="en-US" altLang="zh-CN" sz="2400" dirty="0"/>
              <a:t>practical problems </a:t>
            </a:r>
            <a:r>
              <a:rPr lang="zh-CN" altLang="en-US" sz="2400" dirty="0"/>
              <a:t> </a:t>
            </a:r>
            <a:r>
              <a:rPr lang="en-US" altLang="zh-CN" sz="2400" dirty="0"/>
              <a:t>using</a:t>
            </a:r>
            <a:r>
              <a:rPr lang="zh-CN" altLang="en-US" sz="2400" dirty="0"/>
              <a:t> </a:t>
            </a:r>
            <a:r>
              <a:rPr lang="en-US" altLang="zh-CN" sz="2400" dirty="0"/>
              <a:t>cutting-edge</a:t>
            </a:r>
            <a:r>
              <a:rPr lang="zh-CN" altLang="en-US" sz="2400" dirty="0"/>
              <a:t> </a:t>
            </a:r>
            <a:r>
              <a:rPr lang="en-US" altLang="zh-CN" sz="2400" dirty="0"/>
              <a:t>technique.</a:t>
            </a: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evaluate</a:t>
            </a:r>
            <a:r>
              <a:rPr lang="zh-CN" altLang="en-US" sz="2400" dirty="0"/>
              <a:t> </a:t>
            </a:r>
            <a:r>
              <a:rPr lang="en-US" altLang="zh-CN" sz="2400" dirty="0"/>
              <a:t>my</a:t>
            </a:r>
            <a:r>
              <a:rPr lang="zh-CN" altLang="en-US" sz="2400" dirty="0"/>
              <a:t> </a:t>
            </a:r>
            <a:r>
              <a:rPr lang="en-US" altLang="zh-CN" sz="2400" dirty="0"/>
              <a:t>hypothesis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model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same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entirely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same</a:t>
            </a:r>
            <a:r>
              <a:rPr lang="zh-CN" altLang="en-US" sz="2400" dirty="0"/>
              <a:t> </a:t>
            </a:r>
            <a:r>
              <a:rPr lang="en-US" altLang="zh-CN" sz="2400" dirty="0"/>
              <a:t>way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do.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941F23"/>
              </a:solidFill>
            </a:endParaRPr>
          </a:p>
          <a:p>
            <a:r>
              <a:rPr lang="en-US" altLang="zh-CN" sz="2000" dirty="0"/>
              <a:t>	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165297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123728" y="175028"/>
            <a:ext cx="6930515" cy="432842"/>
          </a:xfrm>
        </p:spPr>
        <p:txBody>
          <a:bodyPr/>
          <a:lstStyle/>
          <a:p>
            <a:pPr algn="ctr"/>
            <a:r>
              <a:rPr lang="en-CN" altLang="zh-CN" sz="2400" b="1" dirty="0">
                <a:solidFill>
                  <a:srgbClr val="C00000"/>
                </a:solidFill>
              </a:rPr>
              <a:t>Com</a:t>
            </a:r>
            <a:r>
              <a:rPr lang="en-US" altLang="zh-CN" sz="2400" b="1" dirty="0" err="1">
                <a:solidFill>
                  <a:srgbClr val="C00000"/>
                </a:solidFill>
              </a:rPr>
              <a:t>mon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problems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in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tomography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images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F6899-BB92-AD24-61E5-74BEB2A483E0}"/>
              </a:ext>
            </a:extLst>
          </p:cNvPr>
          <p:cNvSpPr txBox="1"/>
          <p:nvPr/>
        </p:nvSpPr>
        <p:spPr>
          <a:xfrm>
            <a:off x="573125" y="771550"/>
            <a:ext cx="810333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improve?</a:t>
            </a:r>
          </a:p>
          <a:p>
            <a:pPr marL="1257300" lvl="2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Methods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image</a:t>
            </a:r>
            <a:r>
              <a:rPr lang="zh-CN" altLang="en-US" sz="2400" dirty="0"/>
              <a:t> </a:t>
            </a:r>
            <a:r>
              <a:rPr lang="en-US" altLang="zh-CN" sz="2400" dirty="0"/>
              <a:t>reconstruction</a:t>
            </a:r>
          </a:p>
          <a:p>
            <a:pPr marL="1257300" lvl="2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Methods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image</a:t>
            </a:r>
            <a:r>
              <a:rPr lang="zh-CN" altLang="en-US" sz="2400" dirty="0"/>
              <a:t> </a:t>
            </a:r>
            <a:r>
              <a:rPr lang="en-US" altLang="zh-CN" sz="2400" dirty="0"/>
              <a:t>interpolation</a:t>
            </a:r>
          </a:p>
          <a:p>
            <a:pPr marL="1257300" lvl="2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Methods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image</a:t>
            </a:r>
            <a:r>
              <a:rPr lang="zh-CN" altLang="en-US" sz="2400" dirty="0"/>
              <a:t> </a:t>
            </a:r>
            <a:r>
              <a:rPr lang="en-US" altLang="zh-CN" sz="2400" dirty="0"/>
              <a:t>denoising</a:t>
            </a:r>
          </a:p>
          <a:p>
            <a:pPr marL="1257300" lvl="2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Methods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image</a:t>
            </a:r>
            <a:r>
              <a:rPr lang="zh-CN" altLang="en-US" sz="2400" dirty="0"/>
              <a:t> </a:t>
            </a:r>
            <a:r>
              <a:rPr lang="en-US" altLang="zh-CN" sz="2400" dirty="0"/>
              <a:t>motion</a:t>
            </a:r>
            <a:r>
              <a:rPr lang="zh-CN" altLang="en-US" sz="2400" dirty="0"/>
              <a:t> </a:t>
            </a:r>
            <a:r>
              <a:rPr lang="en-US" altLang="zh-CN" sz="2400" dirty="0"/>
              <a:t>correction</a:t>
            </a:r>
          </a:p>
          <a:p>
            <a:pPr marL="1257300" lvl="2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Methods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image</a:t>
            </a:r>
            <a:r>
              <a:rPr lang="zh-CN" altLang="en-US" sz="2400" dirty="0"/>
              <a:t> </a:t>
            </a:r>
            <a:r>
              <a:rPr lang="en-US" altLang="zh-CN" sz="2400" dirty="0"/>
              <a:t>inpainting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941F23"/>
              </a:solidFill>
            </a:endParaRPr>
          </a:p>
          <a:p>
            <a:r>
              <a:rPr lang="en-US" altLang="zh-CN" sz="2000" dirty="0"/>
              <a:t>	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224180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38223" y="44341"/>
            <a:ext cx="1786006" cy="50404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55941" y="771550"/>
            <a:ext cx="8536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you:</a:t>
            </a:r>
          </a:p>
          <a:p>
            <a:pPr>
              <a:spcAft>
                <a:spcPts val="1200"/>
              </a:spcAft>
            </a:pP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network?</a:t>
            </a:r>
          </a:p>
          <a:p>
            <a:pPr>
              <a:spcAft>
                <a:spcPts val="1200"/>
              </a:spcAft>
            </a:pP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941F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us!</a:t>
            </a:r>
            <a:endParaRPr lang="zh-CN" altLang="en-US" sz="4400" dirty="0">
              <a:solidFill>
                <a:srgbClr val="941F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9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04E5-F19E-C1CF-83F9-93227AAD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BCDB-0356-380E-B0A8-B469696C7B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800" dirty="0"/>
              <a:t>Outline</a:t>
            </a:r>
            <a:endParaRPr lang="en-C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EE8CC-1754-684E-37FD-73AEC0408FCF}"/>
              </a:ext>
            </a:extLst>
          </p:cNvPr>
          <p:cNvSpPr txBox="1"/>
          <p:nvPr/>
        </p:nvSpPr>
        <p:spPr>
          <a:xfrm>
            <a:off x="573125" y="771550"/>
            <a:ext cx="8103332" cy="388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tomography</a:t>
            </a:r>
            <a:r>
              <a:rPr lang="zh-CN" altLang="en-US" dirty="0"/>
              <a:t> </a:t>
            </a:r>
            <a:r>
              <a:rPr lang="en-US" altLang="zh-CN" dirty="0"/>
              <a:t>imaging;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Release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clarify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setup;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revisit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implicit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NERF;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groups;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propose;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proposed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state-of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arts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review.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6613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04E5-F19E-C1CF-83F9-93227AAD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BCDB-0356-380E-B0A8-B469696C7B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2800" dirty="0"/>
              <a:t>Outline</a:t>
            </a:r>
            <a:endParaRPr lang="en-C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EE8CC-1754-684E-37FD-73AEC0408FCF}"/>
              </a:ext>
            </a:extLst>
          </p:cNvPr>
          <p:cNvSpPr txBox="1"/>
          <p:nvPr/>
        </p:nvSpPr>
        <p:spPr>
          <a:xfrm>
            <a:off x="573125" y="771550"/>
            <a:ext cx="8103332" cy="3551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tomography</a:t>
            </a:r>
            <a:r>
              <a:rPr lang="zh-CN" altLang="en-US" dirty="0"/>
              <a:t> </a:t>
            </a:r>
            <a:r>
              <a:rPr lang="en-US" altLang="zh-CN" dirty="0"/>
              <a:t>imaging;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fast</a:t>
            </a:r>
            <a:r>
              <a:rPr lang="zh-CN" altLang="en-US" dirty="0"/>
              <a:t> </a:t>
            </a:r>
            <a:r>
              <a:rPr lang="en-US" altLang="zh-CN" dirty="0"/>
              <a:t>revisit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implicit</a:t>
            </a:r>
            <a:r>
              <a:rPr lang="zh-CN" altLang="en-US" dirty="0"/>
              <a:t> </a:t>
            </a:r>
            <a:r>
              <a:rPr lang="en-US" altLang="zh-CN" dirty="0"/>
              <a:t>neural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NERF;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Release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clarify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setup;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BFBFBF"/>
                </a:solidFill>
              </a:rPr>
              <a:t>Discussion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in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groups;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BFBFBF"/>
                </a:solidFill>
              </a:rPr>
              <a:t>A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presentation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of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the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model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you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would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like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to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propose;</a:t>
            </a:r>
          </a:p>
          <a:p>
            <a:pPr marL="914400" lvl="1" indent="-4572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BFBFBF"/>
                </a:solidFill>
              </a:rPr>
              <a:t>Discussion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and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summary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of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the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proposed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methods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and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the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related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state-of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the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arts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methods</a:t>
            </a:r>
            <a:r>
              <a:rPr lang="zh-CN" altLang="en-US" dirty="0">
                <a:solidFill>
                  <a:srgbClr val="BFBFBF"/>
                </a:solidFill>
              </a:rPr>
              <a:t> </a:t>
            </a:r>
            <a:r>
              <a:rPr lang="en-US" altLang="zh-CN" dirty="0">
                <a:solidFill>
                  <a:srgbClr val="BFBFBF"/>
                </a:solidFill>
              </a:rPr>
              <a:t>review.</a:t>
            </a:r>
            <a:endParaRPr lang="en-CN" dirty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4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5736" y="1707654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Tomography Imaging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Overview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1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123728" y="175028"/>
            <a:ext cx="6930515" cy="432842"/>
          </a:xfrm>
        </p:spPr>
        <p:txBody>
          <a:bodyPr/>
          <a:lstStyle/>
          <a:p>
            <a:r>
              <a:rPr lang="en-US" altLang="zh-CN" sz="2000" dirty="0"/>
              <a:t>Computed Tomography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43558"/>
            <a:ext cx="8343721" cy="403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2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123728" y="175028"/>
            <a:ext cx="6930515" cy="432842"/>
          </a:xfrm>
        </p:spPr>
        <p:txBody>
          <a:bodyPr/>
          <a:lstStyle/>
          <a:p>
            <a:r>
              <a:rPr lang="en-US" altLang="zh-CN" sz="2000" dirty="0"/>
              <a:t>CT: Back Projection in Image Domain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7574"/>
            <a:ext cx="8424936" cy="382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6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123728" y="175028"/>
            <a:ext cx="6930515" cy="432842"/>
          </a:xfrm>
        </p:spPr>
        <p:txBody>
          <a:bodyPr/>
          <a:lstStyle/>
          <a:p>
            <a:r>
              <a:rPr lang="en-US" altLang="zh-CN" sz="2000" dirty="0"/>
              <a:t>CT: Discrete Optimization Formulation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59" y="915566"/>
            <a:ext cx="8856984" cy="389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5736" y="1707654"/>
            <a:ext cx="4896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Radon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Transform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&amp;</a:t>
            </a:r>
            <a:r>
              <a:rPr lang="zh-CN" altLang="en-US" sz="2800" b="1" dirty="0">
                <a:solidFill>
                  <a:srgbClr val="C00000"/>
                </a:solidFill>
              </a:rPr>
              <a:t> 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algn="ctr"/>
            <a:r>
              <a:rPr lang="en-US" altLang="zh-CN" sz="2800" b="1" dirty="0">
                <a:solidFill>
                  <a:srgbClr val="C00000"/>
                </a:solidFill>
              </a:rPr>
              <a:t>Fourier-Slice Theorem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13762</TotalTime>
  <Words>572</Words>
  <Application>Microsoft Macintosh PowerPoint</Application>
  <PresentationFormat>On-screen Show (16:9)</PresentationFormat>
  <Paragraphs>87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等线</vt:lpstr>
      <vt:lpstr>等线 Light</vt:lpstr>
      <vt:lpstr>微软雅黑</vt:lpstr>
      <vt:lpstr>幼圆</vt:lpstr>
      <vt:lpstr>微软雅黑 Light</vt:lpstr>
      <vt:lpstr>Arial</vt:lpstr>
      <vt:lpstr>Calibri</vt:lpstr>
      <vt:lpstr>Cambria Math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kingpub</dc:creator>
  <cp:lastModifiedBy>hongjiang wei</cp:lastModifiedBy>
  <cp:revision>1469</cp:revision>
  <dcterms:created xsi:type="dcterms:W3CDTF">2015-04-24T01:01:00Z</dcterms:created>
  <dcterms:modified xsi:type="dcterms:W3CDTF">2022-11-27T11:14:55Z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