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// airbnb best practice for arguments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Box({dom})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/* private vars*/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const input = dom.querySelector('input');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let counter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 private function*/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increment(by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+=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decrement(by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-=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/*public functions*/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return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increment,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decrement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// airbnb best practice for arguments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function Box({dom})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/* private vars*/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const input = dom.querySelector('input');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let counter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 private function*/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increment(by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+=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function decrement(by = 1)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const inputValue = +(input.value) || by;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counter -= inputValue;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dom.innerHTML = counter;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/*public functions*/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return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increment,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decrement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counters = document.querySelctor('.counter');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counter1 = new Box({selector: counter[0]})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counter2 = new Box({selector: counter[1]})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const counter3 = new Box({selector: counter[2]})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$('.increment').on('click',()=&gt;{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counter1.increment();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counter2.increment();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counter3.increment();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$('.dencrement').on('click',()=&gt;{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counter1.dencrement();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counter2.dencrement();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counter3.dencrement();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&lt;div class="row"&gt;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&lt;div class="panel panel-default col-lg-4 counter"&gt;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class="panel-body"&gt;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Panel content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class="panel-footer"&gt;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    &lt;label&gt;By How Much?&lt;/label&gt;&lt;input type="number"&gt;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Counter is : &lt;span class="result"&gt;0&lt;/span&gt;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&lt;div class="panel panel-default col-lg-4 counter"&gt;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class="panel-body"&gt;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Panel content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class="panel-footer"&gt;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    &lt;label&gt;By How Much?&lt;/label&gt;&lt;input type="number"&gt;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Counter is : &lt;span class="result"&gt;0&lt;/span&gt;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&lt;div class="panel panel-default col-lg-4 counter"&gt;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class="panel-body"&gt;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Panel content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&lt;div class="panel-footer"&gt;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    &lt;label&gt;By How Much?&lt;/label&gt;&lt;input type="number"&gt;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    Counter is : &lt;span class="result"&gt;0&lt;/span&gt;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&lt;div class="row"&gt;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&lt;button class="btn btn-primary col-lg-2 col-lg-offset-4 increment" &gt;Increment&lt;/button&gt;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    &lt;button class="btn btn-danger col-lg-2 col-lg-offset-2 decrement"&gt;Decrement&lt;/button&gt;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    &lt;/div&gt;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    &lt;/div&gt;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77475" y="11130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ejorative" TargetMode="External"/><Relationship Id="rId4" Type="http://schemas.openxmlformats.org/officeDocument/2006/relationships/hyperlink" Target="https://en.wikipedia.org/wiki/Source_code" TargetMode="External"/><Relationship Id="rId11" Type="http://schemas.openxmlformats.org/officeDocument/2006/relationships/hyperlink" Target="https://en.wikipedia.org/wiki/Structured_programming" TargetMode="External"/><Relationship Id="rId10" Type="http://schemas.openxmlformats.org/officeDocument/2006/relationships/hyperlink" Target="https://en.wikipedia.org/wiki/Spaghetti_code#cite_note-1" TargetMode="External"/><Relationship Id="rId9" Type="http://schemas.openxmlformats.org/officeDocument/2006/relationships/hyperlink" Target="https://en.wikipedia.org/wiki/Spaghetti#Serving" TargetMode="External"/><Relationship Id="rId5" Type="http://schemas.openxmlformats.org/officeDocument/2006/relationships/hyperlink" Target="https://en.wikipedia.org/wiki/Control_structure" TargetMode="External"/><Relationship Id="rId6" Type="http://schemas.openxmlformats.org/officeDocument/2006/relationships/hyperlink" Target="https://en.wikipedia.org/wiki/Goto" TargetMode="External"/><Relationship Id="rId7" Type="http://schemas.openxmlformats.org/officeDocument/2006/relationships/hyperlink" Target="https://en.wikipedia.org/wiki/Unstructured_programming" TargetMode="External"/><Relationship Id="rId8" Type="http://schemas.openxmlformats.org/officeDocument/2006/relationships/hyperlink" Target="https://en.wikipedia.org/wiki/Branch_(computer_science)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4666500" cy="5143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From </a:t>
            </a:r>
            <a:r>
              <a:rPr lang="en">
                <a:solidFill>
                  <a:srgbClr val="CC0000"/>
                </a:solidFill>
              </a:rPr>
              <a:t>spaghetti</a:t>
            </a:r>
            <a:r>
              <a:rPr lang="en">
                <a:solidFill>
                  <a:srgbClr val="CC0000"/>
                </a:solidFill>
              </a:rPr>
              <a:t> to reactive</a:t>
            </a:r>
          </a:p>
        </p:txBody>
      </p:sp>
      <p:sp>
        <p:nvSpPr>
          <p:cNvPr id="55" name="Shape 55"/>
          <p:cNvSpPr/>
          <p:nvPr/>
        </p:nvSpPr>
        <p:spPr>
          <a:xfrm>
            <a:off x="4666500" y="-15450"/>
            <a:ext cx="4462200" cy="517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984368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925" y="27857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aghetti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189" y="287100"/>
            <a:ext cx="2463025" cy="235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S</a:t>
            </a:r>
            <a:r>
              <a:rPr lang="en"/>
              <a:t>paghetti</a:t>
            </a:r>
            <a:r>
              <a:rPr lang="en"/>
              <a:t> to Module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2993"/>
            <a:ext cx="9144001" cy="378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449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use our module in the right way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king.jp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24" y="2558024"/>
            <a:ext cx="1702475" cy="1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18975" y="0"/>
            <a:ext cx="2524800" cy="51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Houston,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we have a problem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Maintain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4800"/>
              <a:t>this</a:t>
            </a:r>
          </a:p>
        </p:txBody>
      </p:sp>
      <p:pic>
        <p:nvPicPr>
          <p:cNvPr descr="1-cbG2uK0mFJ1IAdLowP3ctg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meet our friend,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Observable pattern.              (Pub/Sub)</a:t>
            </a:r>
          </a:p>
        </p:txBody>
      </p:sp>
      <p:pic>
        <p:nvPicPr>
          <p:cNvPr descr="im-ready-for-this-pub-sub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75" y="1649837"/>
            <a:ext cx="2614238" cy="334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73659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88" y="1672637"/>
            <a:ext cx="4286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pub/ sub pattern</a:t>
            </a:r>
          </a:p>
        </p:txBody>
      </p:sp>
      <p:pic>
        <p:nvPicPr>
          <p:cNvPr descr="pubsub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300" y="1086600"/>
            <a:ext cx="5790700" cy="40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26724" y="1033150"/>
            <a:ext cx="3246300" cy="4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 </a:t>
            </a:r>
            <a:r>
              <a:rPr lang="en"/>
              <a:t>twitter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celeb posts his tweet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subscriber gets the push 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Every publisher can have as many   followers as he wants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go pub/sub….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100"/>
            <a:ext cx="9143999" cy="4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100" y="725100"/>
            <a:ext cx="4936899" cy="44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me the code.. (only 25 lines of code, with {})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399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I see right now...</a:t>
            </a:r>
          </a:p>
        </p:txBody>
      </p:sp>
      <p:pic>
        <p:nvPicPr>
          <p:cNvPr descr="8whzl0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609" y="1017725"/>
            <a:ext cx="488434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passed a function to an array?!?!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called a function from an array?!?!</a:t>
            </a:r>
          </a:p>
          <a:p>
            <a:pPr indent="457200" lvl="0" marL="1828800">
              <a:spcBef>
                <a:spcPts val="0"/>
              </a:spcBef>
              <a:buNone/>
            </a:pPr>
            <a:r>
              <a:rPr lang="en"/>
              <a:t> WTF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777500"/>
            <a:ext cx="8520600" cy="83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javascript, everything is data, </a:t>
            </a:r>
            <a:r>
              <a:rPr lang="en"/>
              <a:t>and we can pass functions as referenced data as well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2700"/>
            <a:ext cx="8839198" cy="200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build from </a:t>
            </a:r>
            <a:r>
              <a:rPr lang="en"/>
              <a:t>scratch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5850"/>
            <a:ext cx="8839202" cy="1511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761500" y="1273625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Hey, I know you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are the module 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Spaghetti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36100" y="1156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</a:rPr>
              <a:t>Spaghetti code</a:t>
            </a:r>
            <a:r>
              <a:rPr lang="en">
                <a:solidFill>
                  <a:srgbClr val="222222"/>
                </a:solidFill>
              </a:rPr>
              <a:t> is a </a:t>
            </a:r>
            <a:r>
              <a:rPr lang="en" u="sng">
                <a:solidFill>
                  <a:srgbClr val="0B0080"/>
                </a:solidFill>
                <a:hlinkClick r:id="rId3"/>
              </a:rPr>
              <a:t>pejorative</a:t>
            </a:r>
            <a:r>
              <a:rPr lang="en">
                <a:solidFill>
                  <a:srgbClr val="222222"/>
                </a:solidFill>
              </a:rPr>
              <a:t> phrase for </a:t>
            </a:r>
            <a:r>
              <a:rPr lang="en" u="sng">
                <a:solidFill>
                  <a:srgbClr val="0B0080"/>
                </a:solidFill>
                <a:hlinkClick r:id="rId4"/>
              </a:rPr>
              <a:t>source code</a:t>
            </a:r>
            <a:r>
              <a:rPr lang="en">
                <a:solidFill>
                  <a:srgbClr val="222222"/>
                </a:solidFill>
              </a:rPr>
              <a:t> that has a complex and tangled </a:t>
            </a:r>
            <a:r>
              <a:rPr lang="en" u="sng">
                <a:solidFill>
                  <a:srgbClr val="0B0080"/>
                </a:solidFill>
                <a:hlinkClick r:id="rId5"/>
              </a:rPr>
              <a:t>control structure</a:t>
            </a:r>
            <a:r>
              <a:rPr lang="en">
                <a:solidFill>
                  <a:srgbClr val="222222"/>
                </a:solidFill>
              </a:rPr>
              <a:t>, especially one using many </a:t>
            </a:r>
            <a:r>
              <a:rPr lang="en" u="sng">
                <a:solidFill>
                  <a:srgbClr val="0B0080"/>
                </a:solidFill>
                <a:hlinkClick r:id="rId6"/>
              </a:rPr>
              <a:t>GOTO</a:t>
            </a:r>
            <a:r>
              <a:rPr lang="en">
                <a:solidFill>
                  <a:srgbClr val="222222"/>
                </a:solidFill>
              </a:rPr>
              <a:t> statements, exceptions, threads, or other "</a:t>
            </a:r>
            <a:r>
              <a:rPr lang="en" u="sng">
                <a:solidFill>
                  <a:srgbClr val="0B0080"/>
                </a:solidFill>
                <a:hlinkClick r:id="rId7"/>
              </a:rPr>
              <a:t>unstructured</a:t>
            </a:r>
            <a:r>
              <a:rPr lang="en">
                <a:solidFill>
                  <a:srgbClr val="222222"/>
                </a:solidFill>
              </a:rPr>
              <a:t>" </a:t>
            </a:r>
            <a:r>
              <a:rPr lang="en" u="sng">
                <a:solidFill>
                  <a:srgbClr val="0B0080"/>
                </a:solidFill>
                <a:hlinkClick r:id="rId8"/>
              </a:rPr>
              <a:t>branching</a:t>
            </a:r>
            <a:r>
              <a:rPr lang="en">
                <a:solidFill>
                  <a:srgbClr val="222222"/>
                </a:solidFill>
              </a:rPr>
              <a:t> constructs. It is named such because program flow is conceptually like a </a:t>
            </a:r>
            <a:r>
              <a:rPr lang="en" u="sng">
                <a:solidFill>
                  <a:srgbClr val="0B0080"/>
                </a:solidFill>
                <a:hlinkClick r:id="rId9"/>
              </a:rPr>
              <a:t>bowl of spaghetti</a:t>
            </a:r>
            <a:r>
              <a:rPr lang="en">
                <a:solidFill>
                  <a:srgbClr val="222222"/>
                </a:solidFill>
              </a:rPr>
              <a:t>, i.e. twisted and tangled.</a:t>
            </a:r>
            <a:r>
              <a:rPr baseline="30000" lang="en" u="sng">
                <a:solidFill>
                  <a:srgbClr val="0B0080"/>
                </a:solidFill>
                <a:hlinkClick r:id="rId10"/>
              </a:rPr>
              <a:t>[1]</a:t>
            </a:r>
            <a:r>
              <a:rPr lang="en">
                <a:solidFill>
                  <a:srgbClr val="222222"/>
                </a:solidFill>
              </a:rPr>
              <a:t> Spaghetti code can be caused by several factors, such as </a:t>
            </a:r>
            <a:r>
              <a:rPr b="1" i="1" lang="en" u="sng">
                <a:solidFill>
                  <a:srgbClr val="222222"/>
                </a:solidFill>
                <a:highlight>
                  <a:srgbClr val="FFFF00"/>
                </a:highlight>
              </a:rPr>
              <a:t>continuous modifications by several people with different programming styles over a long life cycle</a:t>
            </a:r>
            <a:r>
              <a:rPr b="1" i="1" lang="en">
                <a:solidFill>
                  <a:srgbClr val="222222"/>
                </a:solidFill>
              </a:rPr>
              <a:t>.</a:t>
            </a:r>
            <a:r>
              <a:rPr lang="en">
                <a:solidFill>
                  <a:srgbClr val="222222"/>
                </a:solidFill>
              </a:rPr>
              <a:t> </a:t>
            </a:r>
            <a:r>
              <a:rPr lang="en" u="sng">
                <a:solidFill>
                  <a:srgbClr val="0B0080"/>
                </a:solidFill>
                <a:hlinkClick r:id="rId11"/>
              </a:rPr>
              <a:t>Structured programming</a:t>
            </a:r>
            <a:r>
              <a:rPr lang="en">
                <a:solidFill>
                  <a:srgbClr val="222222"/>
                </a:solidFill>
              </a:rPr>
              <a:t> greatly decreases the incidence of spaghetti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</a:rPr>
              <a:t>From Wikipedia, the free encyclopedia`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add some </a:t>
            </a:r>
            <a:r>
              <a:rPr lang="en"/>
              <a:t>followers</a:t>
            </a:r>
            <a:r>
              <a:rPr lang="en"/>
              <a:t> (subscribers)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873925"/>
            <a:ext cx="8839198" cy="323262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997400" y="101772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the method subscribe we will add function to the array of this </a:t>
            </a:r>
            <a:r>
              <a:rPr lang="en"/>
              <a:t>channel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the channel name exists now, we will create a new array instance.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he does, we will push to the stack the function reference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500250" y="2916875"/>
            <a:ext cx="7331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If not exist make new array instance as default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publish </a:t>
            </a:r>
            <a:r>
              <a:rPr lang="en"/>
              <a:t>something</a:t>
            </a:r>
            <a:r>
              <a:rPr lang="en"/>
              <a:t> to our </a:t>
            </a:r>
            <a:r>
              <a:rPr lang="en"/>
              <a:t>followers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9160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 rot="10800000">
            <a:off x="2965925" y="2730000"/>
            <a:ext cx="336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6332525" y="2409200"/>
            <a:ext cx="2811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Event</a:t>
            </a:r>
            <a:r>
              <a:rPr lang="en">
                <a:solidFill>
                  <a:srgbClr val="F3F3F3"/>
                </a:solidFill>
              </a:rPr>
              <a:t> name and passed data to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the functions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91850" y="1110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delete us from our publisher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0" y="737200"/>
            <a:ext cx="9144001" cy="44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889650" y="3437625"/>
            <a:ext cx="7331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Before anything’s published, and we unsubscribe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from the channel, we will see nothing.</a:t>
            </a:r>
          </a:p>
        </p:txBody>
      </p:sp>
      <p:cxnSp>
        <p:nvCxnSpPr>
          <p:cNvPr id="202" name="Shape 202"/>
          <p:cNvCxnSpPr/>
          <p:nvPr/>
        </p:nvCxnSpPr>
        <p:spPr>
          <a:xfrm flipH="1">
            <a:off x="2819100" y="4667000"/>
            <a:ext cx="29523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23400" y="3648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next ?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77475" y="1113025"/>
            <a:ext cx="2882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/>
              <a:t>evolution</a:t>
            </a:r>
            <a:r>
              <a:rPr lang="en"/>
              <a:t> is RxJs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Angular NgRx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React Redux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Vue </a:t>
            </a:r>
            <a:r>
              <a:rPr lang="en"/>
              <a:t>Veux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Reactive </a:t>
            </a:r>
            <a:r>
              <a:rPr lang="en"/>
              <a:t>Programming</a:t>
            </a:r>
          </a:p>
        </p:txBody>
      </p:sp>
      <p:sp>
        <p:nvSpPr>
          <p:cNvPr id="209" name="Shape 209"/>
          <p:cNvSpPr/>
          <p:nvPr/>
        </p:nvSpPr>
        <p:spPr>
          <a:xfrm flipH="1">
            <a:off x="2885679" y="672425"/>
            <a:ext cx="4635846" cy="2244455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Anything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3799"/>
            <a:ext cx="9144000" cy="3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31675"/>
            <a:ext cx="9144000" cy="12621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325700" y="20810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Let’s say we want to create this...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91850" y="4049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go </a:t>
            </a:r>
            <a:r>
              <a:rPr lang="en"/>
              <a:t>spaghetti.</a:t>
            </a:r>
            <a:r>
              <a:rPr lang="en"/>
              <a:t>.. The HTML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075"/>
            <a:ext cx="9143999" cy="40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625" y="1130075"/>
            <a:ext cx="2643374" cy="14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go </a:t>
            </a:r>
            <a:r>
              <a:rPr lang="en"/>
              <a:t>spaghetti </a:t>
            </a:r>
            <a:r>
              <a:rPr lang="en"/>
              <a:t>in JQUERY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5572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204350" y="2727325"/>
            <a:ext cx="4074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But!!!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11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if we want the user to </a:t>
            </a:r>
            <a:r>
              <a:rPr lang="en"/>
              <a:t>decide</a:t>
            </a:r>
            <a:r>
              <a:rPr lang="en"/>
              <a:t> how much to increment?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0025"/>
            <a:ext cx="8839199" cy="18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20025"/>
            <a:ext cx="8839199" cy="1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go </a:t>
            </a:r>
            <a:r>
              <a:rPr lang="en"/>
              <a:t>spaghetti </a:t>
            </a:r>
            <a:r>
              <a:rPr lang="en"/>
              <a:t>and do more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35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77475" y="11130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Luckily</a:t>
            </a:r>
            <a:r>
              <a:rPr lang="en"/>
              <a:t> for us,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Design pattern is for the </a:t>
            </a:r>
            <a:r>
              <a:rPr lang="en"/>
              <a:t>rescue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Javascript main design </a:t>
            </a:r>
            <a:r>
              <a:rPr lang="en"/>
              <a:t>patterns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Prototype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Factory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Module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Observable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Singleton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paghetti </a:t>
            </a:r>
            <a:r>
              <a:rPr lang="en"/>
              <a:t>code cannot be maintained!!!!</a:t>
            </a:r>
          </a:p>
        </p:txBody>
      </p:sp>
      <p:pic>
        <p:nvPicPr>
          <p:cNvPr descr="gang-of-4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323" y="1902275"/>
            <a:ext cx="2576225" cy="32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705637" y="1329575"/>
            <a:ext cx="206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gang of 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</a:t>
            </a:r>
            <a:r>
              <a:rPr lang="en"/>
              <a:t> go module pattern!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975"/>
            <a:ext cx="8839199" cy="2488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דצןךקט.jp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50" y="2157891"/>
            <a:ext cx="1287566" cy="82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