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75" r:id="rId9"/>
    <p:sldId id="276" r:id="rId10"/>
    <p:sldId id="262" r:id="rId11"/>
    <p:sldId id="277" r:id="rId12"/>
    <p:sldId id="278" r:id="rId13"/>
    <p:sldId id="263" r:id="rId14"/>
    <p:sldId id="274" r:id="rId15"/>
    <p:sldId id="273" r:id="rId16"/>
    <p:sldId id="272"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16-12-2024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de-AT" dirty="0"/>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r>
              <a:rPr lang="en-US" dirty="0"/>
              <a:t>Overall much faster training times</a:t>
            </a:r>
          </a:p>
          <a:p>
            <a:r>
              <a:rPr lang="en-US" dirty="0"/>
              <a:t>Slightly smaller prediction times</a:t>
            </a:r>
          </a:p>
          <a:p>
            <a:r>
              <a:rPr lang="en-US" dirty="0"/>
              <a:t>Roughly comparable, but usually slightly better scores</a:t>
            </a:r>
          </a:p>
        </p:txBody>
      </p:sp>
    </p:spTree>
    <p:extLst>
      <p:ext uri="{BB962C8B-B14F-4D97-AF65-F5344CB8AC3E}">
        <p14:creationId xmlns:p14="http://schemas.microsoft.com/office/powerpoint/2010/main" val="2625827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CCC7B-334B-0FA8-F0E8-4F4E46E32E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8041-2B6C-29B0-FA4A-D6D95F638402}"/>
              </a:ext>
            </a:extLst>
          </p:cNvPr>
          <p:cNvSpPr>
            <a:spLocks noGrp="1"/>
          </p:cNvSpPr>
          <p:nvPr>
            <p:ph type="title"/>
          </p:nvPr>
        </p:nvSpPr>
        <p:spPr>
          <a:xfrm>
            <a:off x="646111" y="354395"/>
            <a:ext cx="9404723" cy="1400530"/>
          </a:xfrm>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0055BDDF-83CE-654F-7757-09519086CE0A}"/>
              </a:ext>
            </a:extLst>
          </p:cNvPr>
          <p:cNvGraphicFramePr>
            <a:graphicFrameLocks noGrp="1"/>
          </p:cNvGraphicFramePr>
          <p:nvPr>
            <p:ph idx="1"/>
            <p:extLst>
              <p:ext uri="{D42A27DB-BD31-4B8C-83A1-F6EECF244321}">
                <p14:modId xmlns:p14="http://schemas.microsoft.com/office/powerpoint/2010/main" val="1506180579"/>
              </p:ext>
            </p:extLst>
          </p:nvPr>
        </p:nvGraphicFramePr>
        <p:xfrm>
          <a:off x="646111" y="2350620"/>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0.062</a:t>
                      </a:r>
                    </a:p>
                  </a:txBody>
                  <a:tcPr/>
                </a:tc>
                <a:tc>
                  <a:txBody>
                    <a:bodyPr/>
                    <a:lstStyle/>
                    <a:p>
                      <a:pPr algn="ctr"/>
                      <a:r>
                        <a:rPr lang="en-IN" dirty="0"/>
                        <a:t>0.007</a:t>
                      </a:r>
                    </a:p>
                  </a:txBody>
                  <a:tcPr/>
                </a:tc>
                <a:tc>
                  <a:txBody>
                    <a:bodyPr/>
                    <a:lstStyle/>
                    <a:p>
                      <a:pPr algn="ctr"/>
                      <a:r>
                        <a:rPr lang="en-IN" dirty="0"/>
                        <a:t>0.636</a:t>
                      </a:r>
                    </a:p>
                  </a:txBody>
                  <a:tcPr/>
                </a:tc>
                <a:tc>
                  <a:txBody>
                    <a:bodyPr/>
                    <a:lstStyle/>
                    <a:p>
                      <a:pPr algn="ctr"/>
                      <a:r>
                        <a:rPr lang="en-IN" dirty="0"/>
                        <a:t>61.982</a:t>
                      </a:r>
                    </a:p>
                  </a:txBody>
                  <a:tcPr/>
                </a:tc>
                <a:tc>
                  <a:txBody>
                    <a:bodyPr/>
                    <a:lstStyle/>
                    <a:p>
                      <a:pPr algn="ctr"/>
                      <a:r>
                        <a:rPr lang="en-IN" dirty="0"/>
                        <a:t>5.054</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7FB04B4D-7D05-E154-67F1-EF1E98112DF6}"/>
              </a:ext>
            </a:extLst>
          </p:cNvPr>
          <p:cNvSpPr txBox="1"/>
          <p:nvPr/>
        </p:nvSpPr>
        <p:spPr>
          <a:xfrm>
            <a:off x="646111" y="1624881"/>
            <a:ext cx="10520516" cy="954107"/>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dirty="0">
                <a:latin typeface="Times New Roman" panose="02020603050405020304" pitchFamily="18" charset="0"/>
                <a:cs typeface="Times New Roman" panose="02020603050405020304" pitchFamily="18" charset="0"/>
              </a:rPr>
              <a:t>Real estate valuation: </a:t>
            </a: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use_skl_tree</a:t>
            </a:r>
            <a:r>
              <a:rPr lang="en-US" dirty="0">
                <a:latin typeface="Times New Roman" panose="02020603050405020304" pitchFamily="18" charset="0"/>
                <a:cs typeface="Times New Roman" panose="02020603050405020304" pitchFamily="18" charset="0"/>
              </a:rPr>
              <a:t>=True)</a:t>
            </a:r>
          </a:p>
          <a:p>
            <a:pPr marL="342900" indent="-342900">
              <a:buClr>
                <a:srgbClr val="00B0F0"/>
              </a:buClr>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clf</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RandomForestRegressor</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use_skl_tree</a:t>
            </a:r>
            <a:r>
              <a:rPr lang="en-US" dirty="0">
                <a:latin typeface="Times New Roman" panose="02020603050405020304" pitchFamily="18" charset="0"/>
                <a:cs typeface="Times New Roman" panose="02020603050405020304" pitchFamily="18" charset="0"/>
              </a:rPr>
              <a:t>=False, </a:t>
            </a:r>
            <a:r>
              <a:rPr lang="en-US" dirty="0" err="1">
                <a:latin typeface="Times New Roman" panose="02020603050405020304" pitchFamily="18" charset="0"/>
                <a:cs typeface="Times New Roman" panose="02020603050405020304" pitchFamily="18" charset="0"/>
              </a:rPr>
              <a:t>max_samples</a:t>
            </a:r>
            <a:r>
              <a:rPr lang="en-US" dirty="0">
                <a:latin typeface="Times New Roman" panose="02020603050405020304" pitchFamily="18" charset="0"/>
                <a:cs typeface="Times New Roman" panose="02020603050405020304" pitchFamily="18" charset="0"/>
              </a:rPr>
              <a:t>=100, </a:t>
            </a:r>
            <a:r>
              <a:rPr lang="en-US" dirty="0" err="1">
                <a:latin typeface="Times New Roman" panose="02020603050405020304" pitchFamily="18" charset="0"/>
                <a:cs typeface="Times New Roman" panose="02020603050405020304" pitchFamily="18" charset="0"/>
              </a:rPr>
              <a:t>max_features</a:t>
            </a:r>
            <a:r>
              <a:rPr lang="en-US" dirty="0">
                <a:latin typeface="Times New Roman" panose="02020603050405020304" pitchFamily="18" charset="0"/>
                <a:cs typeface="Times New Roman" panose="02020603050405020304" pitchFamily="18" charset="0"/>
              </a:rPr>
              <a:t>=None)</a:t>
            </a:r>
            <a:endParaRPr lang="de-AT"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8316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E7360-2991-9CF8-81C1-1705D9465E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6868A1-8F13-7A84-F571-681CA43D1C2B}"/>
              </a:ext>
            </a:extLst>
          </p:cNvPr>
          <p:cNvSpPr>
            <a:spLocks noGrp="1"/>
          </p:cNvSpPr>
          <p:nvPr>
            <p:ph type="title"/>
          </p:nvPr>
        </p:nvSpPr>
        <p:spPr/>
        <p:txBody>
          <a:bodyPr/>
          <a:lstStyle/>
          <a:p>
            <a:r>
              <a:rPr lang="en-US" dirty="0"/>
              <a:t>Comparison</a:t>
            </a:r>
            <a:r>
              <a:rPr lang="de-DE" dirty="0"/>
              <a:t> </a:t>
            </a:r>
            <a:r>
              <a:rPr lang="en-US" dirty="0"/>
              <a:t>to</a:t>
            </a:r>
            <a:r>
              <a:rPr lang="de-DE" dirty="0"/>
              <a:t> </a:t>
            </a:r>
            <a:r>
              <a:rPr lang="en-US" dirty="0"/>
              <a:t>scikit-learn</a:t>
            </a:r>
            <a:r>
              <a:rPr lang="de-DE" dirty="0"/>
              <a:t> RandomForestRegressor</a:t>
            </a:r>
            <a:endParaRPr lang="en-US" dirty="0"/>
          </a:p>
        </p:txBody>
      </p:sp>
      <p:graphicFrame>
        <p:nvGraphicFramePr>
          <p:cNvPr id="4" name="Content Placeholder 3">
            <a:extLst>
              <a:ext uri="{FF2B5EF4-FFF2-40B4-BE49-F238E27FC236}">
                <a16:creationId xmlns:a16="http://schemas.microsoft.com/office/drawing/2014/main" id="{9E43C13B-3CAC-DB04-9628-E524A7C00A6A}"/>
              </a:ext>
            </a:extLst>
          </p:cNvPr>
          <p:cNvGraphicFramePr>
            <a:graphicFrameLocks noGrp="1"/>
          </p:cNvGraphicFramePr>
          <p:nvPr>
            <p:ph idx="1"/>
            <p:extLst>
              <p:ext uri="{D42A27DB-BD31-4B8C-83A1-F6EECF244321}">
                <p14:modId xmlns:p14="http://schemas.microsoft.com/office/powerpoint/2010/main" val="796588631"/>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Scikit-learn</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0.159</a:t>
                      </a:r>
                    </a:p>
                  </a:txBody>
                  <a:tcPr/>
                </a:tc>
                <a:tc>
                  <a:txBody>
                    <a:bodyPr/>
                    <a:lstStyle/>
                    <a:p>
                      <a:pPr algn="ctr"/>
                      <a:r>
                        <a:rPr lang="en-IN" dirty="0"/>
                        <a:t>0.0119</a:t>
                      </a:r>
                    </a:p>
                  </a:txBody>
                  <a:tcPr/>
                </a:tc>
                <a:tc>
                  <a:txBody>
                    <a:bodyPr/>
                    <a:lstStyle/>
                    <a:p>
                      <a:pPr algn="ctr"/>
                      <a:r>
                        <a:rPr lang="en-IN" dirty="0"/>
                        <a:t>0.495</a:t>
                      </a:r>
                    </a:p>
                  </a:txBody>
                  <a:tcPr/>
                </a:tc>
                <a:tc>
                  <a:txBody>
                    <a:bodyPr/>
                    <a:lstStyle/>
                    <a:p>
                      <a:pPr algn="ctr"/>
                      <a:r>
                        <a:rPr lang="en-IN" dirty="0"/>
                        <a:t>0.025</a:t>
                      </a:r>
                    </a:p>
                  </a:txBody>
                  <a:tcPr/>
                </a:tc>
                <a:tc>
                  <a:txBody>
                    <a:bodyPr/>
                    <a:lstStyle/>
                    <a:p>
                      <a:pPr algn="ctr"/>
                      <a:r>
                        <a:rPr lang="en-IN" dirty="0"/>
                        <a:t>0.115</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105.571</a:t>
                      </a:r>
                    </a:p>
                  </a:txBody>
                  <a:tcPr/>
                </a:tc>
                <a:tc>
                  <a:txBody>
                    <a:bodyPr/>
                    <a:lstStyle/>
                    <a:p>
                      <a:pPr algn="ctr"/>
                      <a:r>
                        <a:rPr lang="en-IN" dirty="0"/>
                        <a:t>0.213</a:t>
                      </a:r>
                    </a:p>
                  </a:txBody>
                  <a:tcPr/>
                </a:tc>
                <a:tc>
                  <a:txBody>
                    <a:bodyPr/>
                    <a:lstStyle/>
                    <a:p>
                      <a:pPr algn="ctr"/>
                      <a:r>
                        <a:rPr lang="en-IN" dirty="0"/>
                        <a:t>0.4749</a:t>
                      </a:r>
                    </a:p>
                  </a:txBody>
                  <a:tcPr/>
                </a:tc>
                <a:tc>
                  <a:txBody>
                    <a:bodyPr/>
                    <a:lstStyle/>
                    <a:p>
                      <a:pPr algn="ctr"/>
                      <a:r>
                        <a:rPr lang="en-IN" dirty="0"/>
                        <a:t>0.026</a:t>
                      </a:r>
                    </a:p>
                  </a:txBody>
                  <a:tcPr/>
                </a:tc>
                <a:tc>
                  <a:txBody>
                    <a:bodyPr/>
                    <a:lstStyle/>
                    <a:p>
                      <a:pPr algn="ctr"/>
                      <a:r>
                        <a:rPr lang="en-IN" dirty="0"/>
                        <a:t>0.118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AF4DD6D4-C47B-5854-CFBC-D1E9B0D43654}"/>
              </a:ext>
            </a:extLst>
          </p:cNvPr>
          <p:cNvSpPr txBox="1"/>
          <p:nvPr/>
        </p:nvSpPr>
        <p:spPr>
          <a:xfrm>
            <a:off x="646111" y="1853248"/>
            <a:ext cx="10520516" cy="938719"/>
          </a:xfrm>
          <a:prstGeom prst="rect">
            <a:avLst/>
          </a:prstGeom>
          <a:noFill/>
        </p:spPr>
        <p:txBody>
          <a:bodyPr wrap="square" rtlCol="0">
            <a:spAutoFit/>
          </a:bodyPr>
          <a:lstStyle/>
          <a:p>
            <a:pPr>
              <a:lnSpc>
                <a:spcPts val="1425"/>
              </a:lnSpc>
            </a:pPr>
            <a:r>
              <a:rPr lang="en-IN" sz="1400" b="0" dirty="0" err="1">
                <a:effectLst/>
                <a:latin typeface="Times New Roman" panose="02020603050405020304" pitchFamily="18" charset="0"/>
                <a:cs typeface="Times New Roman" panose="02020603050405020304" pitchFamily="18" charset="0"/>
              </a:rPr>
              <a:t>clf</a:t>
            </a:r>
            <a:r>
              <a:rPr lang="en-IN" sz="1400" b="0" dirty="0">
                <a:effectLst/>
                <a:latin typeface="Times New Roman" panose="02020603050405020304" pitchFamily="18" charset="0"/>
                <a:cs typeface="Times New Roman" panose="02020603050405020304" pitchFamily="18" charset="0"/>
              </a:rPr>
              <a:t> = </a:t>
            </a:r>
            <a:r>
              <a:rPr lang="en-IN" sz="1400" b="0" dirty="0" err="1">
                <a:effectLst/>
                <a:latin typeface="Times New Roman" panose="02020603050405020304" pitchFamily="18" charset="0"/>
                <a:cs typeface="Times New Roman" panose="02020603050405020304" pitchFamily="18" charset="0"/>
              </a:rPr>
              <a:t>RandomForestRegressor</a:t>
            </a:r>
            <a:r>
              <a:rPr lang="en-IN" sz="1400" b="0" dirty="0">
                <a:effectLst/>
                <a:latin typeface="Times New Roman" panose="02020603050405020304" pitchFamily="18" charset="0"/>
                <a:cs typeface="Times New Roman" panose="02020603050405020304" pitchFamily="18" charset="0"/>
              </a:rPr>
              <a:t>(</a:t>
            </a:r>
            <a:r>
              <a:rPr lang="en-IN" sz="1400" b="0" dirty="0" err="1">
                <a:effectLst/>
                <a:latin typeface="Times New Roman" panose="02020603050405020304" pitchFamily="18" charset="0"/>
                <a:cs typeface="Times New Roman" panose="02020603050405020304" pitchFamily="18" charset="0"/>
              </a:rPr>
              <a:t>use_skl_tree</a:t>
            </a:r>
            <a:r>
              <a:rPr lang="en-IN" sz="1400" b="0" dirty="0">
                <a:effectLst/>
                <a:latin typeface="Times New Roman" panose="02020603050405020304" pitchFamily="18" charset="0"/>
                <a:cs typeface="Times New Roman" panose="02020603050405020304" pitchFamily="18" charset="0"/>
              </a:rPr>
              <a:t>=True, </a:t>
            </a:r>
            <a:r>
              <a:rPr lang="en-IN" sz="1400" b="0" dirty="0" err="1">
                <a:effectLst/>
                <a:latin typeface="Times New Roman" panose="02020603050405020304" pitchFamily="18" charset="0"/>
                <a:cs typeface="Times New Roman" panose="02020603050405020304" pitchFamily="18" charset="0"/>
              </a:rPr>
              <a:t>max_samples</a:t>
            </a:r>
            <a:r>
              <a:rPr lang="en-IN" sz="1400" b="0" dirty="0">
                <a:effectLst/>
                <a:latin typeface="Times New Roman" panose="02020603050405020304" pitchFamily="18" charset="0"/>
                <a:cs typeface="Times New Roman" panose="02020603050405020304" pitchFamily="18" charset="0"/>
              </a:rPr>
              <a:t>=500, </a:t>
            </a:r>
            <a:r>
              <a:rPr lang="en-IN" sz="1400" b="0" dirty="0" err="1">
                <a:effectLst/>
                <a:latin typeface="Times New Roman" panose="02020603050405020304" pitchFamily="18" charset="0"/>
                <a:cs typeface="Times New Roman" panose="02020603050405020304" pitchFamily="18" charset="0"/>
              </a:rPr>
              <a:t>max_features</a:t>
            </a:r>
            <a:r>
              <a:rPr lang="en-IN" sz="1400" b="0" dirty="0">
                <a:effectLst/>
                <a:latin typeface="Times New Roman" panose="02020603050405020304" pitchFamily="18" charset="0"/>
                <a:cs typeface="Times New Roman" panose="02020603050405020304" pitchFamily="18" charset="0"/>
              </a:rPr>
              <a:t>=30,random_state=</a:t>
            </a:r>
            <a:r>
              <a:rPr lang="en-IN" sz="1400" b="0" dirty="0" err="1">
                <a:effectLst/>
                <a:latin typeface="Times New Roman" panose="02020603050405020304" pitchFamily="18" charset="0"/>
                <a:cs typeface="Times New Roman" panose="02020603050405020304" pitchFamily="18" charset="0"/>
              </a:rPr>
              <a:t>random_state</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n_estimators</a:t>
            </a:r>
            <a:r>
              <a:rPr lang="en-IN" sz="1400" b="0" dirty="0">
                <a:effectLst/>
                <a:latin typeface="Times New Roman" panose="02020603050405020304" pitchFamily="18" charset="0"/>
                <a:cs typeface="Times New Roman" panose="02020603050405020304" pitchFamily="18" charset="0"/>
              </a:rPr>
              <a:t>=50)</a:t>
            </a:r>
          </a:p>
          <a:p>
            <a:pPr>
              <a:lnSpc>
                <a:spcPts val="1425"/>
              </a:lnSpc>
            </a:pPr>
            <a:r>
              <a:rPr lang="en-IN" sz="1400" b="0" dirty="0" err="1">
                <a:effectLst/>
                <a:latin typeface="Times New Roman" panose="02020603050405020304" pitchFamily="18" charset="0"/>
                <a:cs typeface="Times New Roman" panose="02020603050405020304" pitchFamily="18" charset="0"/>
              </a:rPr>
              <a:t>clf</a:t>
            </a:r>
            <a:r>
              <a:rPr lang="en-IN" sz="1400" b="0" dirty="0">
                <a:effectLst/>
                <a:latin typeface="Times New Roman" panose="02020603050405020304" pitchFamily="18" charset="0"/>
                <a:cs typeface="Times New Roman" panose="02020603050405020304" pitchFamily="18" charset="0"/>
              </a:rPr>
              <a:t> = </a:t>
            </a:r>
            <a:r>
              <a:rPr lang="en-IN" sz="1400" b="0" dirty="0" err="1">
                <a:effectLst/>
                <a:latin typeface="Times New Roman" panose="02020603050405020304" pitchFamily="18" charset="0"/>
                <a:cs typeface="Times New Roman" panose="02020603050405020304" pitchFamily="18" charset="0"/>
              </a:rPr>
              <a:t>RandomForestRegressor</a:t>
            </a:r>
            <a:r>
              <a:rPr lang="en-IN" sz="1400" b="0" dirty="0">
                <a:effectLst/>
                <a:latin typeface="Times New Roman" panose="02020603050405020304" pitchFamily="18" charset="0"/>
                <a:cs typeface="Times New Roman" panose="02020603050405020304" pitchFamily="18" charset="0"/>
              </a:rPr>
              <a:t>(</a:t>
            </a:r>
            <a:r>
              <a:rPr lang="en-IN" sz="1400" b="0" dirty="0" err="1">
                <a:effectLst/>
                <a:latin typeface="Times New Roman" panose="02020603050405020304" pitchFamily="18" charset="0"/>
                <a:cs typeface="Times New Roman" panose="02020603050405020304" pitchFamily="18" charset="0"/>
              </a:rPr>
              <a:t>use_skl_tree</a:t>
            </a:r>
            <a:r>
              <a:rPr lang="en-IN" sz="1400" b="0" dirty="0">
                <a:effectLst/>
                <a:latin typeface="Times New Roman" panose="02020603050405020304" pitchFamily="18" charset="0"/>
                <a:cs typeface="Times New Roman" panose="02020603050405020304" pitchFamily="18" charset="0"/>
              </a:rPr>
              <a:t>=False, </a:t>
            </a:r>
            <a:r>
              <a:rPr lang="en-IN" sz="1400" b="0" dirty="0" err="1">
                <a:effectLst/>
                <a:latin typeface="Times New Roman" panose="02020603050405020304" pitchFamily="18" charset="0"/>
                <a:cs typeface="Times New Roman" panose="02020603050405020304" pitchFamily="18" charset="0"/>
              </a:rPr>
              <a:t>max_samples</a:t>
            </a:r>
            <a:r>
              <a:rPr lang="en-IN" sz="1400" b="0" dirty="0">
                <a:effectLst/>
                <a:latin typeface="Times New Roman" panose="02020603050405020304" pitchFamily="18" charset="0"/>
                <a:cs typeface="Times New Roman" panose="02020603050405020304" pitchFamily="18" charset="0"/>
              </a:rPr>
              <a:t>=500, </a:t>
            </a:r>
            <a:r>
              <a:rPr lang="en-IN" sz="1400" b="0" dirty="0" err="1">
                <a:effectLst/>
                <a:latin typeface="Times New Roman" panose="02020603050405020304" pitchFamily="18" charset="0"/>
                <a:cs typeface="Times New Roman" panose="02020603050405020304" pitchFamily="18" charset="0"/>
              </a:rPr>
              <a:t>max_features</a:t>
            </a:r>
            <a:r>
              <a:rPr lang="en-IN" sz="1400" b="0" dirty="0">
                <a:effectLst/>
                <a:latin typeface="Times New Roman" panose="02020603050405020304" pitchFamily="18" charset="0"/>
                <a:cs typeface="Times New Roman" panose="02020603050405020304" pitchFamily="18" charset="0"/>
              </a:rPr>
              <a:t>=30,random_state=</a:t>
            </a:r>
            <a:r>
              <a:rPr lang="en-IN" sz="1400" b="0" dirty="0" err="1">
                <a:effectLst/>
                <a:latin typeface="Times New Roman" panose="02020603050405020304" pitchFamily="18" charset="0"/>
                <a:cs typeface="Times New Roman" panose="02020603050405020304" pitchFamily="18" charset="0"/>
              </a:rPr>
              <a:t>random_state</a:t>
            </a: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n_estimators</a:t>
            </a:r>
            <a:r>
              <a:rPr lang="en-IN" sz="1400" b="0" dirty="0">
                <a:effectLst/>
                <a:latin typeface="Times New Roman" panose="02020603050405020304" pitchFamily="18" charset="0"/>
                <a:cs typeface="Times New Roman" panose="02020603050405020304" pitchFamily="18" charset="0"/>
              </a:rPr>
              <a:t>=50)</a:t>
            </a:r>
          </a:p>
          <a:p>
            <a:pPr>
              <a:lnSpc>
                <a:spcPts val="1425"/>
              </a:lnSpc>
            </a:pPr>
            <a:endParaRPr lang="en-IN" sz="1400" b="0" dirty="0">
              <a:solidFill>
                <a:srgbClr val="CCCCCC"/>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9865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normAutofit fontScale="92500" lnSpcReduction="10000"/>
          </a:bodyPr>
          <a:lstStyle/>
          <a:p>
            <a:r>
              <a:rPr lang="de-AT" dirty="0"/>
              <a:t>Much shorter code (less parameters)</a:t>
            </a:r>
          </a:p>
          <a:p>
            <a:r>
              <a:rPr lang="de-AT" dirty="0"/>
              <a:t>Seems to also work on the preprocessed data sets</a:t>
            </a:r>
          </a:p>
          <a:p>
            <a:endParaRPr lang="de-AT" dirty="0"/>
          </a:p>
          <a:p>
            <a:r>
              <a:rPr lang="de-AT" dirty="0"/>
              <a:t>LLM:</a:t>
            </a:r>
            <a:endParaRPr lang="de-AT" dirty="0">
              <a:sym typeface="Wingdings" panose="05000000000000000000" pitchFamily="2" charset="2"/>
            </a:endParaRPr>
          </a:p>
          <a:p>
            <a:pPr lvl="1"/>
            <a:r>
              <a:rPr lang="de-AT" dirty="0"/>
              <a:t>Uses pre-implemented class</a:t>
            </a:r>
            <a:r>
              <a:rPr lang="de-AT" dirty="0">
                <a:sym typeface="Wingdings" panose="05000000000000000000" pitchFamily="2" charset="2"/>
              </a:rPr>
              <a:t>  -- &gt; Less complex and less coding effort</a:t>
            </a:r>
          </a:p>
          <a:p>
            <a:pPr lvl="1"/>
            <a:r>
              <a:rPr lang="de-AT" dirty="0"/>
              <a:t>Less focus on details in splitting criteria</a:t>
            </a:r>
          </a:p>
          <a:p>
            <a:pPr lvl="1"/>
            <a:r>
              <a:rPr lang="de-AT" dirty="0"/>
              <a:t>Benefits from optimizations in libraries (like sklearn – uses highly efficient compiled code</a:t>
            </a:r>
          </a:p>
          <a:p>
            <a:r>
              <a:rPr lang="de-AT" dirty="0"/>
              <a:t>Scratch: requires deep knowledge of algorithmic details </a:t>
            </a:r>
          </a:p>
          <a:p>
            <a:pPr lvl="1"/>
            <a:r>
              <a:rPr lang="de-AT" dirty="0"/>
              <a:t>More bugs possible</a:t>
            </a:r>
          </a:p>
          <a:p>
            <a:pPr lvl="1"/>
            <a:r>
              <a:rPr lang="de-AT" dirty="0"/>
              <a:t>Performance may lag </a:t>
            </a:r>
          </a:p>
          <a:p>
            <a:pPr marL="457200" lvl="1" indent="0">
              <a:buNone/>
            </a:pPr>
            <a:endParaRPr lang="de-AT" dirty="0"/>
          </a:p>
          <a:p>
            <a:pPr lvl="1"/>
            <a:endParaRPr lang="de-AT" dirty="0"/>
          </a:p>
          <a:p>
            <a:endParaRPr lang="de-AT" dirty="0"/>
          </a:p>
          <a:p>
            <a:endParaRPr lang="de-AT" dirty="0"/>
          </a:p>
        </p:txBody>
      </p:sp>
    </p:spTree>
    <p:extLst>
      <p:ext uri="{BB962C8B-B14F-4D97-AF65-F5344CB8AC3E}">
        <p14:creationId xmlns:p14="http://schemas.microsoft.com/office/powerpoint/2010/main" val="27181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a:xfrm>
            <a:off x="1103312" y="1443790"/>
            <a:ext cx="8946541" cy="4804610"/>
          </a:xfrm>
        </p:spPr>
        <p:txBody>
          <a:bodyPr>
            <a:normAutofit/>
          </a:bodyPr>
          <a:lstStyle/>
          <a:p>
            <a:r>
              <a:rPr lang="de-AT" dirty="0"/>
              <a:t>Real </a:t>
            </a:r>
            <a:r>
              <a:rPr lang="de-AT" dirty="0" err="1"/>
              <a:t>estate</a:t>
            </a:r>
            <a:r>
              <a:rPr lang="de-AT" dirty="0"/>
              <a:t> </a:t>
            </a:r>
            <a:r>
              <a:rPr lang="de-AT" dirty="0" err="1"/>
              <a:t>valuation</a:t>
            </a:r>
            <a:r>
              <a:rPr lang="de-AT" dirty="0"/>
              <a:t>:</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faster</a:t>
            </a:r>
            <a:r>
              <a:rPr lang="de-AT" dirty="0"/>
              <a:t> </a:t>
            </a:r>
            <a:r>
              <a:rPr lang="de-AT" dirty="0" err="1"/>
              <a:t>training</a:t>
            </a:r>
            <a:r>
              <a:rPr lang="de-AT" dirty="0"/>
              <a:t> and </a:t>
            </a:r>
            <a:r>
              <a:rPr lang="de-AT" dirty="0" err="1"/>
              <a:t>prediction</a:t>
            </a:r>
            <a:r>
              <a:rPr lang="de-AT" dirty="0"/>
              <a:t> </a:t>
            </a:r>
            <a:r>
              <a:rPr lang="de-AT" dirty="0" err="1"/>
              <a:t>times</a:t>
            </a:r>
            <a:r>
              <a:rPr lang="de-AT" dirty="0"/>
              <a:t>, but </a:t>
            </a:r>
            <a:r>
              <a:rPr lang="de-AT" dirty="0" err="1"/>
              <a:t>sacrifies</a:t>
            </a:r>
            <a:r>
              <a:rPr lang="de-AT" dirty="0"/>
              <a:t> </a:t>
            </a:r>
            <a:r>
              <a:rPr lang="de-AT" dirty="0" err="1"/>
              <a:t>accuracy</a:t>
            </a:r>
            <a:r>
              <a:rPr lang="de-AT" dirty="0"/>
              <a:t> </a:t>
            </a:r>
            <a:r>
              <a:rPr lang="de-AT" dirty="0">
                <a:sym typeface="Wingdings" panose="05000000000000000000" pitchFamily="2" charset="2"/>
              </a:rPr>
              <a:t> </a:t>
            </a:r>
            <a:r>
              <a:rPr lang="de-AT" dirty="0" err="1"/>
              <a:t>lower</a:t>
            </a:r>
            <a:r>
              <a:rPr lang="de-AT" dirty="0"/>
              <a:t> R², MSE, and MAE. </a:t>
            </a:r>
          </a:p>
          <a:p>
            <a:pPr lvl="1"/>
            <a:r>
              <a:rPr lang="de-AT" dirty="0"/>
              <a:t>RF </a:t>
            </a:r>
            <a:r>
              <a:rPr lang="de-AT" dirty="0" err="1"/>
              <a:t>from</a:t>
            </a:r>
            <a:r>
              <a:rPr lang="de-AT" dirty="0"/>
              <a:t> </a:t>
            </a:r>
            <a:r>
              <a:rPr lang="de-AT" dirty="0" err="1"/>
              <a:t>scratch</a:t>
            </a:r>
            <a:r>
              <a:rPr lang="de-AT" dirty="0"/>
              <a:t>: </a:t>
            </a:r>
            <a:r>
              <a:rPr lang="en-US" dirty="0"/>
              <a:t>slower training, but better accuracy, lower MSE and MAE</a:t>
            </a:r>
            <a:endParaRPr lang="de-AT" dirty="0"/>
          </a:p>
          <a:p>
            <a:endParaRPr lang="de-AT" dirty="0"/>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14DDFFDF-880E-403E-209A-2ADD718E860A}"/>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0.849</a:t>
                      </a:r>
                      <a:endParaRPr lang="de-DE" dirty="0"/>
                    </a:p>
                  </a:txBody>
                  <a:tcPr/>
                </a:tc>
                <a:tc>
                  <a:txBody>
                    <a:bodyPr/>
                    <a:lstStyle/>
                    <a:p>
                      <a:pPr algn="ctr"/>
                      <a:r>
                        <a:rPr lang="en-GB" dirty="0"/>
                        <a:t>0.001</a:t>
                      </a:r>
                      <a:endParaRPr lang="de-DE" dirty="0"/>
                    </a:p>
                  </a:txBody>
                  <a:tcPr/>
                </a:tc>
                <a:tc>
                  <a:txBody>
                    <a:bodyPr/>
                    <a:lstStyle/>
                    <a:p>
                      <a:pPr algn="ctr"/>
                      <a:r>
                        <a:rPr lang="en-GB" dirty="0"/>
                        <a:t>0.465</a:t>
                      </a:r>
                      <a:endParaRPr lang="de-DE" dirty="0"/>
                    </a:p>
                  </a:txBody>
                  <a:tcPr/>
                </a:tc>
                <a:tc>
                  <a:txBody>
                    <a:bodyPr/>
                    <a:lstStyle/>
                    <a:p>
                      <a:pPr algn="ctr"/>
                      <a:r>
                        <a:rPr lang="en-GB" dirty="0"/>
                        <a:t>91.233</a:t>
                      </a:r>
                      <a:endParaRPr lang="de-DE" dirty="0"/>
                    </a:p>
                  </a:txBody>
                  <a:tcPr/>
                </a:tc>
                <a:tc>
                  <a:txBody>
                    <a:bodyPr/>
                    <a:lstStyle/>
                    <a:p>
                      <a:pPr algn="ctr"/>
                      <a:r>
                        <a:rPr lang="en-GB" dirty="0"/>
                        <a:t>7.043</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Real estate from scratch</a:t>
                      </a:r>
                      <a:endParaRPr lang="de-DE" dirty="0"/>
                    </a:p>
                  </a:txBody>
                  <a:tcPr/>
                </a:tc>
                <a:tc>
                  <a:txBody>
                    <a:bodyPr/>
                    <a:lstStyle/>
                    <a:p>
                      <a:pPr algn="ctr"/>
                      <a:r>
                        <a:rPr lang="en-GB" dirty="0"/>
                        <a:t>5.547</a:t>
                      </a:r>
                      <a:endParaRPr lang="de-DE" dirty="0"/>
                    </a:p>
                  </a:txBody>
                  <a:tcPr/>
                </a:tc>
                <a:tc>
                  <a:txBody>
                    <a:bodyPr/>
                    <a:lstStyle/>
                    <a:p>
                      <a:pPr algn="ctr"/>
                      <a:r>
                        <a:rPr lang="en-GB" dirty="0"/>
                        <a:t>0.021</a:t>
                      </a:r>
                      <a:endParaRPr lang="de-DE" dirty="0"/>
                    </a:p>
                  </a:txBody>
                  <a:tcPr/>
                </a:tc>
                <a:tc>
                  <a:txBody>
                    <a:bodyPr/>
                    <a:lstStyle/>
                    <a:p>
                      <a:pPr algn="ctr"/>
                      <a:r>
                        <a:rPr lang="en-GB" dirty="0"/>
                        <a:t>0.683</a:t>
                      </a:r>
                      <a:endParaRPr lang="de-DE" dirty="0"/>
                    </a:p>
                  </a:txBody>
                  <a:tcPr/>
                </a:tc>
                <a:tc>
                  <a:txBody>
                    <a:bodyPr/>
                    <a:lstStyle/>
                    <a:p>
                      <a:pPr algn="ctr"/>
                      <a:r>
                        <a:rPr lang="en-GB" dirty="0"/>
                        <a:t>53.990</a:t>
                      </a:r>
                      <a:endParaRPr lang="de-DE" dirty="0"/>
                    </a:p>
                  </a:txBody>
                  <a:tcPr/>
                </a:tc>
                <a:tc>
                  <a:txBody>
                    <a:bodyPr/>
                    <a:lstStyle/>
                    <a:p>
                      <a:pPr algn="ctr"/>
                      <a:r>
                        <a:rPr lang="en-GB" dirty="0"/>
                        <a:t>4.808</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3496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F0DDE-5F91-00E7-7E04-FE05C889E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C909B-E32B-4884-DBCC-F0473A1AE379}"/>
              </a:ext>
            </a:extLst>
          </p:cNvPr>
          <p:cNvSpPr>
            <a:spLocks noGrp="1"/>
          </p:cNvSpPr>
          <p:nvPr>
            <p:ph type="title"/>
          </p:nvPr>
        </p:nvSpPr>
        <p:spPr>
          <a:xfrm>
            <a:off x="646111" y="452718"/>
            <a:ext cx="9404723" cy="814608"/>
          </a:xfrm>
        </p:spPr>
        <p:txBody>
          <a:bodyPr/>
          <a:lstStyle/>
          <a:p>
            <a:r>
              <a:rPr lang="en-US" dirty="0"/>
              <a:t>Comparison to LLM version </a:t>
            </a:r>
          </a:p>
        </p:txBody>
      </p:sp>
      <p:sp>
        <p:nvSpPr>
          <p:cNvPr id="3" name="Content Placeholder 2">
            <a:extLst>
              <a:ext uri="{FF2B5EF4-FFF2-40B4-BE49-F238E27FC236}">
                <a16:creationId xmlns:a16="http://schemas.microsoft.com/office/drawing/2014/main" id="{E891079C-1F56-4C81-8E96-3272DC335B4F}"/>
              </a:ext>
            </a:extLst>
          </p:cNvPr>
          <p:cNvSpPr>
            <a:spLocks noGrp="1"/>
          </p:cNvSpPr>
          <p:nvPr>
            <p:ph idx="1"/>
          </p:nvPr>
        </p:nvSpPr>
        <p:spPr>
          <a:xfrm>
            <a:off x="1103312" y="1443790"/>
            <a:ext cx="10099818" cy="4804610"/>
          </a:xfrm>
        </p:spPr>
        <p:txBody>
          <a:bodyPr>
            <a:normAutofit/>
          </a:bodyPr>
          <a:lstStyle/>
          <a:p>
            <a:r>
              <a:rPr lang="de-AT" dirty="0"/>
              <a:t>Colleges:</a:t>
            </a:r>
          </a:p>
          <a:p>
            <a:endParaRPr lang="de-AT" dirty="0"/>
          </a:p>
          <a:p>
            <a:endParaRPr lang="de-AT" dirty="0"/>
          </a:p>
          <a:p>
            <a:endParaRPr lang="de-AT" dirty="0"/>
          </a:p>
          <a:p>
            <a:endParaRPr lang="de-AT" dirty="0"/>
          </a:p>
          <a:p>
            <a:endParaRPr lang="de-AT" dirty="0"/>
          </a:p>
          <a:p>
            <a:endParaRPr lang="de-AT" dirty="0"/>
          </a:p>
          <a:p>
            <a:r>
              <a:rPr lang="de-AT" dirty="0" err="1"/>
              <a:t>Insights</a:t>
            </a:r>
            <a:r>
              <a:rPr lang="de-AT" dirty="0"/>
              <a:t>:   </a:t>
            </a:r>
          </a:p>
          <a:p>
            <a:pPr lvl="1"/>
            <a:r>
              <a:rPr lang="de-AT" dirty="0"/>
              <a:t>LLM: </a:t>
            </a:r>
            <a:r>
              <a:rPr lang="de-AT" dirty="0" err="1"/>
              <a:t>Slower</a:t>
            </a:r>
            <a:r>
              <a:rPr lang="de-AT" dirty="0"/>
              <a:t> </a:t>
            </a:r>
            <a:r>
              <a:rPr lang="de-AT" dirty="0" err="1"/>
              <a:t>training</a:t>
            </a:r>
            <a:r>
              <a:rPr lang="de-AT" dirty="0"/>
              <a:t> time, </a:t>
            </a:r>
            <a:r>
              <a:rPr lang="de-AT" dirty="0" err="1"/>
              <a:t>faster</a:t>
            </a:r>
            <a:r>
              <a:rPr lang="de-AT" dirty="0"/>
              <a:t> </a:t>
            </a:r>
            <a:r>
              <a:rPr lang="de-AT" dirty="0" err="1"/>
              <a:t>prediction</a:t>
            </a:r>
            <a:r>
              <a:rPr lang="de-AT" dirty="0"/>
              <a:t> time. But </a:t>
            </a:r>
            <a:r>
              <a:rPr lang="de-AT" dirty="0" err="1"/>
              <a:t>poor</a:t>
            </a:r>
            <a:r>
              <a:rPr lang="de-AT" dirty="0"/>
              <a:t> </a:t>
            </a:r>
            <a:r>
              <a:rPr lang="de-AT" dirty="0" err="1"/>
              <a:t>model</a:t>
            </a:r>
            <a:r>
              <a:rPr lang="de-AT" dirty="0"/>
              <a:t> </a:t>
            </a:r>
            <a:r>
              <a:rPr lang="de-AT" dirty="0" err="1"/>
              <a:t>performance</a:t>
            </a:r>
            <a:r>
              <a:rPr lang="de-AT" dirty="0"/>
              <a:t> </a:t>
            </a:r>
            <a:r>
              <a:rPr lang="de-AT" dirty="0">
                <a:sym typeface="Wingdings" panose="05000000000000000000" pitchFamily="2" charset="2"/>
              </a:rPr>
              <a:t> </a:t>
            </a:r>
            <a:r>
              <a:rPr lang="de-AT" dirty="0" err="1">
                <a:sym typeface="Wingdings" panose="05000000000000000000" pitchFamily="2" charset="2"/>
              </a:rPr>
              <a:t>very</a:t>
            </a:r>
            <a:r>
              <a:rPr lang="de-AT" dirty="0">
                <a:sym typeface="Wingdings" panose="05000000000000000000" pitchFamily="2" charset="2"/>
              </a:rPr>
              <a:t> </a:t>
            </a:r>
            <a:r>
              <a:rPr lang="de-AT" dirty="0" err="1"/>
              <a:t>low</a:t>
            </a:r>
            <a:r>
              <a:rPr lang="de-AT" dirty="0"/>
              <a:t> R² and </a:t>
            </a:r>
            <a:r>
              <a:rPr lang="de-AT" dirty="0" err="1"/>
              <a:t>higher</a:t>
            </a:r>
            <a:r>
              <a:rPr lang="de-AT" dirty="0"/>
              <a:t> </a:t>
            </a:r>
            <a:r>
              <a:rPr lang="de-AT" dirty="0" err="1"/>
              <a:t>error</a:t>
            </a:r>
            <a:r>
              <a:rPr lang="de-AT" dirty="0"/>
              <a:t> </a:t>
            </a:r>
            <a:r>
              <a:rPr lang="de-AT" dirty="0" err="1"/>
              <a:t>metrics</a:t>
            </a:r>
            <a:r>
              <a:rPr lang="de-AT" dirty="0"/>
              <a:t> </a:t>
            </a:r>
            <a:r>
              <a:rPr lang="de-AT" dirty="0" err="1"/>
              <a:t>compared</a:t>
            </a:r>
            <a:r>
              <a:rPr lang="de-AT" dirty="0"/>
              <a:t> </a:t>
            </a:r>
            <a:r>
              <a:rPr lang="de-AT" dirty="0" err="1"/>
              <a:t>to</a:t>
            </a:r>
            <a:r>
              <a:rPr lang="de-AT" dirty="0"/>
              <a:t> RF </a:t>
            </a:r>
            <a:r>
              <a:rPr lang="de-AT" dirty="0" err="1"/>
              <a:t>from</a:t>
            </a:r>
            <a:r>
              <a:rPr lang="de-AT" dirty="0"/>
              <a:t> </a:t>
            </a:r>
            <a:r>
              <a:rPr lang="de-AT" dirty="0" err="1"/>
              <a:t>scratch</a:t>
            </a:r>
            <a:endParaRPr lang="de-AT" dirty="0"/>
          </a:p>
          <a:p>
            <a:pPr lvl="1"/>
            <a:r>
              <a:rPr lang="de-AT" dirty="0"/>
              <a:t>RF </a:t>
            </a:r>
            <a:r>
              <a:rPr lang="de-AT" dirty="0" err="1"/>
              <a:t>from</a:t>
            </a:r>
            <a:r>
              <a:rPr lang="de-AT" dirty="0"/>
              <a:t> </a:t>
            </a:r>
            <a:r>
              <a:rPr lang="de-AT" dirty="0" err="1"/>
              <a:t>scratch</a:t>
            </a:r>
            <a:r>
              <a:rPr lang="de-AT" dirty="0"/>
              <a:t>: 5 x </a:t>
            </a:r>
            <a:r>
              <a:rPr lang="de-AT" dirty="0" err="1"/>
              <a:t>faster</a:t>
            </a:r>
            <a:r>
              <a:rPr lang="de-AT" dirty="0"/>
              <a:t> </a:t>
            </a:r>
            <a:r>
              <a:rPr lang="de-AT" dirty="0" err="1"/>
              <a:t>training</a:t>
            </a:r>
            <a:r>
              <a:rPr lang="de-AT" dirty="0"/>
              <a:t> </a:t>
            </a:r>
            <a:r>
              <a:rPr lang="de-AT" dirty="0" err="1"/>
              <a:t>times</a:t>
            </a:r>
            <a:r>
              <a:rPr lang="de-AT" dirty="0"/>
              <a:t>, but </a:t>
            </a:r>
            <a:r>
              <a:rPr lang="de-AT" dirty="0" err="1"/>
              <a:t>lower</a:t>
            </a:r>
            <a:r>
              <a:rPr lang="de-AT" dirty="0"/>
              <a:t> </a:t>
            </a:r>
            <a:r>
              <a:rPr lang="de-AT" dirty="0" err="1"/>
              <a:t>prediction</a:t>
            </a:r>
            <a:r>
              <a:rPr lang="de-AT" dirty="0"/>
              <a:t> </a:t>
            </a:r>
            <a:r>
              <a:rPr lang="de-AT" dirty="0" err="1"/>
              <a:t>times</a:t>
            </a:r>
            <a:r>
              <a:rPr lang="de-AT" dirty="0"/>
              <a:t> </a:t>
            </a:r>
            <a:r>
              <a:rPr lang="de-AT" dirty="0" err="1"/>
              <a:t>compared</a:t>
            </a:r>
            <a:r>
              <a:rPr lang="de-AT" dirty="0"/>
              <a:t> </a:t>
            </a:r>
            <a:r>
              <a:rPr lang="de-AT" dirty="0" err="1"/>
              <a:t>to</a:t>
            </a:r>
            <a:r>
              <a:rPr lang="de-AT" dirty="0"/>
              <a:t> LLM </a:t>
            </a:r>
            <a:r>
              <a:rPr lang="de-AT" dirty="0" err="1"/>
              <a:t>model</a:t>
            </a:r>
            <a:r>
              <a:rPr lang="de-AT" dirty="0"/>
              <a:t>.  </a:t>
            </a:r>
            <a:r>
              <a:rPr lang="de-AT" dirty="0" err="1"/>
              <a:t>Better</a:t>
            </a:r>
            <a:r>
              <a:rPr lang="de-AT" dirty="0"/>
              <a:t> </a:t>
            </a:r>
            <a:r>
              <a:rPr lang="de-AT" dirty="0" err="1"/>
              <a:t>accuracy</a:t>
            </a:r>
            <a:r>
              <a:rPr lang="de-AT" dirty="0"/>
              <a:t> </a:t>
            </a:r>
            <a:r>
              <a:rPr lang="de-AT" dirty="0" err="1"/>
              <a:t>with</a:t>
            </a:r>
            <a:r>
              <a:rPr lang="de-AT" dirty="0"/>
              <a:t> </a:t>
            </a:r>
            <a:r>
              <a:rPr lang="de-AT" dirty="0" err="1"/>
              <a:t>higher</a:t>
            </a:r>
            <a:r>
              <a:rPr lang="de-AT" dirty="0"/>
              <a:t> R², </a:t>
            </a:r>
            <a:r>
              <a:rPr lang="de-AT" dirty="0" err="1"/>
              <a:t>lower</a:t>
            </a:r>
            <a:r>
              <a:rPr lang="de-AT" dirty="0"/>
              <a:t> MSE and MAE.</a:t>
            </a:r>
          </a:p>
          <a:p>
            <a:endParaRPr lang="de-AT" dirty="0"/>
          </a:p>
          <a:p>
            <a:pPr marL="0" indent="0">
              <a:buNone/>
            </a:pPr>
            <a:endParaRPr lang="de-AT" dirty="0"/>
          </a:p>
          <a:p>
            <a:endParaRPr lang="de-AT" dirty="0"/>
          </a:p>
          <a:p>
            <a:endParaRPr lang="de-AT" dirty="0"/>
          </a:p>
          <a:p>
            <a:endParaRPr lang="de-AT" dirty="0"/>
          </a:p>
          <a:p>
            <a:endParaRPr lang="de-AT" dirty="0"/>
          </a:p>
        </p:txBody>
      </p:sp>
      <p:graphicFrame>
        <p:nvGraphicFramePr>
          <p:cNvPr id="4" name="Table 3">
            <a:extLst>
              <a:ext uri="{FF2B5EF4-FFF2-40B4-BE49-F238E27FC236}">
                <a16:creationId xmlns:a16="http://schemas.microsoft.com/office/drawing/2014/main" id="{F58A5135-8246-B0A2-8D19-E8F744096440}"/>
              </a:ext>
            </a:extLst>
          </p:cNvPr>
          <p:cNvGraphicFramePr>
            <a:graphicFrameLocks noGrp="1"/>
          </p:cNvGraphicFramePr>
          <p:nvPr/>
        </p:nvGraphicFramePr>
        <p:xfrm>
          <a:off x="988870" y="2049379"/>
          <a:ext cx="10099818" cy="1920240"/>
        </p:xfrm>
        <a:graphic>
          <a:graphicData uri="http://schemas.openxmlformats.org/drawingml/2006/table">
            <a:tbl>
              <a:tblPr firstRow="1" bandRow="1">
                <a:tableStyleId>{5C22544A-7EE6-4342-B048-85BDC9FD1C3A}</a:tableStyleId>
              </a:tblPr>
              <a:tblGrid>
                <a:gridCol w="1683303">
                  <a:extLst>
                    <a:ext uri="{9D8B030D-6E8A-4147-A177-3AD203B41FA5}">
                      <a16:colId xmlns:a16="http://schemas.microsoft.com/office/drawing/2014/main" val="4189865373"/>
                    </a:ext>
                  </a:extLst>
                </a:gridCol>
                <a:gridCol w="1683303">
                  <a:extLst>
                    <a:ext uri="{9D8B030D-6E8A-4147-A177-3AD203B41FA5}">
                      <a16:colId xmlns:a16="http://schemas.microsoft.com/office/drawing/2014/main" val="790126469"/>
                    </a:ext>
                  </a:extLst>
                </a:gridCol>
                <a:gridCol w="1683303">
                  <a:extLst>
                    <a:ext uri="{9D8B030D-6E8A-4147-A177-3AD203B41FA5}">
                      <a16:colId xmlns:a16="http://schemas.microsoft.com/office/drawing/2014/main" val="1705358496"/>
                    </a:ext>
                  </a:extLst>
                </a:gridCol>
                <a:gridCol w="1683303">
                  <a:extLst>
                    <a:ext uri="{9D8B030D-6E8A-4147-A177-3AD203B41FA5}">
                      <a16:colId xmlns:a16="http://schemas.microsoft.com/office/drawing/2014/main" val="428289766"/>
                    </a:ext>
                  </a:extLst>
                </a:gridCol>
                <a:gridCol w="1683303">
                  <a:extLst>
                    <a:ext uri="{9D8B030D-6E8A-4147-A177-3AD203B41FA5}">
                      <a16:colId xmlns:a16="http://schemas.microsoft.com/office/drawing/2014/main" val="3181730395"/>
                    </a:ext>
                  </a:extLst>
                </a:gridCol>
                <a:gridCol w="1683303">
                  <a:extLst>
                    <a:ext uri="{9D8B030D-6E8A-4147-A177-3AD203B41FA5}">
                      <a16:colId xmlns:a16="http://schemas.microsoft.com/office/drawing/2014/main" val="1428091794"/>
                    </a:ext>
                  </a:extLst>
                </a:gridCol>
              </a:tblGrid>
              <a:tr h="0">
                <a:tc>
                  <a:txBody>
                    <a:bodyPr/>
                    <a:lstStyle/>
                    <a:p>
                      <a:pPr algn="ctr"/>
                      <a:endParaRPr lang="de-DE" dirty="0"/>
                    </a:p>
                  </a:txBody>
                  <a:tcPr/>
                </a:tc>
                <a:tc>
                  <a:txBody>
                    <a:bodyPr/>
                    <a:lstStyle/>
                    <a:p>
                      <a:pPr algn="ctr"/>
                      <a:r>
                        <a:rPr lang="en-GB" dirty="0"/>
                        <a:t>Training time [s]</a:t>
                      </a:r>
                      <a:endParaRPr lang="de-DE" dirty="0"/>
                    </a:p>
                  </a:txBody>
                  <a:tcPr/>
                </a:tc>
                <a:tc>
                  <a:txBody>
                    <a:bodyPr/>
                    <a:lstStyle/>
                    <a:p>
                      <a:pPr algn="ctr"/>
                      <a:r>
                        <a:rPr lang="en-GB" dirty="0"/>
                        <a:t>Prediction Time [s]</a:t>
                      </a:r>
                      <a:endParaRPr lang="de-DE" dirty="0"/>
                    </a:p>
                  </a:txBody>
                  <a:tcPr/>
                </a:tc>
                <a:tc>
                  <a:txBody>
                    <a:bodyPr/>
                    <a:lstStyle/>
                    <a:p>
                      <a:pPr algn="ctr"/>
                      <a:r>
                        <a:rPr lang="en-GB" dirty="0"/>
                        <a:t>R² score</a:t>
                      </a:r>
                      <a:endParaRPr lang="de-DE" dirty="0"/>
                    </a:p>
                  </a:txBody>
                  <a:tcPr/>
                </a:tc>
                <a:tc>
                  <a:txBody>
                    <a:bodyPr/>
                    <a:lstStyle/>
                    <a:p>
                      <a:pPr algn="ctr"/>
                      <a:r>
                        <a:rPr lang="en-GB" dirty="0"/>
                        <a:t>MSE</a:t>
                      </a:r>
                      <a:endParaRPr lang="de-DE" dirty="0"/>
                    </a:p>
                  </a:txBody>
                  <a:tcPr/>
                </a:tc>
                <a:tc>
                  <a:txBody>
                    <a:bodyPr/>
                    <a:lstStyle/>
                    <a:p>
                      <a:pPr algn="ctr"/>
                      <a:r>
                        <a:rPr lang="en-GB" dirty="0"/>
                        <a:t>MAE</a:t>
                      </a:r>
                      <a:endParaRPr lang="de-DE" dirty="0"/>
                    </a:p>
                  </a:txBody>
                  <a:tcPr/>
                </a:tc>
                <a:extLst>
                  <a:ext uri="{0D108BD9-81ED-4DB2-BD59-A6C34878D82A}">
                    <a16:rowId xmlns:a16="http://schemas.microsoft.com/office/drawing/2014/main" val="136251929"/>
                  </a:ext>
                </a:extLst>
              </a:tr>
              <a:tr h="37084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LLM</a:t>
                      </a:r>
                      <a:endParaRPr lang="de-DE" dirty="0"/>
                    </a:p>
                  </a:txBody>
                  <a:tcPr/>
                </a:tc>
                <a:tc>
                  <a:txBody>
                    <a:bodyPr/>
                    <a:lstStyle/>
                    <a:p>
                      <a:pPr algn="ctr"/>
                      <a:r>
                        <a:rPr lang="en-GB" dirty="0"/>
                        <a:t>100.707</a:t>
                      </a:r>
                      <a:endParaRPr lang="de-DE" dirty="0"/>
                    </a:p>
                  </a:txBody>
                  <a:tcPr/>
                </a:tc>
                <a:tc>
                  <a:txBody>
                    <a:bodyPr/>
                    <a:lstStyle/>
                    <a:p>
                      <a:pPr algn="ctr"/>
                      <a:r>
                        <a:rPr lang="en-GB" dirty="0"/>
                        <a:t>0.033</a:t>
                      </a:r>
                      <a:endParaRPr lang="de-DE" dirty="0"/>
                    </a:p>
                  </a:txBody>
                  <a:tcPr/>
                </a:tc>
                <a:tc>
                  <a:txBody>
                    <a:bodyPr/>
                    <a:lstStyle/>
                    <a:p>
                      <a:pPr algn="ctr"/>
                      <a:r>
                        <a:rPr lang="en-GB" dirty="0"/>
                        <a:t>0.012</a:t>
                      </a:r>
                      <a:endParaRPr lang="de-DE" dirty="0"/>
                    </a:p>
                  </a:txBody>
                  <a:tcPr/>
                </a:tc>
                <a:tc>
                  <a:txBody>
                    <a:bodyPr/>
                    <a:lstStyle/>
                    <a:p>
                      <a:pPr algn="ctr"/>
                      <a:r>
                        <a:rPr lang="en-GB" dirty="0"/>
                        <a:t>0.050</a:t>
                      </a:r>
                      <a:endParaRPr lang="de-DE" dirty="0"/>
                    </a:p>
                  </a:txBody>
                  <a:tcPr/>
                </a:tc>
                <a:tc>
                  <a:txBody>
                    <a:bodyPr/>
                    <a:lstStyle/>
                    <a:p>
                      <a:pPr algn="ctr"/>
                      <a:r>
                        <a:rPr lang="en-GB" dirty="0"/>
                        <a:t>0.187</a:t>
                      </a:r>
                      <a:endParaRPr lang="de-DE" dirty="0"/>
                    </a:p>
                  </a:txBody>
                  <a:tcPr/>
                </a:tc>
                <a:extLst>
                  <a:ext uri="{0D108BD9-81ED-4DB2-BD59-A6C34878D82A}">
                    <a16:rowId xmlns:a16="http://schemas.microsoft.com/office/drawing/2014/main" val="2230659201"/>
                  </a:ext>
                </a:extLst>
              </a:tr>
              <a:tr h="370840">
                <a:tc>
                  <a:txBody>
                    <a:bodyPr/>
                    <a:lstStyle/>
                    <a:p>
                      <a:pPr algn="ctr"/>
                      <a:r>
                        <a:rPr lang="en-GB" dirty="0"/>
                        <a:t>Colleges from scratch</a:t>
                      </a:r>
                      <a:endParaRPr lang="de-DE" dirty="0"/>
                    </a:p>
                  </a:txBody>
                  <a:tcPr/>
                </a:tc>
                <a:tc>
                  <a:txBody>
                    <a:bodyPr/>
                    <a:lstStyle/>
                    <a:p>
                      <a:pPr algn="ctr"/>
                      <a:r>
                        <a:rPr lang="en-GB" dirty="0"/>
                        <a:t>21.159</a:t>
                      </a:r>
                      <a:endParaRPr lang="de-DE" dirty="0"/>
                    </a:p>
                  </a:txBody>
                  <a:tcPr/>
                </a:tc>
                <a:tc>
                  <a:txBody>
                    <a:bodyPr/>
                    <a:lstStyle/>
                    <a:p>
                      <a:pPr algn="ctr"/>
                      <a:r>
                        <a:rPr lang="en-GB" dirty="0"/>
                        <a:t>0.376</a:t>
                      </a:r>
                      <a:endParaRPr lang="de-DE" dirty="0"/>
                    </a:p>
                  </a:txBody>
                  <a:tcPr/>
                </a:tc>
                <a:tc>
                  <a:txBody>
                    <a:bodyPr/>
                    <a:lstStyle/>
                    <a:p>
                      <a:pPr algn="ctr"/>
                      <a:r>
                        <a:rPr lang="en-GB" dirty="0"/>
                        <a:t>0.431</a:t>
                      </a:r>
                      <a:endParaRPr lang="de-DE" dirty="0"/>
                    </a:p>
                  </a:txBody>
                  <a:tcPr/>
                </a:tc>
                <a:tc>
                  <a:txBody>
                    <a:bodyPr/>
                    <a:lstStyle/>
                    <a:p>
                      <a:pPr algn="ctr"/>
                      <a:r>
                        <a:rPr lang="en-GB" dirty="0"/>
                        <a:t>0.029</a:t>
                      </a:r>
                      <a:endParaRPr lang="de-DE" dirty="0"/>
                    </a:p>
                  </a:txBody>
                  <a:tcPr/>
                </a:tc>
                <a:tc>
                  <a:txBody>
                    <a:bodyPr/>
                    <a:lstStyle/>
                    <a:p>
                      <a:pPr algn="ctr"/>
                      <a:r>
                        <a:rPr lang="en-GB" dirty="0"/>
                        <a:t>0.127</a:t>
                      </a:r>
                      <a:endParaRPr lang="de-DE" dirty="0"/>
                    </a:p>
                  </a:txBody>
                  <a:tcPr/>
                </a:tc>
                <a:extLst>
                  <a:ext uri="{0D108BD9-81ED-4DB2-BD59-A6C34878D82A}">
                    <a16:rowId xmlns:a16="http://schemas.microsoft.com/office/drawing/2014/main" val="1695759860"/>
                  </a:ext>
                </a:extLst>
              </a:tr>
            </a:tbl>
          </a:graphicData>
        </a:graphic>
      </p:graphicFrame>
    </p:spTree>
    <p:extLst>
      <p:ext uri="{BB962C8B-B14F-4D97-AF65-F5344CB8AC3E}">
        <p14:creationId xmlns:p14="http://schemas.microsoft.com/office/powerpoint/2010/main" val="1301165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r>
              <a:rPr lang="en-US" dirty="0"/>
              <a:t>Our implementation had a notable gap in efficiency compared to the scikit learn version</a:t>
            </a:r>
          </a:p>
          <a:p>
            <a:r>
              <a:rPr lang="en-US" dirty="0"/>
              <a:t>Mainly from using own trees</a:t>
            </a:r>
          </a:p>
          <a:p>
            <a:r>
              <a:rPr lang="en-US" dirty="0"/>
              <a:t>Possible reasons:</a:t>
            </a:r>
          </a:p>
          <a:p>
            <a:pPr lvl="1"/>
            <a:r>
              <a:rPr lang="en-US" dirty="0"/>
              <a:t>Penalty from implementation in an interpreted language</a:t>
            </a:r>
          </a:p>
          <a:p>
            <a:pPr lvl="1"/>
            <a:r>
              <a:rPr lang="en-US" dirty="0"/>
              <a:t>Lacking optimization</a:t>
            </a:r>
          </a:p>
          <a:p>
            <a:pPr lvl="1"/>
            <a:r>
              <a:rPr lang="en-US" dirty="0"/>
              <a:t>Bugs</a:t>
            </a:r>
          </a:p>
        </p:txBody>
      </p:sp>
    </p:spTree>
    <p:extLst>
      <p:ext uri="{BB962C8B-B14F-4D97-AF65-F5344CB8AC3E}">
        <p14:creationId xmlns:p14="http://schemas.microsoft.com/office/powerpoint/2010/main" val="4222534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dirty="0"/>
              <a:t>Plots:   </a:t>
            </a:r>
            <a:br>
              <a:rPr lang="de-AT" dirty="0"/>
            </a:br>
            <a:r>
              <a:rPr lang="de-AT" sz="2000" dirty="0">
                <a:latin typeface="Times New Roman" panose="02020603050405020304" pitchFamily="18" charset="0"/>
                <a:cs typeface="Times New Roman" panose="02020603050405020304" pitchFamily="18" charset="0"/>
              </a:rPr>
              <a:t>Real Estate</a:t>
            </a:r>
            <a:endParaRPr lang="de-AT" dirty="0"/>
          </a:p>
        </p:txBody>
      </p:sp>
      <p:pic>
        <p:nvPicPr>
          <p:cNvPr id="5" name="Content Placeholder 4" descr="A group of colorful bars&#10;&#10;Description automatically generated">
            <a:extLst>
              <a:ext uri="{FF2B5EF4-FFF2-40B4-BE49-F238E27FC236}">
                <a16:creationId xmlns:a16="http://schemas.microsoft.com/office/drawing/2014/main" id="{EFE6C827-1564-FDD7-63F6-A20D695041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320" y="1544320"/>
            <a:ext cx="11297920" cy="5080000"/>
          </a:xfrm>
        </p:spPr>
      </p:pic>
    </p:spTree>
    <p:extLst>
      <p:ext uri="{BB962C8B-B14F-4D97-AF65-F5344CB8AC3E}">
        <p14:creationId xmlns:p14="http://schemas.microsoft.com/office/powerpoint/2010/main" val="17641734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a:xfrm>
            <a:off x="646111" y="452718"/>
            <a:ext cx="9404723" cy="796962"/>
          </a:xfrm>
        </p:spPr>
        <p:txBody>
          <a:bodyPr/>
          <a:lstStyle/>
          <a:p>
            <a:r>
              <a:rPr lang="de-AT" sz="2000" dirty="0">
                <a:latin typeface="Times New Roman" panose="02020603050405020304" pitchFamily="18" charset="0"/>
                <a:cs typeface="Times New Roman" panose="02020603050405020304" pitchFamily="18" charset="0"/>
              </a:rPr>
              <a:t>Colleges:</a:t>
            </a:r>
          </a:p>
        </p:txBody>
      </p:sp>
      <p:pic>
        <p:nvPicPr>
          <p:cNvPr id="5" name="Content Placeholder 4" descr="A group of colorful bars&#10;&#10;Description automatically generated">
            <a:extLst>
              <a:ext uri="{FF2B5EF4-FFF2-40B4-BE49-F238E27FC236}">
                <a16:creationId xmlns:a16="http://schemas.microsoft.com/office/drawing/2014/main" id="{937E81A6-2C51-A16C-644D-584FA628D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924560"/>
            <a:ext cx="11429999" cy="5480721"/>
          </a:xfrm>
        </p:spPr>
      </p:pic>
    </p:spTree>
    <p:extLst>
      <p:ext uri="{BB962C8B-B14F-4D97-AF65-F5344CB8AC3E}">
        <p14:creationId xmlns:p14="http://schemas.microsoft.com/office/powerpoint/2010/main" val="1936087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dirty="0"/>
              <a:t>A variant of the simple decision tree model for regression tasks</a:t>
            </a:r>
          </a:p>
          <a:p>
            <a:pPr marL="0" indent="0">
              <a:buNone/>
            </a:pPr>
            <a:endParaRPr lang="en-US" dirty="0"/>
          </a:p>
          <a:p>
            <a:r>
              <a:rPr lang="en-US" dirty="0"/>
              <a:t>Parameters and Flexibility:</a:t>
            </a:r>
          </a:p>
          <a:p>
            <a:pPr lvl="1"/>
            <a:r>
              <a:rPr lang="en-US" dirty="0"/>
              <a:t>Supports configurable depth, leaf sizes, and splitting strategies	</a:t>
            </a:r>
          </a:p>
          <a:p>
            <a:pPr lvl="1"/>
            <a:r>
              <a:rPr lang="en-US" dirty="0"/>
              <a:t>Offers deterministic (best) and stochastic (random) splitting</a:t>
            </a:r>
          </a:p>
          <a:p>
            <a:pPr marL="457200" lvl="1" indent="0">
              <a:buNone/>
            </a:pPr>
            <a:endParaRPr lang="en-US" dirty="0"/>
          </a:p>
          <a:p>
            <a:r>
              <a:rPr lang="en-US" dirty="0"/>
              <a:t>Efficiency: </a:t>
            </a:r>
          </a:p>
          <a:p>
            <a:pPr lvl="1"/>
            <a:r>
              <a:rPr lang="en-US" dirty="0"/>
              <a:t>Computationally expensive for large datasets (random splitter reduces the cost a bit)</a:t>
            </a:r>
          </a:p>
          <a:p>
            <a:pPr lvl="1"/>
            <a:r>
              <a:rPr lang="en-US" dirty="0"/>
              <a:t>Lack of advanced optimizations (pre-pruning, post-pruning)</a:t>
            </a:r>
          </a:p>
          <a:p>
            <a:endParaRPr lang="en-US" dirty="0"/>
          </a:p>
          <a:p>
            <a:endParaRPr lang="en-US" dirty="0"/>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normAutofit lnSpcReduction="10000"/>
          </a:bodyPr>
          <a:lstStyle/>
          <a:p>
            <a:r>
              <a:rPr lang="en-US" dirty="0"/>
              <a:t>Uses multiple decision trees trained on random subsets of the whole data set</a:t>
            </a:r>
          </a:p>
          <a:p>
            <a:endParaRPr lang="en-US" dirty="0"/>
          </a:p>
          <a:p>
            <a:r>
              <a:rPr lang="en-US" dirty="0"/>
              <a:t>Counters inherent instability of decision trees</a:t>
            </a:r>
          </a:p>
          <a:p>
            <a:endParaRPr lang="en-US" dirty="0"/>
          </a:p>
          <a:p>
            <a:r>
              <a:rPr lang="en-US" dirty="0"/>
              <a:t>Key features: </a:t>
            </a:r>
          </a:p>
          <a:p>
            <a:pPr lvl="1"/>
            <a:r>
              <a:rPr lang="en-US" dirty="0"/>
              <a:t>Custom or </a:t>
            </a:r>
            <a:r>
              <a:rPr lang="en-US" dirty="0" err="1"/>
              <a:t>sklearn</a:t>
            </a:r>
            <a:r>
              <a:rPr lang="en-US" dirty="0"/>
              <a:t> trees</a:t>
            </a:r>
          </a:p>
          <a:p>
            <a:pPr lvl="1"/>
            <a:r>
              <a:rPr lang="en-US" dirty="0"/>
              <a:t>Bootstrap sampling</a:t>
            </a:r>
          </a:p>
          <a:p>
            <a:pPr lvl="1"/>
            <a:r>
              <a:rPr lang="en-US" dirty="0"/>
              <a:t>Aggregation of predictions</a:t>
            </a:r>
          </a:p>
          <a:p>
            <a:pPr lvl="1"/>
            <a:r>
              <a:rPr lang="en-US" dirty="0"/>
              <a:t>Flexible parameters </a:t>
            </a:r>
          </a:p>
          <a:p>
            <a:pPr lvl="1"/>
            <a:r>
              <a:rPr lang="en-US" dirty="0"/>
              <a:t>Reproducibility (</a:t>
            </a:r>
            <a:r>
              <a:rPr lang="en-US" dirty="0" err="1"/>
              <a:t>random_state</a:t>
            </a:r>
            <a:r>
              <a:rPr lang="en-US" dirty="0"/>
              <a:t>)</a:t>
            </a:r>
          </a:p>
          <a:p>
            <a:endParaRPr lang="en-US" dirty="0"/>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Much faster training times</a:t>
            </a:r>
          </a:p>
          <a:p>
            <a:r>
              <a:rPr lang="en-US"/>
              <a:t>Faster prediction </a:t>
            </a:r>
            <a:r>
              <a:rPr lang="en-US" dirty="0"/>
              <a:t>times</a:t>
            </a:r>
          </a:p>
          <a:p>
            <a:r>
              <a:rPr lang="en-US" dirty="0"/>
              <a:t>Way worse scores overall (overfitting)</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ADA98-C485-810B-85A1-60E59FEC45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8FBC8F-41CA-CF98-A6AB-B03AA1D2A014}"/>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DB80A973-6731-FC4A-7CE3-453437EC1907}"/>
              </a:ext>
            </a:extLst>
          </p:cNvPr>
          <p:cNvGraphicFramePr>
            <a:graphicFrameLocks noGrp="1"/>
          </p:cNvGraphicFramePr>
          <p:nvPr>
            <p:ph idx="1"/>
            <p:extLst>
              <p:ext uri="{D42A27DB-BD31-4B8C-83A1-F6EECF244321}">
                <p14:modId xmlns:p14="http://schemas.microsoft.com/office/powerpoint/2010/main" val="3065117253"/>
              </p:ext>
            </p:extLst>
          </p:nvPr>
        </p:nvGraphicFramePr>
        <p:xfrm>
          <a:off x="604683" y="2389237"/>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871839">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7351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0.222</a:t>
                      </a:r>
                    </a:p>
                  </a:txBody>
                  <a:tcPr/>
                </a:tc>
                <a:tc>
                  <a:txBody>
                    <a:bodyPr/>
                    <a:lstStyle/>
                    <a:p>
                      <a:pPr algn="ctr"/>
                      <a:r>
                        <a:rPr lang="en-IN" dirty="0"/>
                        <a:t>0.000</a:t>
                      </a:r>
                    </a:p>
                  </a:txBody>
                  <a:tcPr/>
                </a:tc>
                <a:tc>
                  <a:txBody>
                    <a:bodyPr/>
                    <a:lstStyle/>
                    <a:p>
                      <a:pPr algn="ctr"/>
                      <a:r>
                        <a:rPr lang="en-IN" dirty="0"/>
                        <a:t>0.346</a:t>
                      </a:r>
                    </a:p>
                  </a:txBody>
                  <a:tcPr/>
                </a:tc>
                <a:tc>
                  <a:txBody>
                    <a:bodyPr/>
                    <a:lstStyle/>
                    <a:p>
                      <a:pPr algn="ctr"/>
                      <a:r>
                        <a:rPr lang="en-IN" dirty="0"/>
                        <a:t>111.324</a:t>
                      </a:r>
                    </a:p>
                  </a:txBody>
                  <a:tcPr/>
                </a:tc>
                <a:tc>
                  <a:txBody>
                    <a:bodyPr/>
                    <a:lstStyle/>
                    <a:p>
                      <a:pPr algn="ctr"/>
                      <a:r>
                        <a:rPr lang="en-IN" dirty="0"/>
                        <a:t>6.043</a:t>
                      </a:r>
                    </a:p>
                  </a:txBody>
                  <a:tcPr/>
                </a:tc>
                <a:extLst>
                  <a:ext uri="{0D108BD9-81ED-4DB2-BD59-A6C34878D82A}">
                    <a16:rowId xmlns:a16="http://schemas.microsoft.com/office/drawing/2014/main" val="3911695400"/>
                  </a:ext>
                </a:extLst>
              </a:tr>
              <a:tr h="871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Real estate</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7.494</a:t>
                      </a:r>
                    </a:p>
                  </a:txBody>
                  <a:tcPr/>
                </a:tc>
                <a:tc>
                  <a:txBody>
                    <a:bodyPr/>
                    <a:lstStyle/>
                    <a:p>
                      <a:pPr algn="ctr"/>
                      <a:r>
                        <a:rPr lang="en-IN" dirty="0"/>
                        <a:t>0.017</a:t>
                      </a:r>
                    </a:p>
                  </a:txBody>
                  <a:tcPr/>
                </a:tc>
                <a:tc>
                  <a:txBody>
                    <a:bodyPr/>
                    <a:lstStyle/>
                    <a:p>
                      <a:pPr algn="ctr"/>
                      <a:r>
                        <a:rPr lang="en-IN" dirty="0"/>
                        <a:t>0.691</a:t>
                      </a:r>
                    </a:p>
                  </a:txBody>
                  <a:tcPr/>
                </a:tc>
                <a:tc>
                  <a:txBody>
                    <a:bodyPr/>
                    <a:lstStyle/>
                    <a:p>
                      <a:pPr algn="ctr"/>
                      <a:r>
                        <a:rPr lang="en-IN" dirty="0"/>
                        <a:t>52.494</a:t>
                      </a:r>
                    </a:p>
                  </a:txBody>
                  <a:tcPr/>
                </a:tc>
                <a:tc>
                  <a:txBody>
                    <a:bodyPr/>
                    <a:lstStyle/>
                    <a:p>
                      <a:pPr algn="ctr"/>
                      <a:r>
                        <a:rPr lang="en-IN" dirty="0"/>
                        <a:t>4.728</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F9FD2D4-9979-0026-5525-178EA0E786A1}"/>
              </a:ext>
            </a:extLst>
          </p:cNvPr>
          <p:cNvSpPr txBox="1"/>
          <p:nvPr/>
        </p:nvSpPr>
        <p:spPr>
          <a:xfrm>
            <a:off x="737419" y="1866903"/>
            <a:ext cx="10520516" cy="1046440"/>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1400" dirty="0">
                <a:latin typeface="Times New Roman" panose="02020603050405020304" pitchFamily="18" charset="0"/>
                <a:cs typeface="Times New Roman" panose="02020603050405020304" pitchFamily="18" charset="0"/>
              </a:rPr>
              <a:t>Real estate valuation: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RandomForestRegressor</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use_skl_tree</a:t>
            </a:r>
            <a:r>
              <a:rPr lang="en-US" sz="1400" dirty="0">
                <a:latin typeface="Times New Roman" panose="02020603050405020304" pitchFamily="18" charset="0"/>
                <a:cs typeface="Times New Roman" panose="02020603050405020304" pitchFamily="18" charset="0"/>
              </a:rPr>
              <a:t>=False, </a:t>
            </a:r>
            <a:r>
              <a:rPr lang="en-US" sz="1400" dirty="0" err="1">
                <a:latin typeface="Times New Roman" panose="02020603050405020304" pitchFamily="18" charset="0"/>
                <a:cs typeface="Times New Roman" panose="02020603050405020304" pitchFamily="18" charset="0"/>
              </a:rPr>
              <a:t>max_samples</a:t>
            </a:r>
            <a:r>
              <a:rPr lang="en-US" sz="1400" dirty="0">
                <a:latin typeface="Times New Roman" panose="02020603050405020304" pitchFamily="18" charset="0"/>
                <a:cs typeface="Times New Roman" panose="02020603050405020304" pitchFamily="18" charset="0"/>
              </a:rPr>
              <a:t>=100, </a:t>
            </a:r>
            <a:r>
              <a:rPr lang="en-US" sz="1400" dirty="0" err="1">
                <a:latin typeface="Times New Roman" panose="02020603050405020304" pitchFamily="18" charset="0"/>
                <a:cs typeface="Times New Roman" panose="02020603050405020304" pitchFamily="18" charset="0"/>
              </a:rPr>
              <a:t>max_features</a:t>
            </a:r>
            <a:r>
              <a:rPr lang="en-US" sz="1400" dirty="0">
                <a:latin typeface="Times New Roman" panose="02020603050405020304" pitchFamily="18" charset="0"/>
                <a:cs typeface="Times New Roman" panose="02020603050405020304" pitchFamily="18" charset="0"/>
              </a:rPr>
              <a:t>=None)</a:t>
            </a:r>
          </a:p>
          <a:p>
            <a:pPr marL="342900" indent="-342900">
              <a:buClr>
                <a:srgbClr val="00B0F0"/>
              </a:buClr>
              <a:buFont typeface="Wingdings" panose="05000000000000000000" pitchFamily="2" charset="2"/>
              <a:buChar char="Ø"/>
            </a:pPr>
            <a:r>
              <a:rPr lang="en-IN" sz="1400" b="0" dirty="0">
                <a:effectLst/>
                <a:latin typeface="Times New Roman" panose="02020603050405020304" pitchFamily="18" charset="0"/>
                <a:cs typeface="Times New Roman" panose="02020603050405020304" pitchFamily="18" charset="0"/>
              </a:rPr>
              <a:t># </a:t>
            </a:r>
            <a:r>
              <a:rPr lang="en-IN" sz="1400" b="0" dirty="0" err="1">
                <a:effectLst/>
                <a:latin typeface="Times New Roman" panose="02020603050405020304" pitchFamily="18" charset="0"/>
                <a:cs typeface="Times New Roman" panose="02020603050405020304" pitchFamily="18" charset="0"/>
              </a:rPr>
              <a:t>clf</a:t>
            </a:r>
            <a:r>
              <a:rPr lang="en-IN" sz="1400" b="0" dirty="0">
                <a:effectLst/>
                <a:latin typeface="Times New Roman" panose="02020603050405020304" pitchFamily="18" charset="0"/>
                <a:cs typeface="Times New Roman" panose="02020603050405020304" pitchFamily="18" charset="0"/>
              </a:rPr>
              <a:t> = </a:t>
            </a:r>
            <a:r>
              <a:rPr lang="en-IN" sz="1400" b="0" dirty="0" err="1">
                <a:effectLst/>
                <a:latin typeface="Times New Roman" panose="02020603050405020304" pitchFamily="18" charset="0"/>
                <a:cs typeface="Times New Roman" panose="02020603050405020304" pitchFamily="18" charset="0"/>
              </a:rPr>
              <a:t>DTRegressor</a:t>
            </a:r>
            <a:r>
              <a:rPr lang="en-IN" sz="1400" b="0" dirty="0">
                <a:effectLst/>
                <a:latin typeface="Times New Roman" panose="02020603050405020304" pitchFamily="18" charset="0"/>
                <a:cs typeface="Times New Roman" panose="02020603050405020304" pitchFamily="18" charset="0"/>
              </a:rPr>
              <a:t>(splitter='random')</a:t>
            </a:r>
          </a:p>
          <a:p>
            <a:pPr marL="342900" indent="-342900">
              <a:buClr>
                <a:srgbClr val="00B0F0"/>
              </a:buClr>
              <a:buFont typeface="Wingdings" panose="05000000000000000000" pitchFamily="2" charset="2"/>
              <a:buChar char="Ø"/>
            </a:pP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3318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441B-8E04-61B8-F1D5-9D5D5CF935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6011C8-264F-EC4E-353B-F026DECDB0FA}"/>
              </a:ext>
            </a:extLst>
          </p:cNvPr>
          <p:cNvSpPr>
            <a:spLocks noGrp="1"/>
          </p:cNvSpPr>
          <p:nvPr>
            <p:ph type="title"/>
          </p:nvPr>
        </p:nvSpPr>
        <p:spPr/>
        <p:txBody>
          <a:bodyPr/>
          <a:lstStyle/>
          <a:p>
            <a:r>
              <a:rPr lang="en-US"/>
              <a:t>Comparison to scikit learn DecisionTreeRegressor </a:t>
            </a:r>
          </a:p>
        </p:txBody>
      </p:sp>
      <p:graphicFrame>
        <p:nvGraphicFramePr>
          <p:cNvPr id="4" name="Content Placeholder 3">
            <a:extLst>
              <a:ext uri="{FF2B5EF4-FFF2-40B4-BE49-F238E27FC236}">
                <a16:creationId xmlns:a16="http://schemas.microsoft.com/office/drawing/2014/main" id="{5AA09785-A793-C31C-E6CC-818490F6AAFA}"/>
              </a:ext>
            </a:extLst>
          </p:cNvPr>
          <p:cNvGraphicFramePr>
            <a:graphicFrameLocks noGrp="1"/>
          </p:cNvGraphicFramePr>
          <p:nvPr>
            <p:ph idx="1"/>
            <p:extLst>
              <p:ext uri="{D42A27DB-BD31-4B8C-83A1-F6EECF244321}">
                <p14:modId xmlns:p14="http://schemas.microsoft.com/office/powerpoint/2010/main" val="206616410"/>
              </p:ext>
            </p:extLst>
          </p:nvPr>
        </p:nvGraphicFramePr>
        <p:xfrm>
          <a:off x="646111" y="2622063"/>
          <a:ext cx="10982634" cy="2743200"/>
        </p:xfrm>
        <a:graphic>
          <a:graphicData uri="http://schemas.openxmlformats.org/drawingml/2006/table">
            <a:tbl>
              <a:tblPr firstRow="1" bandRow="1">
                <a:tableStyleId>{5C22544A-7EE6-4342-B048-85BDC9FD1C3A}</a:tableStyleId>
              </a:tblPr>
              <a:tblGrid>
                <a:gridCol w="1828801">
                  <a:extLst>
                    <a:ext uri="{9D8B030D-6E8A-4147-A177-3AD203B41FA5}">
                      <a16:colId xmlns:a16="http://schemas.microsoft.com/office/drawing/2014/main" val="1099445113"/>
                    </a:ext>
                  </a:extLst>
                </a:gridCol>
                <a:gridCol w="1838634">
                  <a:extLst>
                    <a:ext uri="{9D8B030D-6E8A-4147-A177-3AD203B41FA5}">
                      <a16:colId xmlns:a16="http://schemas.microsoft.com/office/drawing/2014/main" val="2842840622"/>
                    </a:ext>
                  </a:extLst>
                </a:gridCol>
                <a:gridCol w="1823882">
                  <a:extLst>
                    <a:ext uri="{9D8B030D-6E8A-4147-A177-3AD203B41FA5}">
                      <a16:colId xmlns:a16="http://schemas.microsoft.com/office/drawing/2014/main" val="3490821938"/>
                    </a:ext>
                  </a:extLst>
                </a:gridCol>
                <a:gridCol w="1830439">
                  <a:extLst>
                    <a:ext uri="{9D8B030D-6E8A-4147-A177-3AD203B41FA5}">
                      <a16:colId xmlns:a16="http://schemas.microsoft.com/office/drawing/2014/main" val="20505883"/>
                    </a:ext>
                  </a:extLst>
                </a:gridCol>
                <a:gridCol w="1830439">
                  <a:extLst>
                    <a:ext uri="{9D8B030D-6E8A-4147-A177-3AD203B41FA5}">
                      <a16:colId xmlns:a16="http://schemas.microsoft.com/office/drawing/2014/main" val="1469689799"/>
                    </a:ext>
                  </a:extLst>
                </a:gridCol>
                <a:gridCol w="1830439">
                  <a:extLst>
                    <a:ext uri="{9D8B030D-6E8A-4147-A177-3AD203B41FA5}">
                      <a16:colId xmlns:a16="http://schemas.microsoft.com/office/drawing/2014/main" val="1742413818"/>
                    </a:ext>
                  </a:extLst>
                </a:gridCol>
              </a:tblGrid>
              <a:tr h="708920">
                <a:tc>
                  <a:txBody>
                    <a:bodyPr/>
                    <a:lstStyle/>
                    <a:p>
                      <a:endParaRPr lang="en-IN"/>
                    </a:p>
                  </a:txBody>
                  <a:tcPr/>
                </a:tc>
                <a:tc>
                  <a:txBody>
                    <a:bodyPr/>
                    <a:lstStyle/>
                    <a:p>
                      <a:pPr algn="ctr"/>
                      <a:r>
                        <a:rPr lang="en-IN" sz="1800" dirty="0">
                          <a:latin typeface="Times New Roman" panose="02020603050405020304" pitchFamily="18" charset="0"/>
                          <a:cs typeface="Times New Roman" panose="02020603050405020304" pitchFamily="18" charset="0"/>
                        </a:rPr>
                        <a:t>Training time [s]</a:t>
                      </a:r>
                    </a:p>
                    <a:p>
                      <a:endParaRPr lang="en-IN" dirty="0"/>
                    </a:p>
                  </a:txBody>
                  <a:tcPr/>
                </a:tc>
                <a:tc>
                  <a:txBody>
                    <a:bodyPr/>
                    <a:lstStyle/>
                    <a:p>
                      <a:pPr algn="ctr"/>
                      <a:r>
                        <a:rPr lang="en-IN" sz="1800" dirty="0">
                          <a:latin typeface="Times New Roman" panose="02020603050405020304" pitchFamily="18" charset="0"/>
                          <a:cs typeface="Times New Roman" panose="02020603050405020304" pitchFamily="18" charset="0"/>
                        </a:rPr>
                        <a:t>Prediction Time [s]</a:t>
                      </a:r>
                    </a:p>
                    <a:p>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R² score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MSE</a:t>
                      </a:r>
                      <a:endParaRPr lang="de-DE" dirty="0"/>
                    </a:p>
                    <a:p>
                      <a:pPr algn="ctr"/>
                      <a:endParaRPr lang="en-IN"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dirty="0"/>
                        <a:t>MAE</a:t>
                      </a:r>
                      <a:endParaRPr lang="de-DE" dirty="0"/>
                    </a:p>
                    <a:p>
                      <a:pPr algn="ctr"/>
                      <a:endParaRPr lang="en-IN" dirty="0"/>
                    </a:p>
                  </a:txBody>
                  <a:tcPr/>
                </a:tc>
                <a:extLst>
                  <a:ext uri="{0D108BD9-81ED-4DB2-BD59-A6C34878D82A}">
                    <a16:rowId xmlns:a16="http://schemas.microsoft.com/office/drawing/2014/main" val="162705332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Scikit learn DT</a:t>
                      </a:r>
                      <a:endParaRPr lang="de-DE" sz="18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a:txBody>
                  <a:tcPr/>
                </a:tc>
                <a:tc>
                  <a:txBody>
                    <a:bodyPr/>
                    <a:lstStyle/>
                    <a:p>
                      <a:pPr algn="ctr"/>
                      <a:r>
                        <a:rPr lang="en-IN" dirty="0"/>
                        <a:t>0.0227</a:t>
                      </a:r>
                    </a:p>
                  </a:txBody>
                  <a:tcPr/>
                </a:tc>
                <a:tc>
                  <a:txBody>
                    <a:bodyPr/>
                    <a:lstStyle/>
                    <a:p>
                      <a:pPr algn="ctr"/>
                      <a:r>
                        <a:rPr lang="en-IN" dirty="0"/>
                        <a:t>0.001</a:t>
                      </a:r>
                    </a:p>
                  </a:txBody>
                  <a:tcPr/>
                </a:tc>
                <a:tc>
                  <a:txBody>
                    <a:bodyPr/>
                    <a:lstStyle/>
                    <a:p>
                      <a:pPr algn="ctr"/>
                      <a:r>
                        <a:rPr lang="en-IN" dirty="0"/>
                        <a:t>0.066</a:t>
                      </a:r>
                    </a:p>
                  </a:txBody>
                  <a:tcPr/>
                </a:tc>
                <a:tc>
                  <a:txBody>
                    <a:bodyPr/>
                    <a:lstStyle/>
                    <a:p>
                      <a:pPr algn="ctr"/>
                      <a:r>
                        <a:rPr lang="en-IN" dirty="0"/>
                        <a:t>0.0469</a:t>
                      </a:r>
                    </a:p>
                  </a:txBody>
                  <a:tcPr/>
                </a:tc>
                <a:tc>
                  <a:txBody>
                    <a:bodyPr/>
                    <a:lstStyle/>
                    <a:p>
                      <a:pPr algn="ctr"/>
                      <a:r>
                        <a:rPr lang="en-IN" dirty="0"/>
                        <a:t>0.152</a:t>
                      </a:r>
                    </a:p>
                  </a:txBody>
                  <a:tcPr/>
                </a:tc>
                <a:extLst>
                  <a:ext uri="{0D108BD9-81ED-4DB2-BD59-A6C34878D82A}">
                    <a16:rowId xmlns:a16="http://schemas.microsoft.com/office/drawing/2014/main" val="3911695400"/>
                  </a:ext>
                </a:extLst>
              </a:tr>
              <a:tr h="708920">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dirty="0">
                          <a:latin typeface="Times New Roman" panose="02020603050405020304" pitchFamily="18" charset="0"/>
                          <a:cs typeface="Times New Roman" panose="02020603050405020304" pitchFamily="18" charset="0"/>
                        </a:rPr>
                        <a:t>Colleges DT</a:t>
                      </a:r>
                    </a:p>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from scratch</a:t>
                      </a:r>
                      <a:endParaRPr lang="de-DE" sz="1800" dirty="0">
                        <a:latin typeface="Times New Roman" panose="02020603050405020304" pitchFamily="18" charset="0"/>
                        <a:cs typeface="Times New Roman" panose="02020603050405020304" pitchFamily="18" charset="0"/>
                      </a:endParaRPr>
                    </a:p>
                    <a:p>
                      <a:endParaRPr lang="en-IN" dirty="0"/>
                    </a:p>
                  </a:txBody>
                  <a:tcPr/>
                </a:tc>
                <a:tc>
                  <a:txBody>
                    <a:bodyPr/>
                    <a:lstStyle/>
                    <a:p>
                      <a:pPr algn="ctr"/>
                      <a:r>
                        <a:rPr lang="en-IN" dirty="0"/>
                        <a:t>8.700</a:t>
                      </a:r>
                    </a:p>
                  </a:txBody>
                  <a:tcPr/>
                </a:tc>
                <a:tc>
                  <a:txBody>
                    <a:bodyPr/>
                    <a:lstStyle/>
                    <a:p>
                      <a:pPr algn="ctr"/>
                      <a:r>
                        <a:rPr lang="en-IN" dirty="0"/>
                        <a:t>0.000</a:t>
                      </a:r>
                    </a:p>
                  </a:txBody>
                  <a:tcPr/>
                </a:tc>
                <a:tc>
                  <a:txBody>
                    <a:bodyPr/>
                    <a:lstStyle/>
                    <a:p>
                      <a:pPr algn="ctr"/>
                      <a:r>
                        <a:rPr lang="en-IN" dirty="0"/>
                        <a:t>0.357</a:t>
                      </a:r>
                    </a:p>
                  </a:txBody>
                  <a:tcPr/>
                </a:tc>
                <a:tc>
                  <a:txBody>
                    <a:bodyPr/>
                    <a:lstStyle/>
                    <a:p>
                      <a:pPr algn="ctr"/>
                      <a:r>
                        <a:rPr lang="en-IN" dirty="0"/>
                        <a:t>0.032</a:t>
                      </a:r>
                    </a:p>
                  </a:txBody>
                  <a:tcPr/>
                </a:tc>
                <a:tc>
                  <a:txBody>
                    <a:bodyPr/>
                    <a:lstStyle/>
                    <a:p>
                      <a:pPr algn="ctr"/>
                      <a:r>
                        <a:rPr lang="en-IN" dirty="0"/>
                        <a:t>0.1337</a:t>
                      </a:r>
                    </a:p>
                  </a:txBody>
                  <a:tcPr/>
                </a:tc>
                <a:extLst>
                  <a:ext uri="{0D108BD9-81ED-4DB2-BD59-A6C34878D82A}">
                    <a16:rowId xmlns:a16="http://schemas.microsoft.com/office/drawing/2014/main" val="2343612843"/>
                  </a:ext>
                </a:extLst>
              </a:tr>
            </a:tbl>
          </a:graphicData>
        </a:graphic>
      </p:graphicFrame>
      <p:sp>
        <p:nvSpPr>
          <p:cNvPr id="5" name="TextBox 4">
            <a:extLst>
              <a:ext uri="{FF2B5EF4-FFF2-40B4-BE49-F238E27FC236}">
                <a16:creationId xmlns:a16="http://schemas.microsoft.com/office/drawing/2014/main" id="{91C1F2EE-4367-ACA7-7EBF-7EB9CA052D0E}"/>
              </a:ext>
            </a:extLst>
          </p:cNvPr>
          <p:cNvSpPr txBox="1"/>
          <p:nvPr/>
        </p:nvSpPr>
        <p:spPr>
          <a:xfrm>
            <a:off x="737419" y="1866903"/>
            <a:ext cx="10520516" cy="1261884"/>
          </a:xfrm>
          <a:prstGeom prst="rect">
            <a:avLst/>
          </a:prstGeom>
          <a:noFill/>
        </p:spPr>
        <p:txBody>
          <a:bodyPr wrap="square" rtlCol="0">
            <a:spAutoFit/>
          </a:bodyPr>
          <a:lstStyle/>
          <a:p>
            <a:pPr marL="342900" indent="-342900">
              <a:buClr>
                <a:srgbClr val="00B0F0"/>
              </a:buClr>
              <a:buFont typeface="Wingdings" panose="05000000000000000000" pitchFamily="2" charset="2"/>
              <a:buChar char="Ø"/>
            </a:pPr>
            <a:r>
              <a:rPr lang="de-AT" sz="1400" dirty="0">
                <a:latin typeface="Times New Roman" panose="02020603050405020304" pitchFamily="18" charset="0"/>
                <a:cs typeface="Times New Roman" panose="02020603050405020304" pitchFamily="18" charset="0"/>
              </a:rPr>
              <a:t>Colleges: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DTRegressor</a:t>
            </a:r>
            <a:r>
              <a:rPr lang="en-US" sz="1400" dirty="0">
                <a:latin typeface="Times New Roman" panose="02020603050405020304" pitchFamily="18" charset="0"/>
                <a:cs typeface="Times New Roman" panose="02020603050405020304" pitchFamily="18" charset="0"/>
              </a:rPr>
              <a:t>(splitter='random',  </a:t>
            </a:r>
            <a:r>
              <a:rPr lang="en-US" sz="1400" dirty="0" err="1">
                <a:latin typeface="Times New Roman" panose="02020603050405020304" pitchFamily="18" charset="0"/>
                <a:cs typeface="Times New Roman" panose="02020603050405020304" pitchFamily="18" charset="0"/>
              </a:rPr>
              <a:t>max_leaf_nodes</a:t>
            </a:r>
            <a:r>
              <a:rPr lang="en-US" sz="1400" dirty="0">
                <a:latin typeface="Times New Roman" panose="02020603050405020304" pitchFamily="18" charset="0"/>
                <a:cs typeface="Times New Roman" panose="02020603050405020304" pitchFamily="18" charset="0"/>
              </a:rPr>
              <a:t>=100, verbose=True,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p>
          <a:p>
            <a:pPr marL="342900" indent="-342900">
              <a:buClr>
                <a:srgbClr val="00B0F0"/>
              </a:buClr>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 # </a:t>
            </a:r>
            <a:r>
              <a:rPr lang="en-US" sz="1400" dirty="0" err="1">
                <a:latin typeface="Times New Roman" panose="02020603050405020304" pitchFamily="18" charset="0"/>
                <a:cs typeface="Times New Roman" panose="02020603050405020304" pitchFamily="18" charset="0"/>
              </a:rPr>
              <a:t>clf</a:t>
            </a:r>
            <a:r>
              <a:rPr lang="en-US" sz="1400" dirty="0">
                <a:latin typeface="Times New Roman" panose="02020603050405020304" pitchFamily="18" charset="0"/>
                <a:cs typeface="Times New Roman" panose="02020603050405020304" pitchFamily="18" charset="0"/>
              </a:rPr>
              <a:t> = SKDT(splitter='random', </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r>
              <a:rPr lang="en-US" sz="1400" dirty="0" err="1">
                <a:latin typeface="Times New Roman" panose="02020603050405020304" pitchFamily="18" charset="0"/>
                <a:cs typeface="Times New Roman" panose="02020603050405020304" pitchFamily="18" charset="0"/>
              </a:rPr>
              <a:t>random_state</a:t>
            </a:r>
            <a:r>
              <a:rPr lang="en-US" sz="1400" dirty="0">
                <a:latin typeface="Times New Roman" panose="02020603050405020304" pitchFamily="18" charset="0"/>
                <a:cs typeface="Times New Roman" panose="02020603050405020304" pitchFamily="18" charset="0"/>
              </a:rPr>
              <a:t>)</a:t>
            </a:r>
          </a:p>
          <a:p>
            <a:pPr marL="342900" indent="-342900">
              <a:buClr>
                <a:srgbClr val="00B0F0"/>
              </a:buClr>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a:buClr>
                <a:srgbClr val="00B0F0"/>
              </a:buClr>
            </a:pPr>
            <a:endParaRPr lang="de-AT" sz="1400" dirty="0"/>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55523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87</TotalTime>
  <Words>1174</Words>
  <Application>Microsoft Office PowerPoint</Application>
  <PresentationFormat>Widescreen</PresentationFormat>
  <Paragraphs>246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Century Gothic</vt:lpstr>
      <vt:lpstr>Times New Roman</vt:lpstr>
      <vt:lpstr>Wingdings</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 learn DecisionTreeRegressor </vt:lpstr>
      <vt:lpstr>Comparison to scikit learn DecisionTreeRegressor </vt:lpstr>
      <vt:lpstr>Comparison to scikit-learn RandomForestRegressor</vt:lpstr>
      <vt:lpstr>Comparison to scikit-learn RandomForestRegressor</vt:lpstr>
      <vt:lpstr>Comparison to scikit-learn RandomForestRegressor</vt:lpstr>
      <vt:lpstr>Comparison to LLM version</vt:lpstr>
      <vt:lpstr>Comparison to LLM version </vt:lpstr>
      <vt:lpstr>Comparison to LLM version </vt:lpstr>
      <vt:lpstr>Efficiency</vt:lpstr>
      <vt:lpstr>Plots:    Real Estate</vt:lpstr>
      <vt:lpstr>Colleges: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Bhardwaj, Aman</cp:lastModifiedBy>
  <cp:revision>17</cp:revision>
  <dcterms:created xsi:type="dcterms:W3CDTF">2024-12-15T08:40:25Z</dcterms:created>
  <dcterms:modified xsi:type="dcterms:W3CDTF">2024-12-16T07:22:42Z</dcterms:modified>
</cp:coreProperties>
</file>