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59" r:id="rId6"/>
    <p:sldId id="261" r:id="rId7"/>
    <p:sldId id="264" r:id="rId8"/>
    <p:sldId id="275" r:id="rId9"/>
    <p:sldId id="276" r:id="rId10"/>
    <p:sldId id="262" r:id="rId11"/>
    <p:sldId id="277" r:id="rId12"/>
    <p:sldId id="278" r:id="rId13"/>
    <p:sldId id="263" r:id="rId14"/>
    <p:sldId id="274" r:id="rId15"/>
    <p:sldId id="273" r:id="rId16"/>
    <p:sldId id="272"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42" dt="2024-12-15T20:46:30.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benburger, Gabriel" userId="d79be2aa-0303-4748-b5e6-c8202455e92e" providerId="ADAL" clId="{C41F04A2-1B58-4C51-987F-CBD3CF99D29E}"/>
    <pc:docChg chg="custSel delSld modSld">
      <pc:chgData name="Haubenburger, Gabriel" userId="d79be2aa-0303-4748-b5e6-c8202455e92e" providerId="ADAL" clId="{C41F04A2-1B58-4C51-987F-CBD3CF99D29E}" dt="2024-12-16T07:02:16.079" v="391" actId="790"/>
      <pc:docMkLst>
        <pc:docMk/>
      </pc:docMkLst>
      <pc:sldChg chg="modSp mod">
        <pc:chgData name="Haubenburger, Gabriel" userId="d79be2aa-0303-4748-b5e6-c8202455e92e" providerId="ADAL" clId="{C41F04A2-1B58-4C51-987F-CBD3CF99D29E}" dt="2024-12-16T06:50:34.855" v="0"/>
        <pc:sldMkLst>
          <pc:docMk/>
          <pc:sldMk cId="225849889" sldId="258"/>
        </pc:sldMkLst>
        <pc:spChg chg="mod">
          <ac:chgData name="Haubenburger, Gabriel" userId="d79be2aa-0303-4748-b5e6-c8202455e92e" providerId="ADAL" clId="{C41F04A2-1B58-4C51-987F-CBD3CF99D29E}" dt="2024-12-16T06:50:34.855" v="0"/>
          <ac:spMkLst>
            <pc:docMk/>
            <pc:sldMk cId="225849889" sldId="258"/>
            <ac:spMk id="3" creationId="{BB3969EE-A50A-F4A8-56A6-D2F56033ADBA}"/>
          </ac:spMkLst>
        </pc:spChg>
      </pc:sldChg>
      <pc:sldChg chg="modSp mod">
        <pc:chgData name="Haubenburger, Gabriel" userId="d79be2aa-0303-4748-b5e6-c8202455e92e" providerId="ADAL" clId="{C41F04A2-1B58-4C51-987F-CBD3CF99D29E}" dt="2024-12-16T06:50:48.302" v="1"/>
        <pc:sldMkLst>
          <pc:docMk/>
          <pc:sldMk cId="4244075057" sldId="259"/>
        </pc:sldMkLst>
        <pc:spChg chg="mod">
          <ac:chgData name="Haubenburger, Gabriel" userId="d79be2aa-0303-4748-b5e6-c8202455e92e" providerId="ADAL" clId="{C41F04A2-1B58-4C51-987F-CBD3CF99D29E}" dt="2024-12-16T06:50:48.302" v="1"/>
          <ac:spMkLst>
            <pc:docMk/>
            <pc:sldMk cId="4244075057" sldId="259"/>
            <ac:spMk id="3" creationId="{BC38231A-ECB4-0153-0411-F74632AD3135}"/>
          </ac:spMkLst>
        </pc:spChg>
      </pc:sldChg>
      <pc:sldChg chg="modSp mod">
        <pc:chgData name="Haubenburger, Gabriel" userId="d79be2aa-0303-4748-b5e6-c8202455e92e" providerId="ADAL" clId="{C41F04A2-1B58-4C51-987F-CBD3CF99D29E}" dt="2024-12-16T06:57:35.668" v="180" actId="20577"/>
        <pc:sldMkLst>
          <pc:docMk/>
          <pc:sldMk cId="271810423" sldId="263"/>
        </pc:sldMkLst>
        <pc:spChg chg="mod">
          <ac:chgData name="Haubenburger, Gabriel" userId="d79be2aa-0303-4748-b5e6-c8202455e92e" providerId="ADAL" clId="{C41F04A2-1B58-4C51-987F-CBD3CF99D29E}" dt="2024-12-16T06:57:35.668" v="180" actId="20577"/>
          <ac:spMkLst>
            <pc:docMk/>
            <pc:sldMk cId="271810423" sldId="263"/>
            <ac:spMk id="3" creationId="{0358DEBD-0580-CCFC-97FB-D946EFFD3344}"/>
          </ac:spMkLst>
        </pc:spChg>
      </pc:sldChg>
      <pc:sldChg chg="modSp mod">
        <pc:chgData name="Haubenburger, Gabriel" userId="d79be2aa-0303-4748-b5e6-c8202455e92e" providerId="ADAL" clId="{C41F04A2-1B58-4C51-987F-CBD3CF99D29E}" dt="2024-12-16T07:02:16.079" v="391" actId="790"/>
        <pc:sldMkLst>
          <pc:docMk/>
          <pc:sldMk cId="3637246051" sldId="265"/>
        </pc:sldMkLst>
        <pc:spChg chg="mod">
          <ac:chgData name="Haubenburger, Gabriel" userId="d79be2aa-0303-4748-b5e6-c8202455e92e" providerId="ADAL" clId="{C41F04A2-1B58-4C51-987F-CBD3CF99D29E}" dt="2024-12-16T07:02:16.079" v="391" actId="790"/>
          <ac:spMkLst>
            <pc:docMk/>
            <pc:sldMk cId="3637246051" sldId="265"/>
            <ac:spMk id="3" creationId="{84CFF438-856F-957D-7156-C2F5B4AFDC20}"/>
          </ac:spMkLst>
        </pc:spChg>
      </pc:sldChg>
      <pc:sldChg chg="del">
        <pc:chgData name="Haubenburger, Gabriel" userId="d79be2aa-0303-4748-b5e6-c8202455e92e" providerId="ADAL" clId="{C41F04A2-1B58-4C51-987F-CBD3CF99D29E}" dt="2024-12-16T06:54:05.830" v="16" actId="47"/>
        <pc:sldMkLst>
          <pc:docMk/>
          <pc:sldMk cId="1764173400" sldId="266"/>
        </pc:sldMkLst>
      </pc:sldChg>
      <pc:sldChg chg="del">
        <pc:chgData name="Haubenburger, Gabriel" userId="d79be2aa-0303-4748-b5e6-c8202455e92e" providerId="ADAL" clId="{C41F04A2-1B58-4C51-987F-CBD3CF99D29E}" dt="2024-12-16T06:54:06.602" v="17" actId="47"/>
        <pc:sldMkLst>
          <pc:docMk/>
          <pc:sldMk cId="1936087243" sldId="267"/>
        </pc:sldMkLst>
      </pc:sldChg>
      <pc:sldChg chg="del">
        <pc:chgData name="Haubenburger, Gabriel" userId="d79be2aa-0303-4748-b5e6-c8202455e92e" providerId="ADAL" clId="{C41F04A2-1B58-4C51-987F-CBD3CF99D29E}" dt="2024-12-16T06:54:07.225" v="18" actId="47"/>
        <pc:sldMkLst>
          <pc:docMk/>
          <pc:sldMk cId="868701430" sldId="268"/>
        </pc:sldMkLst>
      </pc:sldChg>
      <pc:sldChg chg="del">
        <pc:chgData name="Haubenburger, Gabriel" userId="d79be2aa-0303-4748-b5e6-c8202455e92e" providerId="ADAL" clId="{C41F04A2-1B58-4C51-987F-CBD3CF99D29E}" dt="2024-12-16T06:54:07.913" v="19" actId="47"/>
        <pc:sldMkLst>
          <pc:docMk/>
          <pc:sldMk cId="2731784210" sldId="269"/>
        </pc:sldMkLst>
      </pc:sldChg>
      <pc:sldChg chg="del">
        <pc:chgData name="Haubenburger, Gabriel" userId="d79be2aa-0303-4748-b5e6-c8202455e92e" providerId="ADAL" clId="{C41F04A2-1B58-4C51-987F-CBD3CF99D29E}" dt="2024-12-16T06:54:08.827" v="20" actId="47"/>
        <pc:sldMkLst>
          <pc:docMk/>
          <pc:sldMk cId="2077306566" sldId="270"/>
        </pc:sldMkLst>
      </pc:sldChg>
      <pc:sldChg chg="modSp mod">
        <pc:chgData name="Haubenburger, Gabriel" userId="d79be2aa-0303-4748-b5e6-c8202455e92e" providerId="ADAL" clId="{C41F04A2-1B58-4C51-987F-CBD3CF99D29E}" dt="2024-12-16T06:53:52.327" v="14"/>
        <pc:sldMkLst>
          <pc:docMk/>
          <pc:sldMk cId="4222534279" sldId="272"/>
        </pc:sldMkLst>
        <pc:spChg chg="mod">
          <ac:chgData name="Haubenburger, Gabriel" userId="d79be2aa-0303-4748-b5e6-c8202455e92e" providerId="ADAL" clId="{C41F04A2-1B58-4C51-987F-CBD3CF99D29E}" dt="2024-12-16T06:53:52.327" v="14"/>
          <ac:spMkLst>
            <pc:docMk/>
            <pc:sldMk cId="4222534279" sldId="272"/>
            <ac:spMk id="3" creationId="{C2C34ABA-A410-7029-1000-0F296A1EC0E5}"/>
          </ac:spMkLst>
        </pc:spChg>
      </pc:sldChg>
      <pc:sldChg chg="modSp mod">
        <pc:chgData name="Haubenburger, Gabriel" userId="d79be2aa-0303-4748-b5e6-c8202455e92e" providerId="ADAL" clId="{C41F04A2-1B58-4C51-987F-CBD3CF99D29E}" dt="2024-12-16T06:53:35.204" v="13" actId="20577"/>
        <pc:sldMkLst>
          <pc:docMk/>
          <pc:sldMk cId="1301165960" sldId="273"/>
        </pc:sldMkLst>
        <pc:spChg chg="mod">
          <ac:chgData name="Haubenburger, Gabriel" userId="d79be2aa-0303-4748-b5e6-c8202455e92e" providerId="ADAL" clId="{C41F04A2-1B58-4C51-987F-CBD3CF99D29E}" dt="2024-12-16T06:53:35.204" v="13" actId="20577"/>
          <ac:spMkLst>
            <pc:docMk/>
            <pc:sldMk cId="1301165960" sldId="273"/>
            <ac:spMk id="3" creationId="{E891079C-1F56-4C81-8E96-3272DC335B4F}"/>
          </ac:spMkLst>
        </pc:spChg>
      </pc:sldChg>
      <pc:sldChg chg="modSp mod">
        <pc:chgData name="Haubenburger, Gabriel" userId="d79be2aa-0303-4748-b5e6-c8202455e92e" providerId="ADAL" clId="{C41F04A2-1B58-4C51-987F-CBD3CF99D29E}" dt="2024-12-16T06:52:41.845" v="7" actId="313"/>
        <pc:sldMkLst>
          <pc:docMk/>
          <pc:sldMk cId="34964441" sldId="274"/>
        </pc:sldMkLst>
        <pc:spChg chg="mod">
          <ac:chgData name="Haubenburger, Gabriel" userId="d79be2aa-0303-4748-b5e6-c8202455e92e" providerId="ADAL" clId="{C41F04A2-1B58-4C51-987F-CBD3CF99D29E}" dt="2024-12-16T06:52:41.845" v="7" actId="313"/>
          <ac:spMkLst>
            <pc:docMk/>
            <pc:sldMk cId="34964441" sldId="274"/>
            <ac:spMk id="3" creationId="{0358DEBD-0580-CCFC-97FB-D946EFFD33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50DE9D-A889-4DD2-8CFA-0EF30468CF8D}" type="datetimeFigureOut">
              <a:rPr lang="en-IN" smtClean="0"/>
              <a:t>16-12-2024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16-12-2024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a:latin typeface="Times New Roman" panose="02020603050405020304" pitchFamily="18" charset="0"/>
                <a:cs typeface="Times New Roman" panose="02020603050405020304" pitchFamily="18" charset="0"/>
              </a:rPr>
              <a:t>EXERCISE 2: IMPLEMENTATION</a:t>
            </a:r>
            <a:endParaRPr lang="en-IN" sz="32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a:latin typeface="Times New Roman" panose="02020603050405020304" pitchFamily="18" charset="0"/>
                <a:cs typeface="Times New Roman" panose="02020603050405020304" pitchFamily="18" charset="0"/>
              </a:rPr>
              <a:t>In this exercise, we </a:t>
            </a:r>
            <a:r>
              <a:rPr lang="en-US" sz="2000" cap="none">
                <a:latin typeface="Times New Roman" panose="02020603050405020304" pitchFamily="18" charset="0"/>
                <a:cs typeface="Times New Roman" panose="02020603050405020304" pitchFamily="18" charset="0"/>
              </a:rPr>
              <a:t>implemented a </a:t>
            </a:r>
            <a:r>
              <a:rPr lang="en-US" cap="none">
                <a:latin typeface="Times New Roman" panose="02020603050405020304" pitchFamily="18" charset="0"/>
                <a:cs typeface="Times New Roman" panose="02020603050405020304" pitchFamily="18" charset="0"/>
              </a:rPr>
              <a:t>R</a:t>
            </a:r>
            <a:r>
              <a:rPr lang="en-US" sz="2000" cap="none">
                <a:latin typeface="Times New Roman" panose="02020603050405020304" pitchFamily="18" charset="0"/>
                <a:cs typeface="Times New Roman" panose="02020603050405020304" pitchFamily="18" charset="0"/>
              </a:rPr>
              <a:t>andom </a:t>
            </a:r>
            <a:r>
              <a:rPr lang="en-US" cap="none">
                <a:latin typeface="Times New Roman" panose="02020603050405020304" pitchFamily="18" charset="0"/>
                <a:cs typeface="Times New Roman" panose="02020603050405020304" pitchFamily="18" charset="0"/>
              </a:rPr>
              <a:t>F</a:t>
            </a:r>
            <a:r>
              <a:rPr lang="en-US" sz="2000" cap="none">
                <a:latin typeface="Times New Roman" panose="02020603050405020304" pitchFamily="18" charset="0"/>
                <a:cs typeface="Times New Roman" panose="02020603050405020304" pitchFamily="18" charset="0"/>
              </a:rPr>
              <a:t>orest algorithm (based on regression</a:t>
            </a:r>
          </a:p>
          <a:p>
            <a:pPr algn="just"/>
            <a:r>
              <a:rPr lang="en-US" sz="2000" cap="none">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a:latin typeface="Times New Roman" panose="02020603050405020304" pitchFamily="18" charset="0"/>
                <a:cs typeface="Times New Roman" panose="02020603050405020304" pitchFamily="18" charset="0"/>
              </a:rPr>
              <a:t>”. </a:t>
            </a:r>
          </a:p>
          <a:p>
            <a:pPr algn="just"/>
            <a:endParaRPr lang="en-IN"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a:latin typeface="Times New Roman" panose="02020603050405020304" pitchFamily="18" charset="0"/>
                <a:cs typeface="Times New Roman" panose="02020603050405020304" pitchFamily="18" charset="0"/>
              </a:rPr>
              <a:t>Rois Lea Michaela (11810807)</a:t>
            </a:r>
          </a:p>
          <a:p>
            <a:pPr algn="l"/>
            <a:r>
              <a:rPr lang="en-IN" sz="2000" b="0" i="0" u="none" strike="noStrike" baseline="0">
                <a:latin typeface="Times New Roman" panose="02020603050405020304" pitchFamily="18" charset="0"/>
                <a:cs typeface="Times New Roman" panose="02020603050405020304" pitchFamily="18" charset="0"/>
              </a:rPr>
              <a:t>Bhardwaj Aman (12333472)</a:t>
            </a:r>
          </a:p>
          <a:p>
            <a:pPr algn="l"/>
            <a:r>
              <a:rPr lang="en-IN" sz="2000" b="0" i="0" u="none" strike="noStrike" baseline="0">
                <a:latin typeface="Times New Roman" panose="02020603050405020304" pitchFamily="18" charset="0"/>
                <a:cs typeface="Times New Roman" panose="02020603050405020304" pitchFamily="18" charset="0"/>
              </a:rPr>
              <a:t>Haubenburger Gabriel (11840531)</a:t>
            </a:r>
            <a:endParaRPr lang="en-IN"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de-AT" dirty="0"/>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r>
              <a:rPr lang="en-US" dirty="0"/>
              <a:t>Overall much faster training times</a:t>
            </a:r>
          </a:p>
          <a:p>
            <a:r>
              <a:rPr lang="en-US" dirty="0"/>
              <a:t>Slightly smaller prediction times</a:t>
            </a:r>
          </a:p>
          <a:p>
            <a:r>
              <a:rPr lang="en-US" dirty="0"/>
              <a:t>Roughly comparable, but usually slightly better scores</a:t>
            </a:r>
          </a:p>
        </p:txBody>
      </p:sp>
    </p:spTree>
    <p:extLst>
      <p:ext uri="{BB962C8B-B14F-4D97-AF65-F5344CB8AC3E}">
        <p14:creationId xmlns:p14="http://schemas.microsoft.com/office/powerpoint/2010/main" val="262582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CCC7B-334B-0FA8-F0E8-4F4E46E32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98041-2B6C-29B0-FA4A-D6D95F638402}"/>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en-US" dirty="0"/>
          </a:p>
        </p:txBody>
      </p:sp>
      <p:graphicFrame>
        <p:nvGraphicFramePr>
          <p:cNvPr id="4" name="Content Placeholder 3">
            <a:extLst>
              <a:ext uri="{FF2B5EF4-FFF2-40B4-BE49-F238E27FC236}">
                <a16:creationId xmlns:a16="http://schemas.microsoft.com/office/drawing/2014/main" id="{0055BDDF-83CE-654F-7757-09519086CE0A}"/>
              </a:ext>
            </a:extLst>
          </p:cNvPr>
          <p:cNvGraphicFramePr>
            <a:graphicFrameLocks noGrp="1"/>
          </p:cNvGraphicFramePr>
          <p:nvPr>
            <p:ph idx="1"/>
            <p:extLst>
              <p:ext uri="{D42A27DB-BD31-4B8C-83A1-F6EECF244321}">
                <p14:modId xmlns:p14="http://schemas.microsoft.com/office/powerpoint/2010/main" val="1506180579"/>
              </p:ext>
            </p:extLst>
          </p:nvPr>
        </p:nvGraphicFramePr>
        <p:xfrm>
          <a:off x="646111" y="2350620"/>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Scikit-learn</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0.062</a:t>
                      </a:r>
                    </a:p>
                  </a:txBody>
                  <a:tcPr/>
                </a:tc>
                <a:tc>
                  <a:txBody>
                    <a:bodyPr/>
                    <a:lstStyle/>
                    <a:p>
                      <a:pPr algn="ctr"/>
                      <a:r>
                        <a:rPr lang="en-IN" dirty="0"/>
                        <a:t>0.007</a:t>
                      </a:r>
                    </a:p>
                  </a:txBody>
                  <a:tcPr/>
                </a:tc>
                <a:tc>
                  <a:txBody>
                    <a:bodyPr/>
                    <a:lstStyle/>
                    <a:p>
                      <a:pPr algn="ctr"/>
                      <a:r>
                        <a:rPr lang="en-IN" dirty="0"/>
                        <a:t>0.636</a:t>
                      </a:r>
                    </a:p>
                  </a:txBody>
                  <a:tcPr/>
                </a:tc>
                <a:tc>
                  <a:txBody>
                    <a:bodyPr/>
                    <a:lstStyle/>
                    <a:p>
                      <a:pPr algn="ctr"/>
                      <a:r>
                        <a:rPr lang="en-IN" dirty="0"/>
                        <a:t>61.982</a:t>
                      </a:r>
                    </a:p>
                  </a:txBody>
                  <a:tcPr/>
                </a:tc>
                <a:tc>
                  <a:txBody>
                    <a:bodyPr/>
                    <a:lstStyle/>
                    <a:p>
                      <a:pPr algn="ctr"/>
                      <a:r>
                        <a:rPr lang="en-IN" dirty="0"/>
                        <a:t>5.054</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7.494</a:t>
                      </a:r>
                    </a:p>
                  </a:txBody>
                  <a:tcPr/>
                </a:tc>
                <a:tc>
                  <a:txBody>
                    <a:bodyPr/>
                    <a:lstStyle/>
                    <a:p>
                      <a:pPr algn="ctr"/>
                      <a:r>
                        <a:rPr lang="en-IN" dirty="0"/>
                        <a:t>0.017</a:t>
                      </a:r>
                    </a:p>
                  </a:txBody>
                  <a:tcPr/>
                </a:tc>
                <a:tc>
                  <a:txBody>
                    <a:bodyPr/>
                    <a:lstStyle/>
                    <a:p>
                      <a:pPr algn="ctr"/>
                      <a:r>
                        <a:rPr lang="en-IN" dirty="0"/>
                        <a:t>0.691</a:t>
                      </a:r>
                    </a:p>
                  </a:txBody>
                  <a:tcPr/>
                </a:tc>
                <a:tc>
                  <a:txBody>
                    <a:bodyPr/>
                    <a:lstStyle/>
                    <a:p>
                      <a:pPr algn="ctr"/>
                      <a:r>
                        <a:rPr lang="en-IN" dirty="0"/>
                        <a:t>52.494</a:t>
                      </a:r>
                    </a:p>
                  </a:txBody>
                  <a:tcPr/>
                </a:tc>
                <a:tc>
                  <a:txBody>
                    <a:bodyPr/>
                    <a:lstStyle/>
                    <a:p>
                      <a:pPr algn="ctr"/>
                      <a:r>
                        <a:rPr lang="en-IN" dirty="0"/>
                        <a:t>4.728</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7FB04B4D-7D05-E154-67F1-EF1E98112DF6}"/>
              </a:ext>
            </a:extLst>
          </p:cNvPr>
          <p:cNvSpPr txBox="1"/>
          <p:nvPr/>
        </p:nvSpPr>
        <p:spPr>
          <a:xfrm>
            <a:off x="877170" y="1748915"/>
            <a:ext cx="10520516" cy="677108"/>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dirty="0">
                <a:latin typeface="Times New Roman" panose="02020603050405020304" pitchFamily="18" charset="0"/>
                <a:cs typeface="Times New Roman" panose="02020603050405020304" pitchFamily="18" charset="0"/>
              </a:rPr>
              <a:t>Real estate valuation: </a:t>
            </a:r>
            <a:r>
              <a:rPr lang="en-US" dirty="0" err="1">
                <a:latin typeface="Times New Roman" panose="02020603050405020304" pitchFamily="18" charset="0"/>
                <a:cs typeface="Times New Roman" panose="02020603050405020304" pitchFamily="18" charset="0"/>
              </a:rPr>
              <a:t>clf</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RandomForestRegressor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use_skl_tree</a:t>
            </a:r>
            <a:r>
              <a:rPr lang="en-US" dirty="0">
                <a:latin typeface="Times New Roman" panose="02020603050405020304" pitchFamily="18" charset="0"/>
                <a:cs typeface="Times New Roman" panose="02020603050405020304" pitchFamily="18" charset="0"/>
              </a:rPr>
              <a:t>=True)</a:t>
            </a:r>
            <a:endParaRPr lang="de-AT"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31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E7360-2991-9CF8-81C1-1705D9465E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868A1-8F13-7A84-F571-681CA43D1C2B}"/>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en-US" dirty="0"/>
          </a:p>
        </p:txBody>
      </p:sp>
      <p:graphicFrame>
        <p:nvGraphicFramePr>
          <p:cNvPr id="4" name="Content Placeholder 3">
            <a:extLst>
              <a:ext uri="{FF2B5EF4-FFF2-40B4-BE49-F238E27FC236}">
                <a16:creationId xmlns:a16="http://schemas.microsoft.com/office/drawing/2014/main" id="{9E43C13B-3CAC-DB04-9628-E524A7C00A6A}"/>
              </a:ext>
            </a:extLst>
          </p:cNvPr>
          <p:cNvGraphicFramePr>
            <a:graphicFrameLocks noGrp="1"/>
          </p:cNvGraphicFramePr>
          <p:nvPr>
            <p:ph idx="1"/>
            <p:extLst>
              <p:ext uri="{D42A27DB-BD31-4B8C-83A1-F6EECF244321}">
                <p14:modId xmlns:p14="http://schemas.microsoft.com/office/powerpoint/2010/main" val="3654308281"/>
              </p:ext>
            </p:extLst>
          </p:nvPr>
        </p:nvGraphicFramePr>
        <p:xfrm>
          <a:off x="646111" y="2622063"/>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Scikit-learn</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2.424</a:t>
                      </a:r>
                    </a:p>
                  </a:txBody>
                  <a:tcPr/>
                </a:tc>
                <a:tc>
                  <a:txBody>
                    <a:bodyPr/>
                    <a:lstStyle/>
                    <a:p>
                      <a:pPr algn="ctr"/>
                      <a:r>
                        <a:rPr lang="en-IN" dirty="0"/>
                        <a:t>0.044</a:t>
                      </a:r>
                    </a:p>
                  </a:txBody>
                  <a:tcPr/>
                </a:tc>
                <a:tc>
                  <a:txBody>
                    <a:bodyPr/>
                    <a:lstStyle/>
                    <a:p>
                      <a:pPr algn="ctr"/>
                      <a:r>
                        <a:rPr lang="en-IN" dirty="0"/>
                        <a:t>0.533</a:t>
                      </a:r>
                    </a:p>
                  </a:txBody>
                  <a:tcPr/>
                </a:tc>
                <a:tc>
                  <a:txBody>
                    <a:bodyPr/>
                    <a:lstStyle/>
                    <a:p>
                      <a:pPr algn="ctr"/>
                      <a:r>
                        <a:rPr lang="en-IN" dirty="0"/>
                        <a:t>0.023</a:t>
                      </a:r>
                    </a:p>
                  </a:txBody>
                  <a:tcPr/>
                </a:tc>
                <a:tc>
                  <a:txBody>
                    <a:bodyPr/>
                    <a:lstStyle/>
                    <a:p>
                      <a:pPr algn="ctr"/>
                      <a:r>
                        <a:rPr lang="en-IN" dirty="0"/>
                        <a:t>0.106</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21.158</a:t>
                      </a:r>
                    </a:p>
                  </a:txBody>
                  <a:tcPr/>
                </a:tc>
                <a:tc>
                  <a:txBody>
                    <a:bodyPr/>
                    <a:lstStyle/>
                    <a:p>
                      <a:pPr algn="ctr"/>
                      <a:r>
                        <a:rPr lang="en-IN" dirty="0"/>
                        <a:t>0.375</a:t>
                      </a:r>
                    </a:p>
                  </a:txBody>
                  <a:tcPr/>
                </a:tc>
                <a:tc>
                  <a:txBody>
                    <a:bodyPr/>
                    <a:lstStyle/>
                    <a:p>
                      <a:pPr algn="ctr"/>
                      <a:r>
                        <a:rPr lang="en-IN" dirty="0"/>
                        <a:t>0.431</a:t>
                      </a:r>
                    </a:p>
                  </a:txBody>
                  <a:tcPr/>
                </a:tc>
                <a:tc>
                  <a:txBody>
                    <a:bodyPr/>
                    <a:lstStyle/>
                    <a:p>
                      <a:pPr algn="ctr"/>
                      <a:r>
                        <a:rPr lang="en-IN" dirty="0"/>
                        <a:t>0.0286</a:t>
                      </a:r>
                    </a:p>
                  </a:txBody>
                  <a:tcPr/>
                </a:tc>
                <a:tc>
                  <a:txBody>
                    <a:bodyPr/>
                    <a:lstStyle/>
                    <a:p>
                      <a:pPr algn="ctr"/>
                      <a:r>
                        <a:rPr lang="en-IN" dirty="0"/>
                        <a:t>0.127</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AF4DD6D4-C47B-5854-CFBC-D1E9B0D43654}"/>
              </a:ext>
            </a:extLst>
          </p:cNvPr>
          <p:cNvSpPr txBox="1"/>
          <p:nvPr/>
        </p:nvSpPr>
        <p:spPr>
          <a:xfrm>
            <a:off x="737419" y="1866903"/>
            <a:ext cx="10520516" cy="707886"/>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sz="2000" dirty="0">
                <a:latin typeface="Times New Roman" panose="02020603050405020304" pitchFamily="18" charset="0"/>
                <a:cs typeface="Times New Roman" panose="02020603050405020304" pitchFamily="18" charset="0"/>
              </a:rPr>
              <a:t>Colleges: </a:t>
            </a:r>
            <a:r>
              <a:rPr lang="en-US" sz="2000" dirty="0" err="1">
                <a:latin typeface="Times New Roman" panose="02020603050405020304" pitchFamily="18" charset="0"/>
                <a:cs typeface="Times New Roman" panose="02020603050405020304" pitchFamily="18" charset="0"/>
              </a:rPr>
              <a:t>clf</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RandomForestRegressor</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use_skl_tree</a:t>
            </a:r>
            <a:r>
              <a:rPr lang="en-US" sz="2000" dirty="0">
                <a:latin typeface="Times New Roman" panose="02020603050405020304" pitchFamily="18" charset="0"/>
                <a:cs typeface="Times New Roman" panose="02020603050405020304" pitchFamily="18" charset="0"/>
              </a:rPr>
              <a:t>=True)</a:t>
            </a:r>
            <a:endParaRPr lang="de-AT" sz="14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86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r>
              <a:rPr lang="de-AT" dirty="0" err="1"/>
              <a:t>Far</a:t>
            </a:r>
            <a:r>
              <a:rPr lang="de-AT" dirty="0"/>
              <a:t> </a:t>
            </a:r>
            <a:r>
              <a:rPr lang="de-AT" dirty="0" err="1"/>
              <a:t>shorter</a:t>
            </a:r>
            <a:r>
              <a:rPr lang="de-AT" dirty="0"/>
              <a:t> code (</a:t>
            </a:r>
            <a:r>
              <a:rPr lang="de-AT" dirty="0" err="1"/>
              <a:t>less</a:t>
            </a:r>
            <a:r>
              <a:rPr lang="de-AT" dirty="0"/>
              <a:t> </a:t>
            </a:r>
            <a:r>
              <a:rPr lang="de-AT" dirty="0" err="1"/>
              <a:t>parameters</a:t>
            </a:r>
            <a:r>
              <a:rPr lang="de-AT" dirty="0"/>
              <a:t>)</a:t>
            </a:r>
          </a:p>
          <a:p>
            <a:r>
              <a:rPr lang="de-AT" dirty="0" err="1"/>
              <a:t>Seems</a:t>
            </a:r>
            <a:r>
              <a:rPr lang="de-AT" dirty="0"/>
              <a:t> </a:t>
            </a:r>
            <a:r>
              <a:rPr lang="de-AT" dirty="0" err="1"/>
              <a:t>to</a:t>
            </a:r>
            <a:r>
              <a:rPr lang="de-AT" dirty="0"/>
              <a:t> also </a:t>
            </a:r>
            <a:r>
              <a:rPr lang="de-AT" dirty="0" err="1"/>
              <a:t>work</a:t>
            </a:r>
            <a:r>
              <a:rPr lang="de-AT" dirty="0"/>
              <a:t> on </a:t>
            </a:r>
            <a:r>
              <a:rPr lang="de-AT" dirty="0" err="1"/>
              <a:t>the</a:t>
            </a:r>
            <a:r>
              <a:rPr lang="de-AT" dirty="0"/>
              <a:t> </a:t>
            </a:r>
            <a:r>
              <a:rPr lang="de-AT" dirty="0" err="1"/>
              <a:t>preprocessed</a:t>
            </a:r>
            <a:r>
              <a:rPr lang="de-AT" dirty="0"/>
              <a:t> </a:t>
            </a:r>
            <a:r>
              <a:rPr lang="de-AT" dirty="0" err="1"/>
              <a:t>data</a:t>
            </a:r>
            <a:r>
              <a:rPr lang="de-AT" dirty="0"/>
              <a:t> </a:t>
            </a:r>
            <a:r>
              <a:rPr lang="de-AT" dirty="0" err="1"/>
              <a:t>sets</a:t>
            </a:r>
            <a:endParaRPr lang="de-AT" dirty="0"/>
          </a:p>
          <a:p>
            <a:r>
              <a:rPr lang="de-AT" dirty="0" err="1"/>
              <a:t>Far</a:t>
            </a:r>
            <a:r>
              <a:rPr lang="de-AT" dirty="0"/>
              <a:t> </a:t>
            </a:r>
            <a:r>
              <a:rPr lang="de-AT" dirty="0" err="1"/>
              <a:t>less</a:t>
            </a:r>
            <a:r>
              <a:rPr lang="de-AT" dirty="0"/>
              <a:t> </a:t>
            </a:r>
            <a:r>
              <a:rPr lang="de-AT" dirty="0" err="1"/>
              <a:t>paramenters</a:t>
            </a:r>
            <a:r>
              <a:rPr lang="de-AT" dirty="0"/>
              <a:t>, but </a:t>
            </a:r>
            <a:r>
              <a:rPr lang="de-AT" dirty="0" err="1"/>
              <a:t>seems</a:t>
            </a:r>
            <a:r>
              <a:rPr lang="de-AT" dirty="0"/>
              <a:t> </a:t>
            </a:r>
            <a:r>
              <a:rPr lang="de-AT" dirty="0" err="1"/>
              <a:t>to</a:t>
            </a:r>
            <a:r>
              <a:rPr lang="de-AT" dirty="0"/>
              <a:t> </a:t>
            </a:r>
            <a:r>
              <a:rPr lang="de-AT" dirty="0" err="1"/>
              <a:t>be</a:t>
            </a:r>
            <a:r>
              <a:rPr lang="de-AT" dirty="0"/>
              <a:t> a solid </a:t>
            </a:r>
            <a:r>
              <a:rPr lang="de-AT" dirty="0" err="1"/>
              <a:t>base</a:t>
            </a:r>
            <a:r>
              <a:rPr lang="de-AT" dirty="0"/>
              <a:t> </a:t>
            </a:r>
            <a:r>
              <a:rPr lang="de-AT" dirty="0" err="1"/>
              <a:t>version</a:t>
            </a:r>
            <a:r>
              <a:rPr lang="de-AT" dirty="0"/>
              <a:t> </a:t>
            </a:r>
            <a:r>
              <a:rPr lang="de-AT" dirty="0" err="1"/>
              <a:t>to</a:t>
            </a:r>
            <a:r>
              <a:rPr lang="de-AT" dirty="0"/>
              <a:t> </a:t>
            </a:r>
            <a:r>
              <a:rPr lang="de-AT" dirty="0" err="1"/>
              <a:t>iterate</a:t>
            </a:r>
            <a:r>
              <a:rPr lang="de-AT" dirty="0"/>
              <a:t> on</a:t>
            </a:r>
          </a:p>
        </p:txBody>
      </p:sp>
    </p:spTree>
    <p:extLst>
      <p:ext uri="{BB962C8B-B14F-4D97-AF65-F5344CB8AC3E}">
        <p14:creationId xmlns:p14="http://schemas.microsoft.com/office/powerpoint/2010/main" val="27181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a:xfrm>
            <a:off x="646111" y="452718"/>
            <a:ext cx="9404723" cy="814608"/>
          </a:xfrm>
        </p:spPr>
        <p:txBody>
          <a:bodyPr/>
          <a:lstStyle/>
          <a:p>
            <a:r>
              <a:rPr lang="en-US" dirty="0"/>
              <a:t>Comparison to LLM version </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a:xfrm>
            <a:off x="1103312" y="1443790"/>
            <a:ext cx="8946541" cy="4804610"/>
          </a:xfrm>
        </p:spPr>
        <p:txBody>
          <a:bodyPr>
            <a:normAutofit/>
          </a:bodyPr>
          <a:lstStyle/>
          <a:p>
            <a:r>
              <a:rPr lang="de-AT" dirty="0"/>
              <a:t>Real </a:t>
            </a:r>
            <a:r>
              <a:rPr lang="de-AT" dirty="0" err="1"/>
              <a:t>estate</a:t>
            </a:r>
            <a:r>
              <a:rPr lang="de-AT" dirty="0"/>
              <a:t> </a:t>
            </a:r>
            <a:r>
              <a:rPr lang="de-AT" dirty="0" err="1"/>
              <a:t>valuation</a:t>
            </a:r>
            <a:r>
              <a:rPr lang="de-AT" dirty="0"/>
              <a:t>:</a:t>
            </a:r>
          </a:p>
          <a:p>
            <a:endParaRPr lang="de-AT" dirty="0"/>
          </a:p>
          <a:p>
            <a:endParaRPr lang="de-AT" dirty="0"/>
          </a:p>
          <a:p>
            <a:endParaRPr lang="de-AT" dirty="0"/>
          </a:p>
          <a:p>
            <a:endParaRPr lang="de-AT" dirty="0"/>
          </a:p>
          <a:p>
            <a:endParaRPr lang="de-AT" dirty="0"/>
          </a:p>
          <a:p>
            <a:endParaRPr lang="de-AT" dirty="0"/>
          </a:p>
          <a:p>
            <a:r>
              <a:rPr lang="de-AT" dirty="0" err="1"/>
              <a:t>Insights</a:t>
            </a:r>
            <a:r>
              <a:rPr lang="de-AT" dirty="0"/>
              <a:t>:   </a:t>
            </a:r>
          </a:p>
          <a:p>
            <a:pPr lvl="1"/>
            <a:r>
              <a:rPr lang="de-AT" dirty="0"/>
              <a:t>LLM: </a:t>
            </a:r>
            <a:r>
              <a:rPr lang="en-US" dirty="0"/>
              <a:t>faster</a:t>
            </a:r>
            <a:r>
              <a:rPr lang="de-AT" dirty="0"/>
              <a:t> </a:t>
            </a:r>
            <a:r>
              <a:rPr lang="de-AT" dirty="0" err="1"/>
              <a:t>training</a:t>
            </a:r>
            <a:r>
              <a:rPr lang="de-AT" dirty="0"/>
              <a:t> and </a:t>
            </a:r>
            <a:r>
              <a:rPr lang="de-AT" dirty="0" err="1"/>
              <a:t>prediction</a:t>
            </a:r>
            <a:r>
              <a:rPr lang="de-AT" dirty="0"/>
              <a:t> </a:t>
            </a:r>
            <a:r>
              <a:rPr lang="de-AT" dirty="0" err="1"/>
              <a:t>times</a:t>
            </a:r>
            <a:r>
              <a:rPr lang="de-AT" dirty="0"/>
              <a:t>, but </a:t>
            </a:r>
            <a:r>
              <a:rPr lang="en-US" dirty="0"/>
              <a:t>sacrifices</a:t>
            </a:r>
            <a:r>
              <a:rPr lang="de-AT" dirty="0"/>
              <a:t> </a:t>
            </a:r>
            <a:r>
              <a:rPr lang="de-AT" dirty="0" err="1"/>
              <a:t>accuracy</a:t>
            </a:r>
            <a:r>
              <a:rPr lang="de-AT" dirty="0"/>
              <a:t> </a:t>
            </a:r>
            <a:r>
              <a:rPr lang="de-AT" dirty="0">
                <a:sym typeface="Wingdings" panose="05000000000000000000" pitchFamily="2" charset="2"/>
              </a:rPr>
              <a:t> </a:t>
            </a:r>
            <a:r>
              <a:rPr lang="de-AT" dirty="0" err="1"/>
              <a:t>lower</a:t>
            </a:r>
            <a:r>
              <a:rPr lang="de-AT" dirty="0"/>
              <a:t> R², MSE, and MAE. </a:t>
            </a:r>
          </a:p>
          <a:p>
            <a:pPr lvl="1"/>
            <a:r>
              <a:rPr lang="de-AT" dirty="0"/>
              <a:t>RF </a:t>
            </a:r>
            <a:r>
              <a:rPr lang="de-AT" dirty="0" err="1"/>
              <a:t>from</a:t>
            </a:r>
            <a:r>
              <a:rPr lang="de-AT" dirty="0"/>
              <a:t> </a:t>
            </a:r>
            <a:r>
              <a:rPr lang="de-AT" dirty="0" err="1"/>
              <a:t>scratch</a:t>
            </a:r>
            <a:r>
              <a:rPr lang="de-AT" dirty="0"/>
              <a:t>: </a:t>
            </a:r>
            <a:r>
              <a:rPr lang="en-US" dirty="0"/>
              <a:t>slower training, but better accuracy, lower MSE and MAE</a:t>
            </a:r>
            <a:endParaRPr lang="de-AT" dirty="0"/>
          </a:p>
          <a:p>
            <a:endParaRPr lang="de-AT" dirty="0"/>
          </a:p>
          <a:p>
            <a:endParaRPr lang="de-AT" dirty="0"/>
          </a:p>
          <a:p>
            <a:pPr marL="0" indent="0">
              <a:buNone/>
            </a:pPr>
            <a:endParaRPr lang="de-AT" dirty="0"/>
          </a:p>
          <a:p>
            <a:endParaRPr lang="de-AT" dirty="0"/>
          </a:p>
          <a:p>
            <a:endParaRPr lang="de-AT" dirty="0"/>
          </a:p>
          <a:p>
            <a:endParaRPr lang="de-AT" dirty="0"/>
          </a:p>
          <a:p>
            <a:endParaRPr lang="de-AT" dirty="0"/>
          </a:p>
        </p:txBody>
      </p:sp>
      <p:graphicFrame>
        <p:nvGraphicFramePr>
          <p:cNvPr id="4" name="Table 3">
            <a:extLst>
              <a:ext uri="{FF2B5EF4-FFF2-40B4-BE49-F238E27FC236}">
                <a16:creationId xmlns:a16="http://schemas.microsoft.com/office/drawing/2014/main" id="{14DDFFDF-880E-403E-209A-2ADD718E860A}"/>
              </a:ext>
            </a:extLst>
          </p:cNvPr>
          <p:cNvGraphicFramePr>
            <a:graphicFrameLocks noGrp="1"/>
          </p:cNvGraphicFramePr>
          <p:nvPr/>
        </p:nvGraphicFramePr>
        <p:xfrm>
          <a:off x="988870" y="2049379"/>
          <a:ext cx="10099818" cy="1920240"/>
        </p:xfrm>
        <a:graphic>
          <a:graphicData uri="http://schemas.openxmlformats.org/drawingml/2006/table">
            <a:tbl>
              <a:tblPr firstRow="1" bandRow="1">
                <a:tableStyleId>{5C22544A-7EE6-4342-B048-85BDC9FD1C3A}</a:tableStyleId>
              </a:tblPr>
              <a:tblGrid>
                <a:gridCol w="1683303">
                  <a:extLst>
                    <a:ext uri="{9D8B030D-6E8A-4147-A177-3AD203B41FA5}">
                      <a16:colId xmlns:a16="http://schemas.microsoft.com/office/drawing/2014/main" val="4189865373"/>
                    </a:ext>
                  </a:extLst>
                </a:gridCol>
                <a:gridCol w="1683303">
                  <a:extLst>
                    <a:ext uri="{9D8B030D-6E8A-4147-A177-3AD203B41FA5}">
                      <a16:colId xmlns:a16="http://schemas.microsoft.com/office/drawing/2014/main" val="790126469"/>
                    </a:ext>
                  </a:extLst>
                </a:gridCol>
                <a:gridCol w="1683303">
                  <a:extLst>
                    <a:ext uri="{9D8B030D-6E8A-4147-A177-3AD203B41FA5}">
                      <a16:colId xmlns:a16="http://schemas.microsoft.com/office/drawing/2014/main" val="1705358496"/>
                    </a:ext>
                  </a:extLst>
                </a:gridCol>
                <a:gridCol w="1683303">
                  <a:extLst>
                    <a:ext uri="{9D8B030D-6E8A-4147-A177-3AD203B41FA5}">
                      <a16:colId xmlns:a16="http://schemas.microsoft.com/office/drawing/2014/main" val="428289766"/>
                    </a:ext>
                  </a:extLst>
                </a:gridCol>
                <a:gridCol w="1683303">
                  <a:extLst>
                    <a:ext uri="{9D8B030D-6E8A-4147-A177-3AD203B41FA5}">
                      <a16:colId xmlns:a16="http://schemas.microsoft.com/office/drawing/2014/main" val="3181730395"/>
                    </a:ext>
                  </a:extLst>
                </a:gridCol>
                <a:gridCol w="1683303">
                  <a:extLst>
                    <a:ext uri="{9D8B030D-6E8A-4147-A177-3AD203B41FA5}">
                      <a16:colId xmlns:a16="http://schemas.microsoft.com/office/drawing/2014/main" val="1428091794"/>
                    </a:ext>
                  </a:extLst>
                </a:gridCol>
              </a:tblGrid>
              <a:tr h="0">
                <a:tc>
                  <a:txBody>
                    <a:bodyPr/>
                    <a:lstStyle/>
                    <a:p>
                      <a:pPr algn="ctr"/>
                      <a:endParaRPr lang="de-DE" dirty="0"/>
                    </a:p>
                  </a:txBody>
                  <a:tcPr/>
                </a:tc>
                <a:tc>
                  <a:txBody>
                    <a:bodyPr/>
                    <a:lstStyle/>
                    <a:p>
                      <a:pPr algn="ctr"/>
                      <a:r>
                        <a:rPr lang="en-GB" dirty="0"/>
                        <a:t>Training time [s]</a:t>
                      </a:r>
                      <a:endParaRPr lang="de-DE" dirty="0"/>
                    </a:p>
                  </a:txBody>
                  <a:tcPr/>
                </a:tc>
                <a:tc>
                  <a:txBody>
                    <a:bodyPr/>
                    <a:lstStyle/>
                    <a:p>
                      <a:pPr algn="ctr"/>
                      <a:r>
                        <a:rPr lang="en-GB" dirty="0"/>
                        <a:t>Prediction Time [s]</a:t>
                      </a:r>
                      <a:endParaRPr lang="de-DE" dirty="0"/>
                    </a:p>
                  </a:txBody>
                  <a:tcPr/>
                </a:tc>
                <a:tc>
                  <a:txBody>
                    <a:bodyPr/>
                    <a:lstStyle/>
                    <a:p>
                      <a:pPr algn="ctr"/>
                      <a:r>
                        <a:rPr lang="en-GB" dirty="0"/>
                        <a:t>R² score</a:t>
                      </a:r>
                      <a:endParaRPr lang="de-DE" dirty="0"/>
                    </a:p>
                  </a:txBody>
                  <a:tcPr/>
                </a:tc>
                <a:tc>
                  <a:txBody>
                    <a:bodyPr/>
                    <a:lstStyle/>
                    <a:p>
                      <a:pPr algn="ctr"/>
                      <a:r>
                        <a:rPr lang="en-GB" dirty="0"/>
                        <a:t>MSE</a:t>
                      </a:r>
                      <a:endParaRPr lang="de-DE" dirty="0"/>
                    </a:p>
                  </a:txBody>
                  <a:tcPr/>
                </a:tc>
                <a:tc>
                  <a:txBody>
                    <a:bodyPr/>
                    <a:lstStyle/>
                    <a:p>
                      <a:pPr algn="ctr"/>
                      <a:r>
                        <a:rPr lang="en-GB" dirty="0"/>
                        <a:t>MAE</a:t>
                      </a:r>
                      <a:endParaRPr lang="de-DE" dirty="0"/>
                    </a:p>
                  </a:txBody>
                  <a:tcPr/>
                </a:tc>
                <a:extLst>
                  <a:ext uri="{0D108BD9-81ED-4DB2-BD59-A6C34878D82A}">
                    <a16:rowId xmlns:a16="http://schemas.microsoft.com/office/drawing/2014/main" val="13625192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LLM</a:t>
                      </a:r>
                      <a:endParaRPr lang="de-DE" dirty="0"/>
                    </a:p>
                  </a:txBody>
                  <a:tcPr/>
                </a:tc>
                <a:tc>
                  <a:txBody>
                    <a:bodyPr/>
                    <a:lstStyle/>
                    <a:p>
                      <a:pPr algn="ctr"/>
                      <a:r>
                        <a:rPr lang="en-GB" dirty="0"/>
                        <a:t>0.849</a:t>
                      </a:r>
                      <a:endParaRPr lang="de-DE" dirty="0"/>
                    </a:p>
                  </a:txBody>
                  <a:tcPr/>
                </a:tc>
                <a:tc>
                  <a:txBody>
                    <a:bodyPr/>
                    <a:lstStyle/>
                    <a:p>
                      <a:pPr algn="ctr"/>
                      <a:r>
                        <a:rPr lang="en-GB" dirty="0"/>
                        <a:t>0.001</a:t>
                      </a:r>
                      <a:endParaRPr lang="de-DE" dirty="0"/>
                    </a:p>
                  </a:txBody>
                  <a:tcPr/>
                </a:tc>
                <a:tc>
                  <a:txBody>
                    <a:bodyPr/>
                    <a:lstStyle/>
                    <a:p>
                      <a:pPr algn="ctr"/>
                      <a:r>
                        <a:rPr lang="en-GB" dirty="0"/>
                        <a:t>0.465</a:t>
                      </a:r>
                      <a:endParaRPr lang="de-DE" dirty="0"/>
                    </a:p>
                  </a:txBody>
                  <a:tcPr/>
                </a:tc>
                <a:tc>
                  <a:txBody>
                    <a:bodyPr/>
                    <a:lstStyle/>
                    <a:p>
                      <a:pPr algn="ctr"/>
                      <a:r>
                        <a:rPr lang="en-GB" dirty="0"/>
                        <a:t>91.233</a:t>
                      </a:r>
                      <a:endParaRPr lang="de-DE" dirty="0"/>
                    </a:p>
                  </a:txBody>
                  <a:tcPr/>
                </a:tc>
                <a:tc>
                  <a:txBody>
                    <a:bodyPr/>
                    <a:lstStyle/>
                    <a:p>
                      <a:pPr algn="ctr"/>
                      <a:r>
                        <a:rPr lang="en-GB" dirty="0"/>
                        <a:t>7.043</a:t>
                      </a:r>
                      <a:endParaRPr lang="de-DE" dirty="0"/>
                    </a:p>
                  </a:txBody>
                  <a:tcPr/>
                </a:tc>
                <a:extLst>
                  <a:ext uri="{0D108BD9-81ED-4DB2-BD59-A6C34878D82A}">
                    <a16:rowId xmlns:a16="http://schemas.microsoft.com/office/drawing/2014/main" val="2230659201"/>
                  </a:ext>
                </a:extLst>
              </a:tr>
              <a:tr h="370840">
                <a:tc>
                  <a:txBody>
                    <a:bodyPr/>
                    <a:lstStyle/>
                    <a:p>
                      <a:pPr algn="ctr"/>
                      <a:r>
                        <a:rPr lang="en-GB" dirty="0"/>
                        <a:t>Real estate from scratch</a:t>
                      </a:r>
                      <a:endParaRPr lang="de-DE" dirty="0"/>
                    </a:p>
                  </a:txBody>
                  <a:tcPr/>
                </a:tc>
                <a:tc>
                  <a:txBody>
                    <a:bodyPr/>
                    <a:lstStyle/>
                    <a:p>
                      <a:pPr algn="ctr"/>
                      <a:r>
                        <a:rPr lang="en-GB" dirty="0"/>
                        <a:t>5.547</a:t>
                      </a:r>
                      <a:endParaRPr lang="de-DE" dirty="0"/>
                    </a:p>
                  </a:txBody>
                  <a:tcPr/>
                </a:tc>
                <a:tc>
                  <a:txBody>
                    <a:bodyPr/>
                    <a:lstStyle/>
                    <a:p>
                      <a:pPr algn="ctr"/>
                      <a:r>
                        <a:rPr lang="en-GB" dirty="0"/>
                        <a:t>0.021</a:t>
                      </a:r>
                      <a:endParaRPr lang="de-DE" dirty="0"/>
                    </a:p>
                  </a:txBody>
                  <a:tcPr/>
                </a:tc>
                <a:tc>
                  <a:txBody>
                    <a:bodyPr/>
                    <a:lstStyle/>
                    <a:p>
                      <a:pPr algn="ctr"/>
                      <a:r>
                        <a:rPr lang="en-GB" dirty="0"/>
                        <a:t>0.683</a:t>
                      </a:r>
                      <a:endParaRPr lang="de-DE" dirty="0"/>
                    </a:p>
                  </a:txBody>
                  <a:tcPr/>
                </a:tc>
                <a:tc>
                  <a:txBody>
                    <a:bodyPr/>
                    <a:lstStyle/>
                    <a:p>
                      <a:pPr algn="ctr"/>
                      <a:r>
                        <a:rPr lang="en-GB" dirty="0"/>
                        <a:t>53.990</a:t>
                      </a:r>
                      <a:endParaRPr lang="de-DE" dirty="0"/>
                    </a:p>
                  </a:txBody>
                  <a:tcPr/>
                </a:tc>
                <a:tc>
                  <a:txBody>
                    <a:bodyPr/>
                    <a:lstStyle/>
                    <a:p>
                      <a:pPr algn="ctr"/>
                      <a:r>
                        <a:rPr lang="en-GB" dirty="0"/>
                        <a:t>4.808</a:t>
                      </a:r>
                      <a:endParaRPr lang="de-DE" dirty="0"/>
                    </a:p>
                  </a:txBody>
                  <a:tcPr/>
                </a:tc>
                <a:extLst>
                  <a:ext uri="{0D108BD9-81ED-4DB2-BD59-A6C34878D82A}">
                    <a16:rowId xmlns:a16="http://schemas.microsoft.com/office/drawing/2014/main" val="1695759860"/>
                  </a:ext>
                </a:extLst>
              </a:tr>
            </a:tbl>
          </a:graphicData>
        </a:graphic>
      </p:graphicFrame>
    </p:spTree>
    <p:extLst>
      <p:ext uri="{BB962C8B-B14F-4D97-AF65-F5344CB8AC3E}">
        <p14:creationId xmlns:p14="http://schemas.microsoft.com/office/powerpoint/2010/main" val="3496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F0DDE-5F91-00E7-7E04-FE05C889E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C909B-E32B-4884-DBCC-F0473A1AE379}"/>
              </a:ext>
            </a:extLst>
          </p:cNvPr>
          <p:cNvSpPr>
            <a:spLocks noGrp="1"/>
          </p:cNvSpPr>
          <p:nvPr>
            <p:ph type="title"/>
          </p:nvPr>
        </p:nvSpPr>
        <p:spPr>
          <a:xfrm>
            <a:off x="646111" y="452718"/>
            <a:ext cx="9404723" cy="814608"/>
          </a:xfrm>
        </p:spPr>
        <p:txBody>
          <a:bodyPr/>
          <a:lstStyle/>
          <a:p>
            <a:r>
              <a:rPr lang="en-US" dirty="0"/>
              <a:t>Comparison to LLM version </a:t>
            </a:r>
          </a:p>
        </p:txBody>
      </p:sp>
      <p:sp>
        <p:nvSpPr>
          <p:cNvPr id="3" name="Content Placeholder 2">
            <a:extLst>
              <a:ext uri="{FF2B5EF4-FFF2-40B4-BE49-F238E27FC236}">
                <a16:creationId xmlns:a16="http://schemas.microsoft.com/office/drawing/2014/main" id="{E891079C-1F56-4C81-8E96-3272DC335B4F}"/>
              </a:ext>
            </a:extLst>
          </p:cNvPr>
          <p:cNvSpPr>
            <a:spLocks noGrp="1"/>
          </p:cNvSpPr>
          <p:nvPr>
            <p:ph idx="1"/>
          </p:nvPr>
        </p:nvSpPr>
        <p:spPr>
          <a:xfrm>
            <a:off x="1103312" y="1443790"/>
            <a:ext cx="10099818" cy="4804610"/>
          </a:xfrm>
        </p:spPr>
        <p:txBody>
          <a:bodyPr>
            <a:normAutofit/>
          </a:bodyPr>
          <a:lstStyle/>
          <a:p>
            <a:r>
              <a:rPr lang="de-AT" dirty="0"/>
              <a:t>Colleges:</a:t>
            </a:r>
          </a:p>
          <a:p>
            <a:endParaRPr lang="de-AT" dirty="0"/>
          </a:p>
          <a:p>
            <a:endParaRPr lang="de-AT" dirty="0"/>
          </a:p>
          <a:p>
            <a:endParaRPr lang="de-AT" dirty="0"/>
          </a:p>
          <a:p>
            <a:endParaRPr lang="de-AT" dirty="0"/>
          </a:p>
          <a:p>
            <a:endParaRPr lang="de-AT" dirty="0"/>
          </a:p>
          <a:p>
            <a:endParaRPr lang="de-AT" dirty="0"/>
          </a:p>
          <a:p>
            <a:r>
              <a:rPr lang="de-AT" dirty="0" err="1"/>
              <a:t>Insights</a:t>
            </a:r>
            <a:r>
              <a:rPr lang="de-AT" dirty="0"/>
              <a:t>:   </a:t>
            </a:r>
          </a:p>
          <a:p>
            <a:pPr lvl="1"/>
            <a:r>
              <a:rPr lang="de-AT" dirty="0"/>
              <a:t>LLM: </a:t>
            </a:r>
            <a:r>
              <a:rPr lang="de-AT" dirty="0" err="1"/>
              <a:t>Slower</a:t>
            </a:r>
            <a:r>
              <a:rPr lang="de-AT" dirty="0"/>
              <a:t> </a:t>
            </a:r>
            <a:r>
              <a:rPr lang="de-AT" dirty="0" err="1"/>
              <a:t>training</a:t>
            </a:r>
            <a:r>
              <a:rPr lang="de-AT" dirty="0"/>
              <a:t> time, </a:t>
            </a:r>
            <a:r>
              <a:rPr lang="de-AT" dirty="0" err="1"/>
              <a:t>faster</a:t>
            </a:r>
            <a:r>
              <a:rPr lang="de-AT" dirty="0"/>
              <a:t> </a:t>
            </a:r>
            <a:r>
              <a:rPr lang="de-AT" dirty="0" err="1"/>
              <a:t>prediction</a:t>
            </a:r>
            <a:r>
              <a:rPr lang="de-AT" dirty="0"/>
              <a:t> time. But </a:t>
            </a:r>
            <a:r>
              <a:rPr lang="de-AT" dirty="0" err="1"/>
              <a:t>poor</a:t>
            </a:r>
            <a:r>
              <a:rPr lang="de-AT" dirty="0"/>
              <a:t> </a:t>
            </a:r>
            <a:r>
              <a:rPr lang="de-AT" dirty="0" err="1"/>
              <a:t>model</a:t>
            </a:r>
            <a:r>
              <a:rPr lang="de-AT" dirty="0"/>
              <a:t> </a:t>
            </a:r>
            <a:r>
              <a:rPr lang="de-AT" dirty="0" err="1"/>
              <a:t>performance</a:t>
            </a:r>
            <a:r>
              <a:rPr lang="de-AT" dirty="0"/>
              <a:t> </a:t>
            </a:r>
            <a:r>
              <a:rPr lang="de-AT" dirty="0">
                <a:sym typeface="Wingdings" panose="05000000000000000000" pitchFamily="2" charset="2"/>
              </a:rPr>
              <a:t> </a:t>
            </a:r>
            <a:r>
              <a:rPr lang="de-AT" dirty="0" err="1">
                <a:sym typeface="Wingdings" panose="05000000000000000000" pitchFamily="2" charset="2"/>
              </a:rPr>
              <a:t>very</a:t>
            </a:r>
            <a:r>
              <a:rPr lang="de-AT" dirty="0">
                <a:sym typeface="Wingdings" panose="05000000000000000000" pitchFamily="2" charset="2"/>
              </a:rPr>
              <a:t> </a:t>
            </a:r>
            <a:r>
              <a:rPr lang="de-AT" dirty="0" err="1"/>
              <a:t>low</a:t>
            </a:r>
            <a:r>
              <a:rPr lang="de-AT" dirty="0"/>
              <a:t> R² and </a:t>
            </a:r>
            <a:r>
              <a:rPr lang="de-AT" dirty="0" err="1"/>
              <a:t>higher</a:t>
            </a:r>
            <a:r>
              <a:rPr lang="de-AT" dirty="0"/>
              <a:t> </a:t>
            </a:r>
            <a:r>
              <a:rPr lang="de-AT" dirty="0" err="1"/>
              <a:t>error</a:t>
            </a:r>
            <a:r>
              <a:rPr lang="de-AT" dirty="0"/>
              <a:t> </a:t>
            </a:r>
            <a:r>
              <a:rPr lang="de-AT" dirty="0" err="1"/>
              <a:t>metrics</a:t>
            </a:r>
            <a:r>
              <a:rPr lang="de-AT" dirty="0"/>
              <a:t> </a:t>
            </a:r>
            <a:r>
              <a:rPr lang="de-AT" dirty="0" err="1"/>
              <a:t>compared</a:t>
            </a:r>
            <a:r>
              <a:rPr lang="de-AT" dirty="0"/>
              <a:t> </a:t>
            </a:r>
            <a:r>
              <a:rPr lang="de-AT" dirty="0" err="1"/>
              <a:t>to</a:t>
            </a:r>
            <a:r>
              <a:rPr lang="de-AT" dirty="0"/>
              <a:t> RF </a:t>
            </a:r>
            <a:r>
              <a:rPr lang="de-AT" dirty="0" err="1"/>
              <a:t>from</a:t>
            </a:r>
            <a:r>
              <a:rPr lang="de-AT" dirty="0"/>
              <a:t> </a:t>
            </a:r>
            <a:r>
              <a:rPr lang="de-AT" dirty="0" err="1"/>
              <a:t>scratch</a:t>
            </a:r>
            <a:endParaRPr lang="de-AT" dirty="0"/>
          </a:p>
          <a:p>
            <a:pPr lvl="1"/>
            <a:r>
              <a:rPr lang="de-AT" dirty="0"/>
              <a:t>RF </a:t>
            </a:r>
            <a:r>
              <a:rPr lang="de-AT" dirty="0" err="1"/>
              <a:t>from</a:t>
            </a:r>
            <a:r>
              <a:rPr lang="de-AT" dirty="0"/>
              <a:t> </a:t>
            </a:r>
            <a:r>
              <a:rPr lang="de-AT" dirty="0" err="1"/>
              <a:t>scratch</a:t>
            </a:r>
            <a:r>
              <a:rPr lang="de-AT" dirty="0"/>
              <a:t>: 5 x </a:t>
            </a:r>
            <a:r>
              <a:rPr lang="de-AT" dirty="0" err="1"/>
              <a:t>faster</a:t>
            </a:r>
            <a:r>
              <a:rPr lang="de-AT" dirty="0"/>
              <a:t> </a:t>
            </a:r>
            <a:r>
              <a:rPr lang="de-AT" dirty="0" err="1"/>
              <a:t>training</a:t>
            </a:r>
            <a:r>
              <a:rPr lang="de-AT" dirty="0"/>
              <a:t> </a:t>
            </a:r>
            <a:r>
              <a:rPr lang="de-AT" dirty="0" err="1"/>
              <a:t>times</a:t>
            </a:r>
            <a:r>
              <a:rPr lang="de-AT" dirty="0"/>
              <a:t>, but </a:t>
            </a:r>
            <a:r>
              <a:rPr lang="de-AT" dirty="0" err="1"/>
              <a:t>higher</a:t>
            </a:r>
            <a:r>
              <a:rPr lang="de-AT" dirty="0"/>
              <a:t> </a:t>
            </a:r>
            <a:r>
              <a:rPr lang="de-AT" dirty="0" err="1"/>
              <a:t>prediction</a:t>
            </a:r>
            <a:r>
              <a:rPr lang="de-AT" dirty="0"/>
              <a:t> </a:t>
            </a:r>
            <a:r>
              <a:rPr lang="de-AT" dirty="0" err="1"/>
              <a:t>times</a:t>
            </a:r>
            <a:r>
              <a:rPr lang="de-AT" dirty="0"/>
              <a:t> </a:t>
            </a:r>
            <a:r>
              <a:rPr lang="de-AT" dirty="0" err="1"/>
              <a:t>compared</a:t>
            </a:r>
            <a:r>
              <a:rPr lang="de-AT" dirty="0"/>
              <a:t> </a:t>
            </a:r>
            <a:r>
              <a:rPr lang="de-AT" dirty="0" err="1"/>
              <a:t>to</a:t>
            </a:r>
            <a:r>
              <a:rPr lang="de-AT" dirty="0"/>
              <a:t> LLM </a:t>
            </a:r>
            <a:r>
              <a:rPr lang="de-AT" dirty="0" err="1"/>
              <a:t>model</a:t>
            </a:r>
            <a:r>
              <a:rPr lang="de-AT" dirty="0"/>
              <a:t>.  </a:t>
            </a:r>
            <a:r>
              <a:rPr lang="de-AT" dirty="0" err="1"/>
              <a:t>Better</a:t>
            </a:r>
            <a:r>
              <a:rPr lang="de-AT" dirty="0"/>
              <a:t> </a:t>
            </a:r>
            <a:r>
              <a:rPr lang="de-AT" dirty="0" err="1"/>
              <a:t>accuracy</a:t>
            </a:r>
            <a:r>
              <a:rPr lang="de-AT" dirty="0"/>
              <a:t> </a:t>
            </a:r>
            <a:r>
              <a:rPr lang="de-AT" dirty="0" err="1"/>
              <a:t>with</a:t>
            </a:r>
            <a:r>
              <a:rPr lang="de-AT" dirty="0"/>
              <a:t> </a:t>
            </a:r>
            <a:r>
              <a:rPr lang="de-AT" dirty="0" err="1"/>
              <a:t>higher</a:t>
            </a:r>
            <a:r>
              <a:rPr lang="de-AT" dirty="0"/>
              <a:t> R², </a:t>
            </a:r>
            <a:r>
              <a:rPr lang="de-AT" dirty="0" err="1"/>
              <a:t>lower</a:t>
            </a:r>
            <a:r>
              <a:rPr lang="de-AT" dirty="0"/>
              <a:t> MSE and MAE.</a:t>
            </a:r>
          </a:p>
          <a:p>
            <a:endParaRPr lang="de-AT" dirty="0"/>
          </a:p>
          <a:p>
            <a:pPr marL="0" indent="0">
              <a:buNone/>
            </a:pPr>
            <a:endParaRPr lang="de-AT" dirty="0"/>
          </a:p>
          <a:p>
            <a:endParaRPr lang="de-AT" dirty="0"/>
          </a:p>
          <a:p>
            <a:endParaRPr lang="de-AT" dirty="0"/>
          </a:p>
          <a:p>
            <a:endParaRPr lang="de-AT" dirty="0"/>
          </a:p>
          <a:p>
            <a:endParaRPr lang="de-AT" dirty="0"/>
          </a:p>
        </p:txBody>
      </p:sp>
      <p:graphicFrame>
        <p:nvGraphicFramePr>
          <p:cNvPr id="4" name="Table 3">
            <a:extLst>
              <a:ext uri="{FF2B5EF4-FFF2-40B4-BE49-F238E27FC236}">
                <a16:creationId xmlns:a16="http://schemas.microsoft.com/office/drawing/2014/main" id="{F58A5135-8246-B0A2-8D19-E8F744096440}"/>
              </a:ext>
            </a:extLst>
          </p:cNvPr>
          <p:cNvGraphicFramePr>
            <a:graphicFrameLocks noGrp="1"/>
          </p:cNvGraphicFramePr>
          <p:nvPr/>
        </p:nvGraphicFramePr>
        <p:xfrm>
          <a:off x="988870" y="2049379"/>
          <a:ext cx="10099818" cy="1920240"/>
        </p:xfrm>
        <a:graphic>
          <a:graphicData uri="http://schemas.openxmlformats.org/drawingml/2006/table">
            <a:tbl>
              <a:tblPr firstRow="1" bandRow="1">
                <a:tableStyleId>{5C22544A-7EE6-4342-B048-85BDC9FD1C3A}</a:tableStyleId>
              </a:tblPr>
              <a:tblGrid>
                <a:gridCol w="1683303">
                  <a:extLst>
                    <a:ext uri="{9D8B030D-6E8A-4147-A177-3AD203B41FA5}">
                      <a16:colId xmlns:a16="http://schemas.microsoft.com/office/drawing/2014/main" val="4189865373"/>
                    </a:ext>
                  </a:extLst>
                </a:gridCol>
                <a:gridCol w="1683303">
                  <a:extLst>
                    <a:ext uri="{9D8B030D-6E8A-4147-A177-3AD203B41FA5}">
                      <a16:colId xmlns:a16="http://schemas.microsoft.com/office/drawing/2014/main" val="790126469"/>
                    </a:ext>
                  </a:extLst>
                </a:gridCol>
                <a:gridCol w="1683303">
                  <a:extLst>
                    <a:ext uri="{9D8B030D-6E8A-4147-A177-3AD203B41FA5}">
                      <a16:colId xmlns:a16="http://schemas.microsoft.com/office/drawing/2014/main" val="1705358496"/>
                    </a:ext>
                  </a:extLst>
                </a:gridCol>
                <a:gridCol w="1683303">
                  <a:extLst>
                    <a:ext uri="{9D8B030D-6E8A-4147-A177-3AD203B41FA5}">
                      <a16:colId xmlns:a16="http://schemas.microsoft.com/office/drawing/2014/main" val="428289766"/>
                    </a:ext>
                  </a:extLst>
                </a:gridCol>
                <a:gridCol w="1683303">
                  <a:extLst>
                    <a:ext uri="{9D8B030D-6E8A-4147-A177-3AD203B41FA5}">
                      <a16:colId xmlns:a16="http://schemas.microsoft.com/office/drawing/2014/main" val="3181730395"/>
                    </a:ext>
                  </a:extLst>
                </a:gridCol>
                <a:gridCol w="1683303">
                  <a:extLst>
                    <a:ext uri="{9D8B030D-6E8A-4147-A177-3AD203B41FA5}">
                      <a16:colId xmlns:a16="http://schemas.microsoft.com/office/drawing/2014/main" val="1428091794"/>
                    </a:ext>
                  </a:extLst>
                </a:gridCol>
              </a:tblGrid>
              <a:tr h="0">
                <a:tc>
                  <a:txBody>
                    <a:bodyPr/>
                    <a:lstStyle/>
                    <a:p>
                      <a:pPr algn="ctr"/>
                      <a:endParaRPr lang="de-DE" dirty="0"/>
                    </a:p>
                  </a:txBody>
                  <a:tcPr/>
                </a:tc>
                <a:tc>
                  <a:txBody>
                    <a:bodyPr/>
                    <a:lstStyle/>
                    <a:p>
                      <a:pPr algn="ctr"/>
                      <a:r>
                        <a:rPr lang="en-GB" dirty="0"/>
                        <a:t>Training time [s]</a:t>
                      </a:r>
                      <a:endParaRPr lang="de-DE" dirty="0"/>
                    </a:p>
                  </a:txBody>
                  <a:tcPr/>
                </a:tc>
                <a:tc>
                  <a:txBody>
                    <a:bodyPr/>
                    <a:lstStyle/>
                    <a:p>
                      <a:pPr algn="ctr"/>
                      <a:r>
                        <a:rPr lang="en-GB" dirty="0"/>
                        <a:t>Prediction Time [s]</a:t>
                      </a:r>
                      <a:endParaRPr lang="de-DE" dirty="0"/>
                    </a:p>
                  </a:txBody>
                  <a:tcPr/>
                </a:tc>
                <a:tc>
                  <a:txBody>
                    <a:bodyPr/>
                    <a:lstStyle/>
                    <a:p>
                      <a:pPr algn="ctr"/>
                      <a:r>
                        <a:rPr lang="en-GB" dirty="0"/>
                        <a:t>R² score</a:t>
                      </a:r>
                      <a:endParaRPr lang="de-DE" dirty="0"/>
                    </a:p>
                  </a:txBody>
                  <a:tcPr/>
                </a:tc>
                <a:tc>
                  <a:txBody>
                    <a:bodyPr/>
                    <a:lstStyle/>
                    <a:p>
                      <a:pPr algn="ctr"/>
                      <a:r>
                        <a:rPr lang="en-GB" dirty="0"/>
                        <a:t>MSE</a:t>
                      </a:r>
                      <a:endParaRPr lang="de-DE" dirty="0"/>
                    </a:p>
                  </a:txBody>
                  <a:tcPr/>
                </a:tc>
                <a:tc>
                  <a:txBody>
                    <a:bodyPr/>
                    <a:lstStyle/>
                    <a:p>
                      <a:pPr algn="ctr"/>
                      <a:r>
                        <a:rPr lang="en-GB" dirty="0"/>
                        <a:t>MAE</a:t>
                      </a:r>
                      <a:endParaRPr lang="de-DE" dirty="0"/>
                    </a:p>
                  </a:txBody>
                  <a:tcPr/>
                </a:tc>
                <a:extLst>
                  <a:ext uri="{0D108BD9-81ED-4DB2-BD59-A6C34878D82A}">
                    <a16:rowId xmlns:a16="http://schemas.microsoft.com/office/drawing/2014/main" val="13625192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LLM</a:t>
                      </a:r>
                      <a:endParaRPr lang="de-DE" dirty="0"/>
                    </a:p>
                  </a:txBody>
                  <a:tcPr/>
                </a:tc>
                <a:tc>
                  <a:txBody>
                    <a:bodyPr/>
                    <a:lstStyle/>
                    <a:p>
                      <a:pPr algn="ctr"/>
                      <a:r>
                        <a:rPr lang="en-GB" dirty="0"/>
                        <a:t>100.707</a:t>
                      </a:r>
                      <a:endParaRPr lang="de-DE" dirty="0"/>
                    </a:p>
                  </a:txBody>
                  <a:tcPr/>
                </a:tc>
                <a:tc>
                  <a:txBody>
                    <a:bodyPr/>
                    <a:lstStyle/>
                    <a:p>
                      <a:pPr algn="ctr"/>
                      <a:r>
                        <a:rPr lang="en-GB" dirty="0"/>
                        <a:t>0.033</a:t>
                      </a:r>
                      <a:endParaRPr lang="de-DE" dirty="0"/>
                    </a:p>
                  </a:txBody>
                  <a:tcPr/>
                </a:tc>
                <a:tc>
                  <a:txBody>
                    <a:bodyPr/>
                    <a:lstStyle/>
                    <a:p>
                      <a:pPr algn="ctr"/>
                      <a:r>
                        <a:rPr lang="en-GB" dirty="0"/>
                        <a:t>0.012</a:t>
                      </a:r>
                      <a:endParaRPr lang="de-DE" dirty="0"/>
                    </a:p>
                  </a:txBody>
                  <a:tcPr/>
                </a:tc>
                <a:tc>
                  <a:txBody>
                    <a:bodyPr/>
                    <a:lstStyle/>
                    <a:p>
                      <a:pPr algn="ctr"/>
                      <a:r>
                        <a:rPr lang="en-GB" dirty="0"/>
                        <a:t>0.050</a:t>
                      </a:r>
                      <a:endParaRPr lang="de-DE" dirty="0"/>
                    </a:p>
                  </a:txBody>
                  <a:tcPr/>
                </a:tc>
                <a:tc>
                  <a:txBody>
                    <a:bodyPr/>
                    <a:lstStyle/>
                    <a:p>
                      <a:pPr algn="ctr"/>
                      <a:r>
                        <a:rPr lang="en-GB" dirty="0"/>
                        <a:t>0.187</a:t>
                      </a:r>
                      <a:endParaRPr lang="de-DE" dirty="0"/>
                    </a:p>
                  </a:txBody>
                  <a:tcPr/>
                </a:tc>
                <a:extLst>
                  <a:ext uri="{0D108BD9-81ED-4DB2-BD59-A6C34878D82A}">
                    <a16:rowId xmlns:a16="http://schemas.microsoft.com/office/drawing/2014/main" val="2230659201"/>
                  </a:ext>
                </a:extLst>
              </a:tr>
              <a:tr h="370840">
                <a:tc>
                  <a:txBody>
                    <a:bodyPr/>
                    <a:lstStyle/>
                    <a:p>
                      <a:pPr algn="ctr"/>
                      <a:r>
                        <a:rPr lang="en-GB" dirty="0"/>
                        <a:t>Colleges from scratch</a:t>
                      </a:r>
                      <a:endParaRPr lang="de-DE" dirty="0"/>
                    </a:p>
                  </a:txBody>
                  <a:tcPr/>
                </a:tc>
                <a:tc>
                  <a:txBody>
                    <a:bodyPr/>
                    <a:lstStyle/>
                    <a:p>
                      <a:pPr algn="ctr"/>
                      <a:r>
                        <a:rPr lang="en-GB" dirty="0"/>
                        <a:t>21.159</a:t>
                      </a:r>
                      <a:endParaRPr lang="de-DE" dirty="0"/>
                    </a:p>
                  </a:txBody>
                  <a:tcPr/>
                </a:tc>
                <a:tc>
                  <a:txBody>
                    <a:bodyPr/>
                    <a:lstStyle/>
                    <a:p>
                      <a:pPr algn="ctr"/>
                      <a:r>
                        <a:rPr lang="en-GB" dirty="0"/>
                        <a:t>0.376</a:t>
                      </a:r>
                      <a:endParaRPr lang="de-DE" dirty="0"/>
                    </a:p>
                  </a:txBody>
                  <a:tcPr/>
                </a:tc>
                <a:tc>
                  <a:txBody>
                    <a:bodyPr/>
                    <a:lstStyle/>
                    <a:p>
                      <a:pPr algn="ctr"/>
                      <a:r>
                        <a:rPr lang="en-GB" dirty="0"/>
                        <a:t>0.431</a:t>
                      </a:r>
                      <a:endParaRPr lang="de-DE" dirty="0"/>
                    </a:p>
                  </a:txBody>
                  <a:tcPr/>
                </a:tc>
                <a:tc>
                  <a:txBody>
                    <a:bodyPr/>
                    <a:lstStyle/>
                    <a:p>
                      <a:pPr algn="ctr"/>
                      <a:r>
                        <a:rPr lang="en-GB" dirty="0"/>
                        <a:t>0.029</a:t>
                      </a:r>
                      <a:endParaRPr lang="de-DE" dirty="0"/>
                    </a:p>
                  </a:txBody>
                  <a:tcPr/>
                </a:tc>
                <a:tc>
                  <a:txBody>
                    <a:bodyPr/>
                    <a:lstStyle/>
                    <a:p>
                      <a:pPr algn="ctr"/>
                      <a:r>
                        <a:rPr lang="en-GB" dirty="0"/>
                        <a:t>0.127</a:t>
                      </a:r>
                      <a:endParaRPr lang="de-DE" dirty="0"/>
                    </a:p>
                  </a:txBody>
                  <a:tcPr/>
                </a:tc>
                <a:extLst>
                  <a:ext uri="{0D108BD9-81ED-4DB2-BD59-A6C34878D82A}">
                    <a16:rowId xmlns:a16="http://schemas.microsoft.com/office/drawing/2014/main" val="1695759860"/>
                  </a:ext>
                </a:extLst>
              </a:tr>
            </a:tbl>
          </a:graphicData>
        </a:graphic>
      </p:graphicFrame>
    </p:spTree>
    <p:extLst>
      <p:ext uri="{BB962C8B-B14F-4D97-AF65-F5344CB8AC3E}">
        <p14:creationId xmlns:p14="http://schemas.microsoft.com/office/powerpoint/2010/main" val="130116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r>
              <a:rPr lang="de-AT"/>
              <a:t>Efficiency</a:t>
            </a:r>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r>
              <a:rPr lang="en-US" dirty="0"/>
              <a:t>Our implementation had a notable gap in efficiency compared to the scikit learn version</a:t>
            </a:r>
          </a:p>
          <a:p>
            <a:r>
              <a:rPr lang="en-US" dirty="0"/>
              <a:t>Mainly from using own trees </a:t>
            </a:r>
          </a:p>
          <a:p>
            <a:r>
              <a:rPr lang="de-AT" dirty="0"/>
              <a:t>Training </a:t>
            </a:r>
            <a:r>
              <a:rPr lang="de-AT" dirty="0" err="1"/>
              <a:t>times</a:t>
            </a:r>
            <a:r>
              <a:rPr lang="de-AT" dirty="0"/>
              <a:t> </a:t>
            </a:r>
            <a:r>
              <a:rPr lang="de-AT" dirty="0" err="1"/>
              <a:t>for</a:t>
            </a:r>
            <a:r>
              <a:rPr lang="de-AT" dirty="0"/>
              <a:t> </a:t>
            </a:r>
            <a:r>
              <a:rPr lang="de-AT" dirty="0" err="1"/>
              <a:t>single</a:t>
            </a:r>
            <a:r>
              <a:rPr lang="de-AT" dirty="0"/>
              <a:t> </a:t>
            </a:r>
            <a:r>
              <a:rPr lang="de-AT" dirty="0" err="1"/>
              <a:t>full</a:t>
            </a:r>
            <a:r>
              <a:rPr lang="de-AT" dirty="0"/>
              <a:t> DT on Colleges </a:t>
            </a:r>
            <a:r>
              <a:rPr lang="de-AT" dirty="0" err="1"/>
              <a:t>went</a:t>
            </a:r>
            <a:r>
              <a:rPr lang="de-AT" dirty="0"/>
              <a:t> </a:t>
            </a:r>
            <a:r>
              <a:rPr lang="de-AT" dirty="0" err="1"/>
              <a:t>from</a:t>
            </a:r>
            <a:r>
              <a:rPr lang="de-AT" dirty="0"/>
              <a:t> &gt; 400s </a:t>
            </a:r>
            <a:r>
              <a:rPr lang="de-AT" dirty="0" err="1"/>
              <a:t>to</a:t>
            </a:r>
            <a:r>
              <a:rPr lang="de-AT" dirty="0"/>
              <a:t> ~25s, </a:t>
            </a:r>
            <a:r>
              <a:rPr lang="de-AT" dirty="0" err="1"/>
              <a:t>compared</a:t>
            </a:r>
            <a:r>
              <a:rPr lang="de-AT" dirty="0"/>
              <a:t> </a:t>
            </a:r>
            <a:r>
              <a:rPr lang="de-AT" dirty="0" err="1"/>
              <a:t>to</a:t>
            </a:r>
            <a:r>
              <a:rPr lang="de-AT" dirty="0"/>
              <a:t> ~0.02s </a:t>
            </a:r>
            <a:r>
              <a:rPr lang="de-AT" dirty="0" err="1"/>
              <a:t>for</a:t>
            </a:r>
            <a:r>
              <a:rPr lang="de-AT" dirty="0"/>
              <a:t> SKL </a:t>
            </a:r>
            <a:r>
              <a:rPr lang="de-AT" dirty="0" err="1"/>
              <a:t>version</a:t>
            </a:r>
            <a:endParaRPr lang="en-US" dirty="0"/>
          </a:p>
          <a:p>
            <a:r>
              <a:rPr lang="en-US" dirty="0"/>
              <a:t>Possible reasons:</a:t>
            </a:r>
          </a:p>
          <a:p>
            <a:pPr lvl="1"/>
            <a:r>
              <a:rPr lang="en-US" dirty="0"/>
              <a:t>Penalty from implementation in an interpreted language</a:t>
            </a:r>
          </a:p>
          <a:p>
            <a:pPr lvl="1"/>
            <a:r>
              <a:rPr lang="en-US" dirty="0"/>
              <a:t>Lacking optimization </a:t>
            </a:r>
          </a:p>
          <a:p>
            <a:pPr lvl="1"/>
            <a:r>
              <a:rPr lang="en-US" dirty="0"/>
              <a:t>Bugs</a:t>
            </a:r>
          </a:p>
          <a:p>
            <a:pPr lvl="1"/>
            <a:r>
              <a:rPr lang="en-US" dirty="0"/>
              <a:t>Insufficient parallelization </a:t>
            </a:r>
          </a:p>
        </p:txBody>
      </p:sp>
    </p:spTree>
    <p:extLst>
      <p:ext uri="{BB962C8B-B14F-4D97-AF65-F5344CB8AC3E}">
        <p14:creationId xmlns:p14="http://schemas.microsoft.com/office/powerpoint/2010/main" val="4222534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r>
              <a:rPr lang="en-US"/>
              <a:t>Decent scores even with relatively few samples for each tree</a:t>
            </a:r>
          </a:p>
          <a:p>
            <a:r>
              <a:rPr lang="en-US" dirty="0" err="1"/>
              <a:t>ChatGTP</a:t>
            </a:r>
            <a:r>
              <a:rPr lang="en-US" dirty="0"/>
              <a:t> provided a (basic) working implementation from a single prompt</a:t>
            </a:r>
          </a:p>
          <a:p>
            <a:r>
              <a:rPr lang="en-US" dirty="0"/>
              <a:t>Using bootstrapping was necessary so our custom RF would terminate in reasonable time on the larger data set</a:t>
            </a:r>
          </a:p>
          <a:p>
            <a:pPr marL="0" indent="0">
              <a:buNone/>
            </a:pPr>
            <a:endParaRPr lang="en-US" dirty="0"/>
          </a:p>
          <a:p>
            <a:endParaRPr lang="en-US" dirty="0"/>
          </a:p>
        </p:txBody>
      </p:sp>
    </p:spTree>
    <p:extLst>
      <p:ext uri="{BB962C8B-B14F-4D97-AF65-F5344CB8AC3E}">
        <p14:creationId xmlns:p14="http://schemas.microsoft.com/office/powerpoint/2010/main" val="363724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a:t>Real Estate Valuation</a:t>
            </a:r>
          </a:p>
          <a:p>
            <a:pPr lvl="1"/>
            <a:r>
              <a:rPr lang="en-IN"/>
              <a:t>6 features + target</a:t>
            </a:r>
          </a:p>
          <a:p>
            <a:pPr lvl="1"/>
            <a:r>
              <a:rPr lang="en-IN"/>
              <a:t>414 instances</a:t>
            </a:r>
          </a:p>
          <a:p>
            <a:r>
              <a:rPr lang="en-IN"/>
              <a:t>Colleges</a:t>
            </a:r>
          </a:p>
          <a:p>
            <a:pPr lvl="1"/>
            <a:r>
              <a:rPr lang="en-IN"/>
              <a:t>48 features</a:t>
            </a:r>
          </a:p>
          <a:p>
            <a:pPr lvl="1"/>
            <a:r>
              <a:rPr lang="en-IN"/>
              <a:t>7063 instances</a:t>
            </a:r>
          </a:p>
          <a:p>
            <a:pPr lvl="1"/>
            <a:r>
              <a:rPr lang="en-IN"/>
              <a:t>Large number of missing values</a:t>
            </a:r>
          </a:p>
          <a:p>
            <a:pPr lvl="1"/>
            <a:endParaRPr lang="en-IN"/>
          </a:p>
          <a:p>
            <a:endParaRPr lang="en-IN"/>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a:xfrm>
            <a:off x="646111" y="127820"/>
            <a:ext cx="9404723" cy="668594"/>
          </a:xfrm>
        </p:spPr>
        <p:txBody>
          <a:bodyPr/>
          <a:lstStyle/>
          <a:p>
            <a:r>
              <a:rPr lang="de-DE" sz="3600"/>
              <a:t>Preprocessing:</a:t>
            </a:r>
            <a:endParaRPr lang="de-AT" sz="360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796414"/>
            <a:ext cx="8946541" cy="5801031"/>
          </a:xfrm>
        </p:spPr>
        <p:txBody>
          <a:bodyPr>
            <a:noAutofit/>
          </a:bodyPr>
          <a:lstStyle/>
          <a:p>
            <a:r>
              <a:rPr lang="de-AT" sz="1600">
                <a:latin typeface="Times New Roman" panose="02020603050405020304" pitchFamily="18" charset="0"/>
                <a:cs typeface="Times New Roman" panose="02020603050405020304" pitchFamily="18" charset="0"/>
              </a:rPr>
              <a:t>Real Estate Valuation: </a:t>
            </a:r>
          </a:p>
          <a:p>
            <a:pPr>
              <a:buFont typeface="+mj-lt"/>
              <a:buAutoNum type="arabicPeriod"/>
            </a:pPr>
            <a:r>
              <a:rPr lang="de-AT" sz="1600">
                <a:latin typeface="Times New Roman" panose="02020603050405020304" pitchFamily="18" charset="0"/>
                <a:cs typeface="Times New Roman" panose="02020603050405020304" pitchFamily="18" charset="0"/>
              </a:rPr>
              <a:t>Dropped the No column. </a:t>
            </a:r>
          </a:p>
          <a:p>
            <a:pPr>
              <a:buFont typeface="+mj-lt"/>
              <a:buAutoNum type="arabicPeriod"/>
            </a:pPr>
            <a:r>
              <a:rPr lang="de-AT" sz="1600">
                <a:latin typeface="Times New Roman" panose="02020603050405020304" pitchFamily="18" charset="0"/>
                <a:cs typeface="Times New Roman" panose="02020603050405020304" pitchFamily="18" charset="0"/>
              </a:rPr>
              <a:t>Transformed the X1 transaction date (which was in numeric decimal form) to Year and Month and placed these as the First and Second columns. </a:t>
            </a:r>
          </a:p>
          <a:p>
            <a:pPr>
              <a:buFont typeface="+mj-lt"/>
              <a:buAutoNum type="arabicPeriod"/>
            </a:pPr>
            <a:r>
              <a:rPr lang="en-US" sz="1600">
                <a:latin typeface="Times New Roman" panose="02020603050405020304" pitchFamily="18" charset="0"/>
                <a:cs typeface="Times New Roman" panose="02020603050405020304" pitchFamily="18" charset="0"/>
              </a:rPr>
              <a:t>Scaled the X3 distance to the nearest MRT station column using Robust scalar as it had a large range of values. The last column </a:t>
            </a:r>
            <a:r>
              <a:rPr lang="en-US" sz="1600" cap="none">
                <a:latin typeface="Times New Roman" panose="02020603050405020304" pitchFamily="18" charset="0"/>
                <a:cs typeface="Times New Roman" panose="02020603050405020304" pitchFamily="18" charset="0"/>
              </a:rPr>
              <a:t>“Y house price of unit area</a:t>
            </a:r>
            <a:r>
              <a:rPr lang="en-US" sz="1600">
                <a:latin typeface="Times New Roman" panose="02020603050405020304" pitchFamily="18" charset="0"/>
                <a:cs typeface="Times New Roman" panose="02020603050405020304" pitchFamily="18" charset="0"/>
              </a:rPr>
              <a:t>” is the target attribute.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lang="en-US" sz="1600">
                <a:latin typeface="Times New Roman" panose="02020603050405020304" pitchFamily="18" charset="0"/>
                <a:cs typeface="Times New Roman" panose="02020603050405020304" pitchFamily="18" charset="0"/>
              </a:rPr>
              <a:t>Colleges: </a:t>
            </a:r>
          </a:p>
          <a:p>
            <a:pPr>
              <a:buFont typeface="+mj-lt"/>
              <a:buAutoNum type="arabicPeriod"/>
            </a:pPr>
            <a:r>
              <a:rPr lang="en-US" sz="1600">
                <a:latin typeface="Times New Roman" panose="02020603050405020304" pitchFamily="18" charset="0"/>
                <a:cs typeface="Times New Roman" panose="02020603050405020304" pitchFamily="18" charset="0"/>
              </a:rPr>
              <a:t>Dropped some columns unnecessary for the analysis like school website, latitude, longitude, school name (as school can be identified by UNITID), zip and other columns having all missing values and all same values. </a:t>
            </a:r>
          </a:p>
          <a:p>
            <a:pPr>
              <a:buFont typeface="+mj-lt"/>
              <a:buAutoNum type="arabicPeriod"/>
            </a:pPr>
            <a:r>
              <a:rPr lang="en-US" sz="1600">
                <a:latin typeface="Times New Roman" panose="02020603050405020304" pitchFamily="18" charset="0"/>
                <a:cs typeface="Times New Roman" panose="02020603050405020304" pitchFamily="18" charset="0"/>
              </a:rPr>
              <a:t>Used Mode (Most frequent) to impute and handle the missing values of Categorical columns . Used Median for imputing missing values in numeric columns. </a:t>
            </a:r>
          </a:p>
          <a:p>
            <a:pPr>
              <a:buFont typeface="+mj-lt"/>
              <a:buAutoNum type="arabicPeriod"/>
            </a:pPr>
            <a:r>
              <a:rPr lang="en-US" sz="1600">
                <a:latin typeface="Times New Roman" panose="02020603050405020304" pitchFamily="18" charset="0"/>
                <a:cs typeface="Times New Roman" panose="02020603050405020304" pitchFamily="18" charset="0"/>
              </a:rPr>
              <a:t>Categorical columns were encoded by Label Encoder. </a:t>
            </a:r>
          </a:p>
          <a:p>
            <a:pPr>
              <a:buFont typeface="+mj-lt"/>
              <a:buAutoNum type="arabicPeriod"/>
            </a:pPr>
            <a:r>
              <a:rPr lang="en-US" sz="1600">
                <a:latin typeface="Times New Roman" panose="02020603050405020304" pitchFamily="18" charset="0"/>
                <a:cs typeface="Times New Roman" panose="02020603050405020304" pitchFamily="18" charset="0"/>
              </a:rPr>
              <a:t>Using Robust Scaler, applied scaling for some columns which had large difference between values or large range of values. </a:t>
            </a:r>
          </a:p>
          <a:p>
            <a:pPr>
              <a:buFont typeface="+mj-lt"/>
              <a:buAutoNum type="arabicPeriod"/>
            </a:pPr>
            <a:r>
              <a:rPr lang="en-US" sz="1600">
                <a:latin typeface="Times New Roman" panose="02020603050405020304" pitchFamily="18" charset="0"/>
                <a:cs typeface="Times New Roman" panose="02020603050405020304" pitchFamily="18" charset="0"/>
              </a:rPr>
              <a:t>Applied Feature Selection (Variance Threshold), threshold = 0.02, to remove features having very small variance. </a:t>
            </a:r>
          </a:p>
          <a:p>
            <a:pPr>
              <a:buFont typeface="+mj-lt"/>
              <a:buAutoNum type="arabicPeriod"/>
            </a:pPr>
            <a:r>
              <a:rPr lang="en-US" sz="1600">
                <a:latin typeface="Times New Roman" panose="02020603050405020304" pitchFamily="18" charset="0"/>
                <a:cs typeface="Times New Roman" panose="02020603050405020304" pitchFamily="18" charset="0"/>
              </a:rPr>
              <a:t>Finally, we selected  '</a:t>
            </a:r>
            <a:r>
              <a:rPr lang="en-US" sz="1600" err="1">
                <a:latin typeface="Times New Roman" panose="02020603050405020304" pitchFamily="18" charset="0"/>
                <a:cs typeface="Times New Roman" panose="02020603050405020304" pitchFamily="18" charset="0"/>
              </a:rPr>
              <a:t>percent_pell_grant</a:t>
            </a:r>
            <a:r>
              <a:rPr lang="en-US" sz="160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pPr marL="0" indent="0">
              <a:buNone/>
            </a:pPr>
            <a:r>
              <a:rPr lang="de-AT" sz="1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a:t>Decision</a:t>
            </a:r>
            <a:r>
              <a:rPr lang="de-DE"/>
              <a:t> </a:t>
            </a:r>
            <a:r>
              <a:rPr lang="en-US"/>
              <a:t>Tree</a:t>
            </a:r>
            <a:r>
              <a:rPr lang="de-DE"/>
              <a:t> Regressor</a:t>
            </a:r>
            <a:endParaRPr lang="de-AT"/>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dirty="0"/>
              <a:t>A variant of the simple decision tree model for regression tasks</a:t>
            </a:r>
          </a:p>
          <a:p>
            <a:r>
              <a:rPr lang="en-US" dirty="0"/>
              <a:t>White Box</a:t>
            </a:r>
          </a:p>
          <a:p>
            <a:r>
              <a:rPr lang="en-US" dirty="0"/>
              <a:t>Prone to overfitting - (Pre-)Pruning can help</a:t>
            </a:r>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a:t>Random Forest Regressor</a:t>
            </a:r>
            <a:endParaRPr lang="de-AT"/>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r>
              <a:rPr lang="en-US" dirty="0"/>
              <a:t>Uses multiple decision trees trained on random subsets of the whole data set</a:t>
            </a:r>
          </a:p>
          <a:p>
            <a:r>
              <a:rPr lang="en-US" dirty="0"/>
              <a:t>Counters inherent instability of decision trees</a:t>
            </a:r>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a:t>Hyperparameter </a:t>
            </a:r>
            <a:r>
              <a:rPr lang="en-US"/>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r>
              <a:rPr lang="en-US" dirty="0"/>
              <a:t>We experimented with:</a:t>
            </a:r>
          </a:p>
          <a:p>
            <a:pPr lvl="1"/>
            <a:r>
              <a:rPr lang="en-US" dirty="0"/>
              <a:t>Number of trees</a:t>
            </a:r>
          </a:p>
          <a:p>
            <a:pPr lvl="1"/>
            <a:r>
              <a:rPr lang="en-US" dirty="0"/>
              <a:t>A maximum of features considered in a split</a:t>
            </a:r>
          </a:p>
          <a:p>
            <a:pPr lvl="1"/>
            <a:r>
              <a:rPr lang="en-US" dirty="0"/>
              <a:t>Maximum tree depth</a:t>
            </a:r>
          </a:p>
          <a:p>
            <a:pPr lvl="1"/>
            <a:r>
              <a:rPr lang="en-US" dirty="0"/>
              <a:t>A minimum of samples before a split</a:t>
            </a:r>
          </a:p>
          <a:p>
            <a:pPr lvl="1"/>
            <a:r>
              <a:rPr lang="en-US" dirty="0"/>
              <a:t>A minimum of samples per leaf</a:t>
            </a:r>
          </a:p>
          <a:p>
            <a:pPr lvl="1"/>
            <a:r>
              <a:rPr lang="en-US" dirty="0"/>
              <a:t>A maximum of leaf nodes</a:t>
            </a:r>
          </a:p>
          <a:p>
            <a:pPr lvl="1"/>
            <a:r>
              <a:rPr lang="en-US" dirty="0"/>
              <a:t>A maximum of samples for each tree</a:t>
            </a:r>
          </a:p>
          <a:p>
            <a:endParaRPr lang="de-AT" dirty="0"/>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r>
              <a:rPr lang="en-US" dirty="0"/>
              <a:t>Much faster training times</a:t>
            </a:r>
          </a:p>
          <a:p>
            <a:r>
              <a:rPr lang="en-US"/>
              <a:t>Faster prediction </a:t>
            </a:r>
            <a:r>
              <a:rPr lang="en-US" dirty="0"/>
              <a:t>times</a:t>
            </a:r>
          </a:p>
          <a:p>
            <a:r>
              <a:rPr lang="en-US" dirty="0"/>
              <a:t>Way worse scores overall (overfitting)</a:t>
            </a:r>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ADA98-C485-810B-85A1-60E59FEC4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FBC8F-41CA-CF98-A6AB-B03AA1D2A014}"/>
              </a:ext>
            </a:extLst>
          </p:cNvPr>
          <p:cNvSpPr>
            <a:spLocks noGrp="1"/>
          </p:cNvSpPr>
          <p:nvPr>
            <p:ph type="title"/>
          </p:nvPr>
        </p:nvSpPr>
        <p:spPr/>
        <p:txBody>
          <a:bodyPr/>
          <a:lstStyle/>
          <a:p>
            <a:r>
              <a:rPr lang="en-US"/>
              <a:t>Comparison to scikit learn DecisionTreeRegressor </a:t>
            </a:r>
          </a:p>
        </p:txBody>
      </p:sp>
      <p:graphicFrame>
        <p:nvGraphicFramePr>
          <p:cNvPr id="4" name="Content Placeholder 3">
            <a:extLst>
              <a:ext uri="{FF2B5EF4-FFF2-40B4-BE49-F238E27FC236}">
                <a16:creationId xmlns:a16="http://schemas.microsoft.com/office/drawing/2014/main" id="{DB80A973-6731-FC4A-7CE3-453437EC1907}"/>
              </a:ext>
            </a:extLst>
          </p:cNvPr>
          <p:cNvGraphicFramePr>
            <a:graphicFrameLocks noGrp="1"/>
          </p:cNvGraphicFramePr>
          <p:nvPr>
            <p:ph idx="1"/>
            <p:extLst>
              <p:ext uri="{D42A27DB-BD31-4B8C-83A1-F6EECF244321}">
                <p14:modId xmlns:p14="http://schemas.microsoft.com/office/powerpoint/2010/main" val="3065117253"/>
              </p:ext>
            </p:extLst>
          </p:nvPr>
        </p:nvGraphicFramePr>
        <p:xfrm>
          <a:off x="604683" y="2389237"/>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871839">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7351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DT</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0.222</a:t>
                      </a:r>
                    </a:p>
                  </a:txBody>
                  <a:tcPr/>
                </a:tc>
                <a:tc>
                  <a:txBody>
                    <a:bodyPr/>
                    <a:lstStyle/>
                    <a:p>
                      <a:pPr algn="ctr"/>
                      <a:r>
                        <a:rPr lang="en-IN" dirty="0"/>
                        <a:t>0.000</a:t>
                      </a:r>
                    </a:p>
                  </a:txBody>
                  <a:tcPr/>
                </a:tc>
                <a:tc>
                  <a:txBody>
                    <a:bodyPr/>
                    <a:lstStyle/>
                    <a:p>
                      <a:pPr algn="ctr"/>
                      <a:r>
                        <a:rPr lang="en-IN" dirty="0"/>
                        <a:t>0.346</a:t>
                      </a:r>
                    </a:p>
                  </a:txBody>
                  <a:tcPr/>
                </a:tc>
                <a:tc>
                  <a:txBody>
                    <a:bodyPr/>
                    <a:lstStyle/>
                    <a:p>
                      <a:pPr algn="ctr"/>
                      <a:r>
                        <a:rPr lang="en-IN" dirty="0"/>
                        <a:t>111.324</a:t>
                      </a:r>
                    </a:p>
                  </a:txBody>
                  <a:tcPr/>
                </a:tc>
                <a:tc>
                  <a:txBody>
                    <a:bodyPr/>
                    <a:lstStyle/>
                    <a:p>
                      <a:pPr algn="ctr"/>
                      <a:r>
                        <a:rPr lang="en-IN" dirty="0"/>
                        <a:t>6.043</a:t>
                      </a:r>
                    </a:p>
                  </a:txBody>
                  <a:tcPr/>
                </a:tc>
                <a:extLst>
                  <a:ext uri="{0D108BD9-81ED-4DB2-BD59-A6C34878D82A}">
                    <a16:rowId xmlns:a16="http://schemas.microsoft.com/office/drawing/2014/main" val="3911695400"/>
                  </a:ext>
                </a:extLst>
              </a:tr>
              <a:tr h="87183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7.494</a:t>
                      </a:r>
                    </a:p>
                  </a:txBody>
                  <a:tcPr/>
                </a:tc>
                <a:tc>
                  <a:txBody>
                    <a:bodyPr/>
                    <a:lstStyle/>
                    <a:p>
                      <a:pPr algn="ctr"/>
                      <a:r>
                        <a:rPr lang="en-IN" dirty="0"/>
                        <a:t>0.017</a:t>
                      </a:r>
                    </a:p>
                  </a:txBody>
                  <a:tcPr/>
                </a:tc>
                <a:tc>
                  <a:txBody>
                    <a:bodyPr/>
                    <a:lstStyle/>
                    <a:p>
                      <a:pPr algn="ctr"/>
                      <a:r>
                        <a:rPr lang="en-IN" dirty="0"/>
                        <a:t>0.691</a:t>
                      </a:r>
                    </a:p>
                  </a:txBody>
                  <a:tcPr/>
                </a:tc>
                <a:tc>
                  <a:txBody>
                    <a:bodyPr/>
                    <a:lstStyle/>
                    <a:p>
                      <a:pPr algn="ctr"/>
                      <a:r>
                        <a:rPr lang="en-IN" dirty="0"/>
                        <a:t>52.494</a:t>
                      </a:r>
                    </a:p>
                  </a:txBody>
                  <a:tcPr/>
                </a:tc>
                <a:tc>
                  <a:txBody>
                    <a:bodyPr/>
                    <a:lstStyle/>
                    <a:p>
                      <a:pPr algn="ctr"/>
                      <a:r>
                        <a:rPr lang="en-IN" dirty="0"/>
                        <a:t>4.728</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9F9FD2D4-9979-0026-5525-178EA0E786A1}"/>
              </a:ext>
            </a:extLst>
          </p:cNvPr>
          <p:cNvSpPr txBox="1"/>
          <p:nvPr/>
        </p:nvSpPr>
        <p:spPr>
          <a:xfrm>
            <a:off x="737419" y="1866903"/>
            <a:ext cx="10520516" cy="707886"/>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sz="2000" dirty="0">
                <a:latin typeface="Times New Roman" panose="02020603050405020304" pitchFamily="18" charset="0"/>
                <a:cs typeface="Times New Roman" panose="02020603050405020304" pitchFamily="18" charset="0"/>
              </a:rPr>
              <a:t>Real estate valuation: </a:t>
            </a:r>
            <a:r>
              <a:rPr lang="en-US" sz="1400" dirty="0" err="1">
                <a:latin typeface="Times New Roman" panose="02020603050405020304" pitchFamily="18" charset="0"/>
                <a:cs typeface="Times New Roman" panose="02020603050405020304" pitchFamily="18" charset="0"/>
              </a:rPr>
              <a:t>clf</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RandomForestRegressor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use_skl_tree</a:t>
            </a:r>
            <a:r>
              <a:rPr lang="en-US" sz="1400" dirty="0">
                <a:latin typeface="Times New Roman" panose="02020603050405020304" pitchFamily="18" charset="0"/>
                <a:cs typeface="Times New Roman" panose="02020603050405020304" pitchFamily="18" charset="0"/>
              </a:rPr>
              <a:t>=False, </a:t>
            </a:r>
            <a:r>
              <a:rPr lang="en-US" sz="1400" dirty="0" err="1">
                <a:latin typeface="Times New Roman" panose="02020603050405020304" pitchFamily="18" charset="0"/>
                <a:cs typeface="Times New Roman" panose="02020603050405020304" pitchFamily="18" charset="0"/>
              </a:rPr>
              <a:t>max_samples</a:t>
            </a:r>
            <a:r>
              <a:rPr lang="en-US" sz="1400" dirty="0">
                <a:latin typeface="Times New Roman" panose="02020603050405020304" pitchFamily="18" charset="0"/>
                <a:cs typeface="Times New Roman" panose="02020603050405020304" pitchFamily="18" charset="0"/>
              </a:rPr>
              <a:t>=100, </a:t>
            </a:r>
            <a:r>
              <a:rPr lang="en-US" sz="1400" dirty="0" err="1">
                <a:latin typeface="Times New Roman" panose="02020603050405020304" pitchFamily="18" charset="0"/>
                <a:cs typeface="Times New Roman" panose="02020603050405020304" pitchFamily="18" charset="0"/>
              </a:rPr>
              <a:t>max_features</a:t>
            </a:r>
            <a:r>
              <a:rPr lang="en-US" sz="1400" dirty="0">
                <a:latin typeface="Times New Roman" panose="02020603050405020304" pitchFamily="18" charset="0"/>
                <a:cs typeface="Times New Roman" panose="02020603050405020304" pitchFamily="18" charset="0"/>
              </a:rPr>
              <a:t>=None)</a:t>
            </a:r>
            <a:endParaRPr lang="de-AT" sz="14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31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441B-8E04-61B8-F1D5-9D5D5CF93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011C8-264F-EC4E-353B-F026DECDB0FA}"/>
              </a:ext>
            </a:extLst>
          </p:cNvPr>
          <p:cNvSpPr>
            <a:spLocks noGrp="1"/>
          </p:cNvSpPr>
          <p:nvPr>
            <p:ph type="title"/>
          </p:nvPr>
        </p:nvSpPr>
        <p:spPr/>
        <p:txBody>
          <a:bodyPr/>
          <a:lstStyle/>
          <a:p>
            <a:r>
              <a:rPr lang="en-US"/>
              <a:t>Comparison to scikit learn DecisionTreeRegressor </a:t>
            </a:r>
          </a:p>
        </p:txBody>
      </p:sp>
      <p:graphicFrame>
        <p:nvGraphicFramePr>
          <p:cNvPr id="4" name="Content Placeholder 3">
            <a:extLst>
              <a:ext uri="{FF2B5EF4-FFF2-40B4-BE49-F238E27FC236}">
                <a16:creationId xmlns:a16="http://schemas.microsoft.com/office/drawing/2014/main" id="{5AA09785-A793-C31C-E6CC-818490F6AAFA}"/>
              </a:ext>
            </a:extLst>
          </p:cNvPr>
          <p:cNvGraphicFramePr>
            <a:graphicFrameLocks noGrp="1"/>
          </p:cNvGraphicFramePr>
          <p:nvPr>
            <p:ph idx="1"/>
            <p:extLst>
              <p:ext uri="{D42A27DB-BD31-4B8C-83A1-F6EECF244321}">
                <p14:modId xmlns:p14="http://schemas.microsoft.com/office/powerpoint/2010/main" val="1412385687"/>
              </p:ext>
            </p:extLst>
          </p:nvPr>
        </p:nvGraphicFramePr>
        <p:xfrm>
          <a:off x="646111" y="2622063"/>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DT</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0.222</a:t>
                      </a:r>
                    </a:p>
                  </a:txBody>
                  <a:tcPr/>
                </a:tc>
                <a:tc>
                  <a:txBody>
                    <a:bodyPr/>
                    <a:lstStyle/>
                    <a:p>
                      <a:pPr algn="ctr"/>
                      <a:r>
                        <a:rPr lang="en-IN" dirty="0"/>
                        <a:t>0.000</a:t>
                      </a:r>
                    </a:p>
                  </a:txBody>
                  <a:tcPr/>
                </a:tc>
                <a:tc>
                  <a:txBody>
                    <a:bodyPr/>
                    <a:lstStyle/>
                    <a:p>
                      <a:pPr algn="ctr"/>
                      <a:r>
                        <a:rPr lang="en-IN" dirty="0"/>
                        <a:t>0.357</a:t>
                      </a:r>
                    </a:p>
                  </a:txBody>
                  <a:tcPr/>
                </a:tc>
                <a:tc>
                  <a:txBody>
                    <a:bodyPr/>
                    <a:lstStyle/>
                    <a:p>
                      <a:pPr algn="ctr"/>
                      <a:r>
                        <a:rPr lang="en-IN" dirty="0"/>
                        <a:t>0.032</a:t>
                      </a:r>
                    </a:p>
                  </a:txBody>
                  <a:tcPr/>
                </a:tc>
                <a:tc>
                  <a:txBody>
                    <a:bodyPr/>
                    <a:lstStyle/>
                    <a:p>
                      <a:pPr algn="ctr"/>
                      <a:r>
                        <a:rPr lang="en-IN" dirty="0"/>
                        <a:t>0.133</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21.158</a:t>
                      </a:r>
                    </a:p>
                  </a:txBody>
                  <a:tcPr/>
                </a:tc>
                <a:tc>
                  <a:txBody>
                    <a:bodyPr/>
                    <a:lstStyle/>
                    <a:p>
                      <a:pPr algn="ctr"/>
                      <a:r>
                        <a:rPr lang="en-IN" dirty="0"/>
                        <a:t>0.375</a:t>
                      </a:r>
                    </a:p>
                  </a:txBody>
                  <a:tcPr/>
                </a:tc>
                <a:tc>
                  <a:txBody>
                    <a:bodyPr/>
                    <a:lstStyle/>
                    <a:p>
                      <a:pPr algn="ctr"/>
                      <a:r>
                        <a:rPr lang="en-IN" dirty="0"/>
                        <a:t>0.431</a:t>
                      </a:r>
                    </a:p>
                  </a:txBody>
                  <a:tcPr/>
                </a:tc>
                <a:tc>
                  <a:txBody>
                    <a:bodyPr/>
                    <a:lstStyle/>
                    <a:p>
                      <a:pPr algn="ctr"/>
                      <a:r>
                        <a:rPr lang="en-IN" dirty="0"/>
                        <a:t>0.0286</a:t>
                      </a:r>
                    </a:p>
                  </a:txBody>
                  <a:tcPr/>
                </a:tc>
                <a:tc>
                  <a:txBody>
                    <a:bodyPr/>
                    <a:lstStyle/>
                    <a:p>
                      <a:pPr algn="ctr"/>
                      <a:r>
                        <a:rPr lang="en-IN" dirty="0"/>
                        <a:t>0.127</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91C1F2EE-4367-ACA7-7EBF-7EB9CA052D0E}"/>
              </a:ext>
            </a:extLst>
          </p:cNvPr>
          <p:cNvSpPr txBox="1"/>
          <p:nvPr/>
        </p:nvSpPr>
        <p:spPr>
          <a:xfrm>
            <a:off x="737419" y="1866903"/>
            <a:ext cx="10520516" cy="1138773"/>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sz="2000" dirty="0">
                <a:latin typeface="Times New Roman" panose="02020603050405020304" pitchFamily="18" charset="0"/>
                <a:cs typeface="Times New Roman" panose="02020603050405020304" pitchFamily="18" charset="0"/>
              </a:rPr>
              <a:t>Colleges: </a:t>
            </a:r>
            <a:r>
              <a:rPr lang="en-US" sz="1400" dirty="0" err="1">
                <a:latin typeface="Times New Roman" panose="02020603050405020304" pitchFamily="18" charset="0"/>
                <a:cs typeface="Times New Roman" panose="02020603050405020304" pitchFamily="18" charset="0"/>
              </a:rPr>
              <a:t>clf</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RandomForestRegressor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use_skl_tree</a:t>
            </a:r>
            <a:r>
              <a:rPr lang="en-US" sz="1400" dirty="0">
                <a:latin typeface="Times New Roman" panose="02020603050405020304" pitchFamily="18" charset="0"/>
                <a:cs typeface="Times New Roman" panose="02020603050405020304" pitchFamily="18" charset="0"/>
              </a:rPr>
              <a:t>=False, </a:t>
            </a:r>
            <a:r>
              <a:rPr lang="en-US" sz="1400" dirty="0" err="1">
                <a:latin typeface="Times New Roman" panose="02020603050405020304" pitchFamily="18" charset="0"/>
                <a:cs typeface="Times New Roman" panose="02020603050405020304" pitchFamily="18" charset="0"/>
              </a:rPr>
              <a:t>max_samples</a:t>
            </a:r>
            <a:r>
              <a:rPr lang="en-US" sz="1400" dirty="0">
                <a:latin typeface="Times New Roman" panose="02020603050405020304" pitchFamily="18" charset="0"/>
                <a:cs typeface="Times New Roman" panose="02020603050405020304" pitchFamily="18" charset="0"/>
              </a:rPr>
              <a:t>=100, </a:t>
            </a:r>
            <a:r>
              <a:rPr lang="en-US" sz="1400" dirty="0" err="1">
                <a:latin typeface="Times New Roman" panose="02020603050405020304" pitchFamily="18" charset="0"/>
                <a:cs typeface="Times New Roman" panose="02020603050405020304" pitchFamily="18" charset="0"/>
              </a:rPr>
              <a:t>max_features</a:t>
            </a:r>
            <a:r>
              <a:rPr lang="en-US" sz="1400" dirty="0">
                <a:latin typeface="Times New Roman" panose="02020603050405020304" pitchFamily="18" charset="0"/>
                <a:cs typeface="Times New Roman" panose="02020603050405020304" pitchFamily="18" charset="0"/>
              </a:rPr>
              <a:t>=30, </a:t>
            </a:r>
            <a:r>
              <a:rPr lang="en-US" sz="1400" dirty="0" err="1">
                <a:latin typeface="Times New Roman" panose="02020603050405020304" pitchFamily="18" charset="0"/>
                <a:cs typeface="Times New Roman" panose="02020603050405020304" pitchFamily="18" charset="0"/>
              </a:rPr>
              <a:t>max_leaf_nodes</a:t>
            </a:r>
            <a:r>
              <a:rPr lang="en-US" sz="1400" dirty="0">
                <a:latin typeface="Times New Roman" panose="02020603050405020304" pitchFamily="18" charset="0"/>
                <a:cs typeface="Times New Roman" panose="02020603050405020304" pitchFamily="18" charset="0"/>
              </a:rPr>
              <a:t>=30, </a:t>
            </a:r>
            <a:r>
              <a:rPr lang="en-US" sz="1400" dirty="0" err="1">
                <a:latin typeface="Times New Roman" panose="02020603050405020304" pitchFamily="18" charset="0"/>
                <a:cs typeface="Times New Roman" panose="02020603050405020304" pitchFamily="18" charset="0"/>
              </a:rPr>
              <a:t>random_state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random_state</a:t>
            </a:r>
            <a:r>
              <a:rPr lang="en-US" sz="1400" dirty="0">
                <a:latin typeface="Times New Roman" panose="02020603050405020304" pitchFamily="18" charset="0"/>
                <a:cs typeface="Times New Roman" panose="02020603050405020304" pitchFamily="18" charset="0"/>
              </a:rPr>
              <a:t>)</a:t>
            </a:r>
          </a:p>
          <a:p>
            <a:pPr>
              <a:buClr>
                <a:srgbClr val="00B0F0"/>
              </a:buClr>
            </a:pPr>
            <a:endParaRPr lang="de-AT" sz="14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552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57</TotalTime>
  <Words>1037</Words>
  <Application>Microsoft Office PowerPoint</Application>
  <PresentationFormat>Widescreen</PresentationFormat>
  <Paragraphs>222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Century Gothic</vt:lpstr>
      <vt:lpstr>Times New Roman</vt:lpstr>
      <vt:lpstr>Wingdings</vt:lpstr>
      <vt:lpstr>Wingdings 3</vt: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 learn DecisionTreeRegressor </vt:lpstr>
      <vt:lpstr>Comparison to scikit learn DecisionTreeRegressor </vt:lpstr>
      <vt:lpstr>Comparison to scikit-learn RandomForestRegressor</vt:lpstr>
      <vt:lpstr>Comparison to scikit-learn RandomForestRegressor</vt:lpstr>
      <vt:lpstr>Comparison to scikit-learn RandomForestRegressor</vt:lpstr>
      <vt:lpstr>Comparison to LLM version</vt:lpstr>
      <vt:lpstr>Comparison to LLM version </vt:lpstr>
      <vt:lpstr>Comparison to LLM version </vt:lpstr>
      <vt:lpstr>Efficiency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Haubenburger, Gabriel</cp:lastModifiedBy>
  <cp:revision>9</cp:revision>
  <dcterms:created xsi:type="dcterms:W3CDTF">2024-12-15T08:40:25Z</dcterms:created>
  <dcterms:modified xsi:type="dcterms:W3CDTF">2024-12-16T07:02:18Z</dcterms:modified>
</cp:coreProperties>
</file>