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60" r:id="rId5"/>
    <p:sldId id="258" r:id="rId6"/>
    <p:sldId id="259" r:id="rId7"/>
    <p:sldId id="261" r:id="rId8"/>
    <p:sldId id="264" r:id="rId9"/>
    <p:sldId id="262" r:id="rId10"/>
    <p:sldId id="263" r:id="rId11"/>
    <p:sldId id="266" r:id="rId12"/>
    <p:sldId id="265" r:id="rId13"/>
    <p:sldId id="267"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3" dt="2024-12-15T18:34:4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0" d="100"/>
          <a:sy n="150" d="100"/>
        </p:scale>
        <p:origin x="7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custSel addSld delSld modSld sldOrd">
      <pc:chgData name="Haubenburger, Gabriel" userId="d79be2aa-0303-4748-b5e6-c8202455e92e" providerId="ADAL" clId="{C41F04A2-1B58-4C51-987F-CBD3CF99D29E}" dt="2024-12-15T19:19:26.942" v="1117"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modShow">
        <pc:chgData name="Haubenburger, Gabriel" userId="d79be2aa-0303-4748-b5e6-c8202455e92e" providerId="ADAL" clId="{C41F04A2-1B58-4C51-987F-CBD3CF99D29E}" dt="2024-12-15T19:14:33.468" v="769" actId="729"/>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19:19:26.942" v="1117" actId="20577"/>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19:19:26.942" v="1117" actId="20577"/>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8:33:20.022" v="464" actId="790"/>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ldChg>
      <pc:sldChg chg="modSp new mod ord">
        <pc:chgData name="Haubenburger, Gabriel" userId="d79be2aa-0303-4748-b5e6-c8202455e92e" providerId="ADAL" clId="{C41F04A2-1B58-4C51-987F-CBD3CF99D29E}" dt="2024-12-15T19:14:17.815" v="767"/>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modSp new mod">
        <pc:chgData name="Haubenburger, Gabriel" userId="d79be2aa-0303-4748-b5e6-c8202455e92e" providerId="ADAL" clId="{C41F04A2-1B58-4C51-987F-CBD3CF99D29E}" dt="2024-12-15T19:14:09.238" v="765" actId="20577"/>
        <pc:sldMkLst>
          <pc:docMk/>
          <pc:sldMk cId="1764173400" sldId="266"/>
        </pc:sldMkLst>
        <pc:spChg chg="mod">
          <ac:chgData name="Haubenburger, Gabriel" userId="d79be2aa-0303-4748-b5e6-c8202455e92e" providerId="ADAL" clId="{C41F04A2-1B58-4C51-987F-CBD3CF99D29E}" dt="2024-12-15T19:14:09.238" v="765" actId="20577"/>
          <ac:spMkLst>
            <pc:docMk/>
            <pc:sldMk cId="1764173400" sldId="266"/>
            <ac:spMk id="2" creationId="{F2828560-3281-7AA8-FACE-BE9A95FCF4EE}"/>
          </ac:spMkLst>
        </pc:spChg>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del">
        <pc:chgData name="Haubenburger, Gabriel" userId="d79be2aa-0303-4748-b5e6-c8202455e92e" providerId="ADAL" clId="{C41F04A2-1B58-4C51-987F-CBD3CF99D29E}" dt="2024-12-15T19:14:23.976" v="768" actId="47"/>
        <pc:sldMkLst>
          <pc:docMk/>
          <pc:sldMk cId="2077306566" sldId="270"/>
        </pc:sldMkLst>
      </pc:sldChg>
      <pc:sldChg chg="new">
        <pc:chgData name="Haubenburger, Gabriel" userId="d79be2aa-0303-4748-b5e6-c8202455e92e" providerId="ADAL" clId="{C41F04A2-1B58-4C51-987F-CBD3CF99D29E}" dt="2024-12-15T19:14:38.309" v="770" actId="680"/>
        <pc:sldMkLst>
          <pc:docMk/>
          <pc:sldMk cId="952875972"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dirty="0"/>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a:latin typeface="Times New Roman" panose="02020603050405020304" pitchFamily="18" charset="0"/>
                <a:cs typeface="Times New Roman" panose="02020603050405020304" pitchFamily="18" charset="0"/>
              </a:rPr>
              <a:t>Haubenburger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dirty="0"/>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181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dirty="0"/>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7641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3637246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317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666-F1C7-8D8F-D39D-C63D5A0AC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67062-5160-2B1A-950B-D0A63FD80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287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dirty="0"/>
              <a:t>Real Estate Valuation</a:t>
            </a:r>
          </a:p>
          <a:p>
            <a:pPr lvl="1"/>
            <a:r>
              <a:rPr lang="en-IN" dirty="0"/>
              <a:t>6 features + target</a:t>
            </a:r>
          </a:p>
          <a:p>
            <a:pPr lvl="1"/>
            <a:r>
              <a:rPr lang="en-IN" dirty="0"/>
              <a:t>414 instances</a:t>
            </a:r>
          </a:p>
          <a:p>
            <a:r>
              <a:rPr lang="en-IN" dirty="0"/>
              <a:t>Colleges</a:t>
            </a:r>
          </a:p>
          <a:p>
            <a:pPr lvl="1"/>
            <a:r>
              <a:rPr lang="en-IN" dirty="0"/>
              <a:t>48 features</a:t>
            </a:r>
          </a:p>
          <a:p>
            <a:pPr lvl="1"/>
            <a:r>
              <a:rPr lang="en-IN" dirty="0"/>
              <a:t>7063 instances</a:t>
            </a:r>
          </a:p>
          <a:p>
            <a:pPr lvl="1"/>
            <a:r>
              <a:rPr lang="en-IN" dirty="0"/>
              <a:t>Large number of missing values</a:t>
            </a:r>
          </a:p>
          <a:p>
            <a:pPr lvl="1"/>
            <a:endParaRPr lang="en-IN" dirty="0"/>
          </a:p>
          <a:p>
            <a:endParaRPr lang="en-IN" dirty="0"/>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de-DE" dirty="0"/>
              <a:t>Preprocessing:</a:t>
            </a:r>
            <a:endParaRPr lang="de-AT" dirty="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1307690"/>
            <a:ext cx="8946541" cy="4906297"/>
          </a:xfrm>
        </p:spPr>
        <p:txBody>
          <a:bodyPr>
            <a:noAutofit/>
          </a:bodyPr>
          <a:lstStyle/>
          <a:p>
            <a:r>
              <a:rPr lang="de-AT" sz="1600" dirty="0">
                <a:latin typeface="Times New Roman" panose="02020603050405020304" pitchFamily="18" charset="0"/>
                <a:cs typeface="Times New Roman" panose="02020603050405020304" pitchFamily="18" charset="0"/>
              </a:rPr>
              <a:t>Real Estate Valuation: For the pre-processing, we first dropped the No column, transformed the X1 transaction date (which was in numeric decimal form) to Year and Month and placed these as the First and Second columns. Now, X2 house age, </a:t>
            </a:r>
            <a:r>
              <a:rPr lang="en-US" sz="1600" dirty="0">
                <a:latin typeface="Times New Roman" panose="02020603050405020304" pitchFamily="18" charset="0"/>
                <a:cs typeface="Times New Roman" panose="02020603050405020304" pitchFamily="18" charset="0"/>
              </a:rPr>
              <a:t>X4 number of convenience stores, X5 latitude and X6 longitude had well behaved data so didn’t need any preprocessing. Further, we scaled the X3 distance to the nearest MRT station column using Robust scalar as it had a large range of values. The last column </a:t>
            </a:r>
            <a:r>
              <a:rPr lang="en-US" sz="1600" cap="none" dirty="0">
                <a:latin typeface="Times New Roman" panose="02020603050405020304" pitchFamily="18" charset="0"/>
                <a:cs typeface="Times New Roman" panose="02020603050405020304" pitchFamily="18" charset="0"/>
              </a:rPr>
              <a:t>“Y house price of unit area</a:t>
            </a:r>
            <a:r>
              <a:rPr lang="en-US" sz="1600" dirty="0">
                <a:latin typeface="Times New Roman" panose="02020603050405020304" pitchFamily="18" charset="0"/>
                <a:cs typeface="Times New Roman" panose="02020603050405020304" pitchFamily="18" charset="0"/>
              </a:rPr>
              <a:t>” is the target attribute.  Finally, the preprocessed dataset was saved as csv file.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Colleges: In this, as it is a large dataset,  we dropped some columns which were unnecessary for the analysis like school website, latitude, longitude, school name (as school can be identified by UNITID), zip and other columns having all missing values and all same values. To handle the missing values of Categorical columns and imputation, we used Mode (Most frequent). For missing values in numeric columns, we used Median for imputation. Further, the categorical columns were encoded by Label Encoder. Using Robust Scaler, applied scaling for some columns which had large difference between values or large range of values. We also applied Feature Selection (Variance Threshold), threshold = 0.02, to remove features having very small variance. Finally, we selected  '</a:t>
            </a:r>
            <a:r>
              <a:rPr lang="en-US" sz="1600" dirty="0" err="1">
                <a:latin typeface="Times New Roman" panose="02020603050405020304" pitchFamily="18" charset="0"/>
                <a:cs typeface="Times New Roman" panose="02020603050405020304" pitchFamily="18" charset="0"/>
              </a:rPr>
              <a:t>percent_pell_grant</a:t>
            </a:r>
            <a:r>
              <a:rPr lang="en-US" sz="1600" dirty="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de-AT"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p:txBody>
          <a:bodyPr/>
          <a:lstStyle/>
          <a:p>
            <a:r>
              <a:rPr lang="en-US" dirty="0"/>
              <a:t>For Real Estate Valuation:</a:t>
            </a:r>
          </a:p>
          <a:p>
            <a:pPr lvl="1"/>
            <a:r>
              <a:rPr lang="en-US" dirty="0"/>
              <a:t>Text</a:t>
            </a:r>
          </a:p>
          <a:p>
            <a:r>
              <a:rPr lang="en-US" dirty="0"/>
              <a:t>For Colleges:</a:t>
            </a:r>
          </a:p>
          <a:p>
            <a:pPr lvl="1"/>
            <a:r>
              <a:rPr lang="en-US" dirty="0"/>
              <a:t>Text</a:t>
            </a:r>
          </a:p>
        </p:txBody>
      </p:sp>
    </p:spTree>
    <p:extLst>
      <p:ext uri="{BB962C8B-B14F-4D97-AF65-F5344CB8AC3E}">
        <p14:creationId xmlns:p14="http://schemas.microsoft.com/office/powerpoint/2010/main" val="15660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dirty="0"/>
              <a:t>Decision</a:t>
            </a:r>
            <a:r>
              <a:rPr lang="de-DE" dirty="0"/>
              <a:t> </a:t>
            </a:r>
            <a:r>
              <a:rPr lang="en-US" dirty="0"/>
              <a:t>Tree</a:t>
            </a:r>
            <a:r>
              <a:rPr lang="de-DE" dirty="0"/>
              <a:t> Regressor</a:t>
            </a:r>
            <a:endParaRPr lang="de-AT" dirty="0"/>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dirty="0"/>
              <a:t>Random Forest Regressor</a:t>
            </a:r>
            <a:endParaRPr lang="de-AT" dirty="0"/>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dirty="0"/>
              <a:t>Uses multiple decision trees trained on random subsets of the whole data set</a:t>
            </a:r>
          </a:p>
          <a:p>
            <a:r>
              <a:rPr lang="en-US" dirty="0"/>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dirty="0"/>
              <a:t>Hyperparameter </a:t>
            </a:r>
            <a:r>
              <a:rPr lang="en-US" dirty="0"/>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a:t>
            </a:r>
            <a:r>
              <a:rPr lang="en-US"/>
              <a:t>for each tree</a:t>
            </a:r>
            <a:endParaRPr lang="en-US" dirty="0"/>
          </a:p>
        </p:txBody>
      </p:sp>
    </p:spTree>
    <p:extLst>
      <p:ext uri="{BB962C8B-B14F-4D97-AF65-F5344CB8AC3E}">
        <p14:creationId xmlns:p14="http://schemas.microsoft.com/office/powerpoint/2010/main" val="277868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dirty="0"/>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4993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625827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10</TotalTime>
  <Words>539</Words>
  <Application>Microsoft Office PowerPoint</Application>
  <PresentationFormat>Widescreen</PresentationFormat>
  <Paragraphs>46</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Ion</vt:lpstr>
      <vt:lpstr>EXERCISE 2: IMPLEMENTATION</vt:lpstr>
      <vt:lpstr>Datasets</vt:lpstr>
      <vt:lpstr>Preprocessing:</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4</cp:revision>
  <dcterms:created xsi:type="dcterms:W3CDTF">2024-12-15T08:40:25Z</dcterms:created>
  <dcterms:modified xsi:type="dcterms:W3CDTF">2024-12-15T19:19:28Z</dcterms:modified>
</cp:coreProperties>
</file>