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75" r:id="rId9"/>
    <p:sldId id="276" r:id="rId10"/>
    <p:sldId id="262" r:id="rId11"/>
    <p:sldId id="277" r:id="rId12"/>
    <p:sldId id="278" r:id="rId13"/>
    <p:sldId id="263" r:id="rId14"/>
    <p:sldId id="274" r:id="rId15"/>
    <p:sldId id="273" r:id="rId16"/>
    <p:sldId id="272" r:id="rId17"/>
    <p:sldId id="265" r:id="rId18"/>
    <p:sldId id="266" r:id="rId19"/>
    <p:sldId id="267" r:id="rId20"/>
    <p:sldId id="268" r:id="rId21"/>
    <p:sldId id="269"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CC7B-334B-0FA8-F0E8-4F4E46E32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8041-2B6C-29B0-FA4A-D6D95F638402}"/>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0055BDDF-83CE-654F-7757-09519086CE0A}"/>
              </a:ext>
            </a:extLst>
          </p:cNvPr>
          <p:cNvGraphicFramePr>
            <a:graphicFrameLocks noGrp="1"/>
          </p:cNvGraphicFramePr>
          <p:nvPr>
            <p:ph idx="1"/>
            <p:extLst>
              <p:ext uri="{D42A27DB-BD31-4B8C-83A1-F6EECF244321}">
                <p14:modId xmlns:p14="http://schemas.microsoft.com/office/powerpoint/2010/main" val="1506180579"/>
              </p:ext>
            </p:extLst>
          </p:nvPr>
        </p:nvGraphicFramePr>
        <p:xfrm>
          <a:off x="646111" y="2350620"/>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0.062</a:t>
                      </a:r>
                    </a:p>
                  </a:txBody>
                  <a:tcPr/>
                </a:tc>
                <a:tc>
                  <a:txBody>
                    <a:bodyPr/>
                    <a:lstStyle/>
                    <a:p>
                      <a:pPr algn="ctr"/>
                      <a:r>
                        <a:rPr lang="en-IN" dirty="0"/>
                        <a:t>0.007</a:t>
                      </a:r>
                    </a:p>
                  </a:txBody>
                  <a:tcPr/>
                </a:tc>
                <a:tc>
                  <a:txBody>
                    <a:bodyPr/>
                    <a:lstStyle/>
                    <a:p>
                      <a:pPr algn="ctr"/>
                      <a:r>
                        <a:rPr lang="en-IN" dirty="0"/>
                        <a:t>0.636</a:t>
                      </a:r>
                    </a:p>
                  </a:txBody>
                  <a:tcPr/>
                </a:tc>
                <a:tc>
                  <a:txBody>
                    <a:bodyPr/>
                    <a:lstStyle/>
                    <a:p>
                      <a:pPr algn="ctr"/>
                      <a:r>
                        <a:rPr lang="en-IN" dirty="0"/>
                        <a:t>61.982</a:t>
                      </a:r>
                    </a:p>
                  </a:txBody>
                  <a:tcPr/>
                </a:tc>
                <a:tc>
                  <a:txBody>
                    <a:bodyPr/>
                    <a:lstStyle/>
                    <a:p>
                      <a:pPr algn="ctr"/>
                      <a:r>
                        <a:rPr lang="en-IN" dirty="0"/>
                        <a:t>5.054</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7FB04B4D-7D05-E154-67F1-EF1E98112DF6}"/>
              </a:ext>
            </a:extLst>
          </p:cNvPr>
          <p:cNvSpPr txBox="1"/>
          <p:nvPr/>
        </p:nvSpPr>
        <p:spPr>
          <a:xfrm>
            <a:off x="877170" y="1748915"/>
            <a:ext cx="10520516" cy="677108"/>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dirty="0">
                <a:latin typeface="Times New Roman" panose="02020603050405020304" pitchFamily="18" charset="0"/>
                <a:cs typeface="Times New Roman" panose="02020603050405020304" pitchFamily="18" charset="0"/>
              </a:rPr>
              <a:t>Real estate valuation: </a:t>
            </a:r>
            <a:r>
              <a:rPr lang="en-US" dirty="0" err="1">
                <a:latin typeface="Times New Roman" panose="02020603050405020304" pitchFamily="18" charset="0"/>
                <a:cs typeface="Times New Roman" panose="02020603050405020304" pitchFamily="18" charset="0"/>
              </a:rPr>
              <a:t>clf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use_skl_tree</a:t>
            </a:r>
            <a:r>
              <a:rPr lang="en-US" dirty="0">
                <a:latin typeface="Times New Roman" panose="02020603050405020304" pitchFamily="18" charset="0"/>
                <a:cs typeface="Times New Roman" panose="02020603050405020304" pitchFamily="18" charset="0"/>
              </a:rPr>
              <a:t>=True)</a:t>
            </a:r>
            <a:endParaRPr lang="de-AT"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1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E7360-2991-9CF8-81C1-1705D9465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868A1-8F13-7A84-F571-681CA43D1C2B}"/>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9E43C13B-3CAC-DB04-9628-E524A7C00A6A}"/>
              </a:ext>
            </a:extLst>
          </p:cNvPr>
          <p:cNvGraphicFramePr>
            <a:graphicFrameLocks noGrp="1"/>
          </p:cNvGraphicFramePr>
          <p:nvPr>
            <p:ph idx="1"/>
            <p:extLst>
              <p:ext uri="{D42A27DB-BD31-4B8C-83A1-F6EECF244321}">
                <p14:modId xmlns:p14="http://schemas.microsoft.com/office/powerpoint/2010/main" val="3654308281"/>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2.424</a:t>
                      </a:r>
                    </a:p>
                  </a:txBody>
                  <a:tcPr/>
                </a:tc>
                <a:tc>
                  <a:txBody>
                    <a:bodyPr/>
                    <a:lstStyle/>
                    <a:p>
                      <a:pPr algn="ctr"/>
                      <a:r>
                        <a:rPr lang="en-IN" dirty="0"/>
                        <a:t>0.044</a:t>
                      </a:r>
                    </a:p>
                  </a:txBody>
                  <a:tcPr/>
                </a:tc>
                <a:tc>
                  <a:txBody>
                    <a:bodyPr/>
                    <a:lstStyle/>
                    <a:p>
                      <a:pPr algn="ctr"/>
                      <a:r>
                        <a:rPr lang="en-IN" dirty="0"/>
                        <a:t>0.533</a:t>
                      </a:r>
                    </a:p>
                  </a:txBody>
                  <a:tcPr/>
                </a:tc>
                <a:tc>
                  <a:txBody>
                    <a:bodyPr/>
                    <a:lstStyle/>
                    <a:p>
                      <a:pPr algn="ctr"/>
                      <a:r>
                        <a:rPr lang="en-IN" dirty="0"/>
                        <a:t>0.023</a:t>
                      </a:r>
                    </a:p>
                  </a:txBody>
                  <a:tcPr/>
                </a:tc>
                <a:tc>
                  <a:txBody>
                    <a:bodyPr/>
                    <a:lstStyle/>
                    <a:p>
                      <a:pPr algn="ctr"/>
                      <a:r>
                        <a:rPr lang="en-IN" dirty="0"/>
                        <a:t>0.106</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21.158</a:t>
                      </a:r>
                    </a:p>
                  </a:txBody>
                  <a:tcPr/>
                </a:tc>
                <a:tc>
                  <a:txBody>
                    <a:bodyPr/>
                    <a:lstStyle/>
                    <a:p>
                      <a:pPr algn="ctr"/>
                      <a:r>
                        <a:rPr lang="en-IN" dirty="0"/>
                        <a:t>0.375</a:t>
                      </a:r>
                    </a:p>
                  </a:txBody>
                  <a:tcPr/>
                </a:tc>
                <a:tc>
                  <a:txBody>
                    <a:bodyPr/>
                    <a:lstStyle/>
                    <a:p>
                      <a:pPr algn="ctr"/>
                      <a:r>
                        <a:rPr lang="en-IN" dirty="0"/>
                        <a:t>0.431</a:t>
                      </a:r>
                    </a:p>
                  </a:txBody>
                  <a:tcPr/>
                </a:tc>
                <a:tc>
                  <a:txBody>
                    <a:bodyPr/>
                    <a:lstStyle/>
                    <a:p>
                      <a:pPr algn="ctr"/>
                      <a:r>
                        <a:rPr lang="en-IN" dirty="0"/>
                        <a:t>0.0286</a:t>
                      </a:r>
                    </a:p>
                  </a:txBody>
                  <a:tcPr/>
                </a:tc>
                <a:tc>
                  <a:txBody>
                    <a:bodyPr/>
                    <a:lstStyle/>
                    <a:p>
                      <a:pPr algn="ctr"/>
                      <a:r>
                        <a:rPr lang="en-IN" dirty="0"/>
                        <a:t>0.127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AF4DD6D4-C47B-5854-CFBC-D1E9B0D43654}"/>
              </a:ext>
            </a:extLst>
          </p:cNvPr>
          <p:cNvSpPr txBox="1"/>
          <p:nvPr/>
        </p:nvSpPr>
        <p:spPr>
          <a:xfrm>
            <a:off x="737419" y="1866903"/>
            <a:ext cx="10520516"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Colleges: </a:t>
            </a:r>
            <a:r>
              <a:rPr lang="en-US" sz="2000" dirty="0" err="1">
                <a:latin typeface="Times New Roman" panose="02020603050405020304" pitchFamily="18" charset="0"/>
                <a:cs typeface="Times New Roman" panose="02020603050405020304" pitchFamily="18" charset="0"/>
              </a:rPr>
              <a:t>clf</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use_skl_tree</a:t>
            </a:r>
            <a:r>
              <a:rPr lang="en-US" sz="2000" dirty="0">
                <a:latin typeface="Times New Roman" panose="02020603050405020304" pitchFamily="18" charset="0"/>
                <a:cs typeface="Times New Roman" panose="02020603050405020304" pitchFamily="18" charset="0"/>
              </a:rPr>
              <a:t>=True)</a:t>
            </a: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6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r>
              <a:rPr lang="de-AT" dirty="0"/>
              <a:t>Much </a:t>
            </a:r>
            <a:r>
              <a:rPr lang="de-AT" dirty="0" err="1"/>
              <a:t>shorter</a:t>
            </a:r>
            <a:r>
              <a:rPr lang="de-AT" dirty="0"/>
              <a:t> code (</a:t>
            </a:r>
            <a:r>
              <a:rPr lang="de-AT" dirty="0" err="1"/>
              <a:t>less</a:t>
            </a:r>
            <a:r>
              <a:rPr lang="de-AT" dirty="0"/>
              <a:t> </a:t>
            </a:r>
            <a:r>
              <a:rPr lang="de-AT" dirty="0" err="1"/>
              <a:t>parameters</a:t>
            </a:r>
            <a:r>
              <a:rPr lang="de-AT" dirty="0"/>
              <a:t>)</a:t>
            </a:r>
          </a:p>
          <a:p>
            <a:r>
              <a:rPr lang="de-AT" dirty="0" err="1"/>
              <a:t>Seems</a:t>
            </a:r>
            <a:r>
              <a:rPr lang="de-AT" dirty="0"/>
              <a:t> </a:t>
            </a:r>
            <a:r>
              <a:rPr lang="de-AT" dirty="0" err="1"/>
              <a:t>to</a:t>
            </a:r>
            <a:r>
              <a:rPr lang="de-AT" dirty="0"/>
              <a:t> also </a:t>
            </a:r>
            <a:r>
              <a:rPr lang="de-AT" dirty="0" err="1"/>
              <a:t>work</a:t>
            </a:r>
            <a:r>
              <a:rPr lang="de-AT" dirty="0"/>
              <a:t> on </a:t>
            </a:r>
            <a:r>
              <a:rPr lang="de-AT" dirty="0" err="1"/>
              <a:t>the</a:t>
            </a:r>
            <a:r>
              <a:rPr lang="de-AT" dirty="0"/>
              <a:t> </a:t>
            </a:r>
            <a:r>
              <a:rPr lang="de-AT" dirty="0" err="1"/>
              <a:t>preprocessed</a:t>
            </a:r>
            <a:r>
              <a:rPr lang="de-AT" dirty="0"/>
              <a:t> </a:t>
            </a:r>
            <a:r>
              <a:rPr lang="de-AT" dirty="0" err="1"/>
              <a:t>data</a:t>
            </a:r>
            <a:r>
              <a:rPr lang="de-AT" dirty="0"/>
              <a:t> </a:t>
            </a:r>
            <a:r>
              <a:rPr lang="de-AT" dirty="0" err="1"/>
              <a:t>sets</a:t>
            </a:r>
            <a:endParaRPr lang="de-AT" dirty="0"/>
          </a:p>
        </p:txBody>
      </p:sp>
    </p:spTree>
    <p:extLst>
      <p:ext uri="{BB962C8B-B14F-4D97-AF65-F5344CB8AC3E}">
        <p14:creationId xmlns:p14="http://schemas.microsoft.com/office/powerpoint/2010/main" val="2718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a:xfrm>
            <a:off x="1103312" y="1443790"/>
            <a:ext cx="8946541" cy="4804610"/>
          </a:xfrm>
        </p:spPr>
        <p:txBody>
          <a:bodyPr>
            <a:normAutofit/>
          </a:bodyPr>
          <a:lstStyle/>
          <a:p>
            <a:r>
              <a:rPr lang="de-AT" dirty="0"/>
              <a:t>Real </a:t>
            </a:r>
            <a:r>
              <a:rPr lang="de-AT" dirty="0" err="1"/>
              <a:t>estate</a:t>
            </a:r>
            <a:r>
              <a:rPr lang="de-AT" dirty="0"/>
              <a:t> </a:t>
            </a:r>
            <a:r>
              <a:rPr lang="de-AT" dirty="0" err="1"/>
              <a:t>valuation</a:t>
            </a:r>
            <a:r>
              <a:rPr lang="de-AT" dirty="0"/>
              <a:t>:</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faster</a:t>
            </a:r>
            <a:r>
              <a:rPr lang="de-AT" dirty="0"/>
              <a:t> </a:t>
            </a:r>
            <a:r>
              <a:rPr lang="de-AT" dirty="0" err="1"/>
              <a:t>training</a:t>
            </a:r>
            <a:r>
              <a:rPr lang="de-AT" dirty="0"/>
              <a:t> and </a:t>
            </a:r>
            <a:r>
              <a:rPr lang="de-AT" dirty="0" err="1"/>
              <a:t>prediction</a:t>
            </a:r>
            <a:r>
              <a:rPr lang="de-AT" dirty="0"/>
              <a:t> </a:t>
            </a:r>
            <a:r>
              <a:rPr lang="de-AT" dirty="0" err="1"/>
              <a:t>times</a:t>
            </a:r>
            <a:r>
              <a:rPr lang="de-AT" dirty="0"/>
              <a:t>, but </a:t>
            </a:r>
            <a:r>
              <a:rPr lang="de-AT" dirty="0" err="1"/>
              <a:t>sacrifies</a:t>
            </a:r>
            <a:r>
              <a:rPr lang="de-AT" dirty="0"/>
              <a:t> </a:t>
            </a:r>
            <a:r>
              <a:rPr lang="de-AT" dirty="0" err="1"/>
              <a:t>accuracy</a:t>
            </a:r>
            <a:r>
              <a:rPr lang="de-AT" dirty="0"/>
              <a:t> </a:t>
            </a:r>
            <a:r>
              <a:rPr lang="de-AT" dirty="0">
                <a:sym typeface="Wingdings" panose="05000000000000000000" pitchFamily="2" charset="2"/>
              </a:rPr>
              <a:t> </a:t>
            </a:r>
            <a:r>
              <a:rPr lang="de-AT" dirty="0" err="1"/>
              <a:t>lower</a:t>
            </a:r>
            <a:r>
              <a:rPr lang="de-AT" dirty="0"/>
              <a:t> R², MSE, and MAE. </a:t>
            </a:r>
          </a:p>
          <a:p>
            <a:pPr lvl="1"/>
            <a:r>
              <a:rPr lang="de-AT" dirty="0"/>
              <a:t>RF </a:t>
            </a:r>
            <a:r>
              <a:rPr lang="de-AT" dirty="0" err="1"/>
              <a:t>from</a:t>
            </a:r>
            <a:r>
              <a:rPr lang="de-AT" dirty="0"/>
              <a:t> </a:t>
            </a:r>
            <a:r>
              <a:rPr lang="de-AT" dirty="0" err="1"/>
              <a:t>scratch</a:t>
            </a:r>
            <a:r>
              <a:rPr lang="de-AT" dirty="0"/>
              <a:t>: </a:t>
            </a:r>
            <a:r>
              <a:rPr lang="en-US" dirty="0"/>
              <a:t>slower training, but better accuracy, lower MSE and MAE</a:t>
            </a:r>
            <a:endParaRPr lang="de-AT" dirty="0"/>
          </a:p>
          <a:p>
            <a:endParaRPr lang="de-AT" dirty="0"/>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14DDFFDF-880E-403E-209A-2ADD718E860A}"/>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0.849</a:t>
                      </a:r>
                      <a:endParaRPr lang="de-DE" dirty="0"/>
                    </a:p>
                  </a:txBody>
                  <a:tcPr/>
                </a:tc>
                <a:tc>
                  <a:txBody>
                    <a:bodyPr/>
                    <a:lstStyle/>
                    <a:p>
                      <a:pPr algn="ctr"/>
                      <a:r>
                        <a:rPr lang="en-GB" dirty="0"/>
                        <a:t>0.001</a:t>
                      </a:r>
                      <a:endParaRPr lang="de-DE" dirty="0"/>
                    </a:p>
                  </a:txBody>
                  <a:tcPr/>
                </a:tc>
                <a:tc>
                  <a:txBody>
                    <a:bodyPr/>
                    <a:lstStyle/>
                    <a:p>
                      <a:pPr algn="ctr"/>
                      <a:r>
                        <a:rPr lang="en-GB" dirty="0"/>
                        <a:t>0.465</a:t>
                      </a:r>
                      <a:endParaRPr lang="de-DE" dirty="0"/>
                    </a:p>
                  </a:txBody>
                  <a:tcPr/>
                </a:tc>
                <a:tc>
                  <a:txBody>
                    <a:bodyPr/>
                    <a:lstStyle/>
                    <a:p>
                      <a:pPr algn="ctr"/>
                      <a:r>
                        <a:rPr lang="en-GB" dirty="0"/>
                        <a:t>91.233</a:t>
                      </a:r>
                      <a:endParaRPr lang="de-DE" dirty="0"/>
                    </a:p>
                  </a:txBody>
                  <a:tcPr/>
                </a:tc>
                <a:tc>
                  <a:txBody>
                    <a:bodyPr/>
                    <a:lstStyle/>
                    <a:p>
                      <a:pPr algn="ctr"/>
                      <a:r>
                        <a:rPr lang="en-GB" dirty="0"/>
                        <a:t>7.043</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Real estate from scratch</a:t>
                      </a:r>
                      <a:endParaRPr lang="de-DE" dirty="0"/>
                    </a:p>
                  </a:txBody>
                  <a:tcPr/>
                </a:tc>
                <a:tc>
                  <a:txBody>
                    <a:bodyPr/>
                    <a:lstStyle/>
                    <a:p>
                      <a:pPr algn="ctr"/>
                      <a:r>
                        <a:rPr lang="en-GB" dirty="0"/>
                        <a:t>5.547</a:t>
                      </a:r>
                      <a:endParaRPr lang="de-DE" dirty="0"/>
                    </a:p>
                  </a:txBody>
                  <a:tcPr/>
                </a:tc>
                <a:tc>
                  <a:txBody>
                    <a:bodyPr/>
                    <a:lstStyle/>
                    <a:p>
                      <a:pPr algn="ctr"/>
                      <a:r>
                        <a:rPr lang="en-GB" dirty="0"/>
                        <a:t>0.021</a:t>
                      </a:r>
                      <a:endParaRPr lang="de-DE" dirty="0"/>
                    </a:p>
                  </a:txBody>
                  <a:tcPr/>
                </a:tc>
                <a:tc>
                  <a:txBody>
                    <a:bodyPr/>
                    <a:lstStyle/>
                    <a:p>
                      <a:pPr algn="ctr"/>
                      <a:r>
                        <a:rPr lang="en-GB" dirty="0"/>
                        <a:t>0.683</a:t>
                      </a:r>
                      <a:endParaRPr lang="de-DE" dirty="0"/>
                    </a:p>
                  </a:txBody>
                  <a:tcPr/>
                </a:tc>
                <a:tc>
                  <a:txBody>
                    <a:bodyPr/>
                    <a:lstStyle/>
                    <a:p>
                      <a:pPr algn="ctr"/>
                      <a:r>
                        <a:rPr lang="en-GB" dirty="0"/>
                        <a:t>53.990</a:t>
                      </a:r>
                      <a:endParaRPr lang="de-DE" dirty="0"/>
                    </a:p>
                  </a:txBody>
                  <a:tcPr/>
                </a:tc>
                <a:tc>
                  <a:txBody>
                    <a:bodyPr/>
                    <a:lstStyle/>
                    <a:p>
                      <a:pPr algn="ctr"/>
                      <a:r>
                        <a:rPr lang="en-GB" dirty="0"/>
                        <a:t>4.808</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3496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0DDE-5F91-00E7-7E04-FE05C889E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C909B-E32B-4884-DBCC-F0473A1AE379}"/>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E891079C-1F56-4C81-8E96-3272DC335B4F}"/>
              </a:ext>
            </a:extLst>
          </p:cNvPr>
          <p:cNvSpPr>
            <a:spLocks noGrp="1"/>
          </p:cNvSpPr>
          <p:nvPr>
            <p:ph idx="1"/>
          </p:nvPr>
        </p:nvSpPr>
        <p:spPr>
          <a:xfrm>
            <a:off x="1103312" y="1443790"/>
            <a:ext cx="10099818" cy="4804610"/>
          </a:xfrm>
        </p:spPr>
        <p:txBody>
          <a:bodyPr>
            <a:normAutofit/>
          </a:bodyPr>
          <a:lstStyle/>
          <a:p>
            <a:r>
              <a:rPr lang="de-AT" dirty="0"/>
              <a:t>Colleges:</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Slower</a:t>
            </a:r>
            <a:r>
              <a:rPr lang="de-AT" dirty="0"/>
              <a:t> </a:t>
            </a:r>
            <a:r>
              <a:rPr lang="de-AT" dirty="0" err="1"/>
              <a:t>training</a:t>
            </a:r>
            <a:r>
              <a:rPr lang="de-AT" dirty="0"/>
              <a:t> time, </a:t>
            </a:r>
            <a:r>
              <a:rPr lang="de-AT" dirty="0" err="1"/>
              <a:t>faster</a:t>
            </a:r>
            <a:r>
              <a:rPr lang="de-AT" dirty="0"/>
              <a:t> </a:t>
            </a:r>
            <a:r>
              <a:rPr lang="de-AT" dirty="0" err="1"/>
              <a:t>prediction</a:t>
            </a:r>
            <a:r>
              <a:rPr lang="de-AT" dirty="0"/>
              <a:t> time. But </a:t>
            </a:r>
            <a:r>
              <a:rPr lang="de-AT" dirty="0" err="1"/>
              <a:t>poor</a:t>
            </a:r>
            <a:r>
              <a:rPr lang="de-AT" dirty="0"/>
              <a:t> </a:t>
            </a:r>
            <a:r>
              <a:rPr lang="de-AT" dirty="0" err="1"/>
              <a:t>model</a:t>
            </a:r>
            <a:r>
              <a:rPr lang="de-AT" dirty="0"/>
              <a:t> </a:t>
            </a:r>
            <a:r>
              <a:rPr lang="de-AT" dirty="0" err="1"/>
              <a:t>performance</a:t>
            </a:r>
            <a:r>
              <a:rPr lang="de-AT" dirty="0"/>
              <a:t> </a:t>
            </a:r>
            <a:r>
              <a:rPr lang="de-AT" dirty="0">
                <a:sym typeface="Wingdings" panose="05000000000000000000" pitchFamily="2" charset="2"/>
              </a:rPr>
              <a:t> </a:t>
            </a:r>
            <a:r>
              <a:rPr lang="de-AT" dirty="0" err="1">
                <a:sym typeface="Wingdings" panose="05000000000000000000" pitchFamily="2" charset="2"/>
              </a:rPr>
              <a:t>very</a:t>
            </a:r>
            <a:r>
              <a:rPr lang="de-AT" dirty="0">
                <a:sym typeface="Wingdings" panose="05000000000000000000" pitchFamily="2" charset="2"/>
              </a:rPr>
              <a:t> </a:t>
            </a:r>
            <a:r>
              <a:rPr lang="de-AT" dirty="0" err="1"/>
              <a:t>low</a:t>
            </a:r>
            <a:r>
              <a:rPr lang="de-AT" dirty="0"/>
              <a:t> R² and </a:t>
            </a:r>
            <a:r>
              <a:rPr lang="de-AT" dirty="0" err="1"/>
              <a:t>higher</a:t>
            </a:r>
            <a:r>
              <a:rPr lang="de-AT" dirty="0"/>
              <a:t> </a:t>
            </a:r>
            <a:r>
              <a:rPr lang="de-AT" dirty="0" err="1"/>
              <a:t>error</a:t>
            </a:r>
            <a:r>
              <a:rPr lang="de-AT" dirty="0"/>
              <a:t> </a:t>
            </a:r>
            <a:r>
              <a:rPr lang="de-AT" dirty="0" err="1"/>
              <a:t>metrics</a:t>
            </a:r>
            <a:r>
              <a:rPr lang="de-AT" dirty="0"/>
              <a:t> </a:t>
            </a:r>
            <a:r>
              <a:rPr lang="de-AT" dirty="0" err="1"/>
              <a:t>compared</a:t>
            </a:r>
            <a:r>
              <a:rPr lang="de-AT" dirty="0"/>
              <a:t> </a:t>
            </a:r>
            <a:r>
              <a:rPr lang="de-AT" dirty="0" err="1"/>
              <a:t>to</a:t>
            </a:r>
            <a:r>
              <a:rPr lang="de-AT" dirty="0"/>
              <a:t> RF </a:t>
            </a:r>
            <a:r>
              <a:rPr lang="de-AT" dirty="0" err="1"/>
              <a:t>from</a:t>
            </a:r>
            <a:r>
              <a:rPr lang="de-AT" dirty="0"/>
              <a:t> </a:t>
            </a:r>
            <a:r>
              <a:rPr lang="de-AT" dirty="0" err="1"/>
              <a:t>scratch</a:t>
            </a:r>
            <a:endParaRPr lang="de-AT" dirty="0"/>
          </a:p>
          <a:p>
            <a:pPr lvl="1"/>
            <a:r>
              <a:rPr lang="de-AT" dirty="0"/>
              <a:t>RF </a:t>
            </a:r>
            <a:r>
              <a:rPr lang="de-AT" dirty="0" err="1"/>
              <a:t>from</a:t>
            </a:r>
            <a:r>
              <a:rPr lang="de-AT" dirty="0"/>
              <a:t> </a:t>
            </a:r>
            <a:r>
              <a:rPr lang="de-AT" dirty="0" err="1"/>
              <a:t>scratch</a:t>
            </a:r>
            <a:r>
              <a:rPr lang="de-AT" dirty="0"/>
              <a:t>: 5 x </a:t>
            </a:r>
            <a:r>
              <a:rPr lang="de-AT" dirty="0" err="1"/>
              <a:t>faster</a:t>
            </a:r>
            <a:r>
              <a:rPr lang="de-AT" dirty="0"/>
              <a:t> </a:t>
            </a:r>
            <a:r>
              <a:rPr lang="de-AT" dirty="0" err="1"/>
              <a:t>training</a:t>
            </a:r>
            <a:r>
              <a:rPr lang="de-AT" dirty="0"/>
              <a:t> </a:t>
            </a:r>
            <a:r>
              <a:rPr lang="de-AT" dirty="0" err="1"/>
              <a:t>times</a:t>
            </a:r>
            <a:r>
              <a:rPr lang="de-AT" dirty="0"/>
              <a:t>, but </a:t>
            </a:r>
            <a:r>
              <a:rPr lang="de-AT" dirty="0" err="1"/>
              <a:t>lower</a:t>
            </a:r>
            <a:r>
              <a:rPr lang="de-AT" dirty="0"/>
              <a:t> </a:t>
            </a:r>
            <a:r>
              <a:rPr lang="de-AT" dirty="0" err="1"/>
              <a:t>prediction</a:t>
            </a:r>
            <a:r>
              <a:rPr lang="de-AT" dirty="0"/>
              <a:t> </a:t>
            </a:r>
            <a:r>
              <a:rPr lang="de-AT" dirty="0" err="1"/>
              <a:t>times</a:t>
            </a:r>
            <a:r>
              <a:rPr lang="de-AT" dirty="0"/>
              <a:t> </a:t>
            </a:r>
            <a:r>
              <a:rPr lang="de-AT" dirty="0" err="1"/>
              <a:t>compared</a:t>
            </a:r>
            <a:r>
              <a:rPr lang="de-AT" dirty="0"/>
              <a:t> </a:t>
            </a:r>
            <a:r>
              <a:rPr lang="de-AT" dirty="0" err="1"/>
              <a:t>to</a:t>
            </a:r>
            <a:r>
              <a:rPr lang="de-AT" dirty="0"/>
              <a:t> LLM </a:t>
            </a:r>
            <a:r>
              <a:rPr lang="de-AT" dirty="0" err="1"/>
              <a:t>model</a:t>
            </a:r>
            <a:r>
              <a:rPr lang="de-AT" dirty="0"/>
              <a:t>.  </a:t>
            </a:r>
            <a:r>
              <a:rPr lang="de-AT" dirty="0" err="1"/>
              <a:t>Better</a:t>
            </a:r>
            <a:r>
              <a:rPr lang="de-AT" dirty="0"/>
              <a:t> </a:t>
            </a:r>
            <a:r>
              <a:rPr lang="de-AT" dirty="0" err="1"/>
              <a:t>accuracy</a:t>
            </a:r>
            <a:r>
              <a:rPr lang="de-AT" dirty="0"/>
              <a:t> </a:t>
            </a:r>
            <a:r>
              <a:rPr lang="de-AT" dirty="0" err="1"/>
              <a:t>with</a:t>
            </a:r>
            <a:r>
              <a:rPr lang="de-AT" dirty="0"/>
              <a:t> </a:t>
            </a:r>
            <a:r>
              <a:rPr lang="de-AT" dirty="0" err="1"/>
              <a:t>higher</a:t>
            </a:r>
            <a:r>
              <a:rPr lang="de-AT" dirty="0"/>
              <a:t> R², </a:t>
            </a:r>
            <a:r>
              <a:rPr lang="de-AT" dirty="0" err="1"/>
              <a:t>lower</a:t>
            </a:r>
            <a:r>
              <a:rPr lang="de-AT" dirty="0"/>
              <a:t> MSE and MAE.</a:t>
            </a:r>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F58A5135-8246-B0A2-8D19-E8F744096440}"/>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100.707</a:t>
                      </a:r>
                      <a:endParaRPr lang="de-DE" dirty="0"/>
                    </a:p>
                  </a:txBody>
                  <a:tcPr/>
                </a:tc>
                <a:tc>
                  <a:txBody>
                    <a:bodyPr/>
                    <a:lstStyle/>
                    <a:p>
                      <a:pPr algn="ctr"/>
                      <a:r>
                        <a:rPr lang="en-GB" dirty="0"/>
                        <a:t>0.033</a:t>
                      </a:r>
                      <a:endParaRPr lang="de-DE" dirty="0"/>
                    </a:p>
                  </a:txBody>
                  <a:tcPr/>
                </a:tc>
                <a:tc>
                  <a:txBody>
                    <a:bodyPr/>
                    <a:lstStyle/>
                    <a:p>
                      <a:pPr algn="ctr"/>
                      <a:r>
                        <a:rPr lang="en-GB" dirty="0"/>
                        <a:t>0.012</a:t>
                      </a:r>
                      <a:endParaRPr lang="de-DE" dirty="0"/>
                    </a:p>
                  </a:txBody>
                  <a:tcPr/>
                </a:tc>
                <a:tc>
                  <a:txBody>
                    <a:bodyPr/>
                    <a:lstStyle/>
                    <a:p>
                      <a:pPr algn="ctr"/>
                      <a:r>
                        <a:rPr lang="en-GB" dirty="0"/>
                        <a:t>0.050</a:t>
                      </a:r>
                      <a:endParaRPr lang="de-DE" dirty="0"/>
                    </a:p>
                  </a:txBody>
                  <a:tcPr/>
                </a:tc>
                <a:tc>
                  <a:txBody>
                    <a:bodyPr/>
                    <a:lstStyle/>
                    <a:p>
                      <a:pPr algn="ctr"/>
                      <a:r>
                        <a:rPr lang="en-GB" dirty="0"/>
                        <a:t>0.187</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Colleges from scratch</a:t>
                      </a:r>
                      <a:endParaRPr lang="de-DE" dirty="0"/>
                    </a:p>
                  </a:txBody>
                  <a:tcPr/>
                </a:tc>
                <a:tc>
                  <a:txBody>
                    <a:bodyPr/>
                    <a:lstStyle/>
                    <a:p>
                      <a:pPr algn="ctr"/>
                      <a:r>
                        <a:rPr lang="en-GB" dirty="0"/>
                        <a:t>21.159</a:t>
                      </a:r>
                      <a:endParaRPr lang="de-DE" dirty="0"/>
                    </a:p>
                  </a:txBody>
                  <a:tcPr/>
                </a:tc>
                <a:tc>
                  <a:txBody>
                    <a:bodyPr/>
                    <a:lstStyle/>
                    <a:p>
                      <a:pPr algn="ctr"/>
                      <a:r>
                        <a:rPr lang="en-GB" dirty="0"/>
                        <a:t>0.376</a:t>
                      </a:r>
                      <a:endParaRPr lang="de-DE" dirty="0"/>
                    </a:p>
                  </a:txBody>
                  <a:tcPr/>
                </a:tc>
                <a:tc>
                  <a:txBody>
                    <a:bodyPr/>
                    <a:lstStyle/>
                    <a:p>
                      <a:pPr algn="ctr"/>
                      <a:r>
                        <a:rPr lang="en-GB" dirty="0"/>
                        <a:t>0.431</a:t>
                      </a:r>
                      <a:endParaRPr lang="de-DE" dirty="0"/>
                    </a:p>
                  </a:txBody>
                  <a:tcPr/>
                </a:tc>
                <a:tc>
                  <a:txBody>
                    <a:bodyPr/>
                    <a:lstStyle/>
                    <a:p>
                      <a:pPr algn="ctr"/>
                      <a:r>
                        <a:rPr lang="en-GB" dirty="0"/>
                        <a:t>0.029</a:t>
                      </a:r>
                      <a:endParaRPr lang="de-DE" dirty="0"/>
                    </a:p>
                  </a:txBody>
                  <a:tcPr/>
                </a:tc>
                <a:tc>
                  <a:txBody>
                    <a:bodyPr/>
                    <a:lstStyle/>
                    <a:p>
                      <a:pPr algn="ctr"/>
                      <a:r>
                        <a:rPr lang="en-GB" dirty="0"/>
                        <a:t>0.127</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130116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r>
              <a:rPr lang="en-US" dirty="0"/>
              <a:t>Our implementation had a notable gap in efficiency compared to the scikit learn version</a:t>
            </a:r>
          </a:p>
          <a:p>
            <a:r>
              <a:rPr lang="en-US" dirty="0"/>
              <a:t>Mainly from using own trees</a:t>
            </a:r>
          </a:p>
          <a:p>
            <a:r>
              <a:rPr lang="en-US" dirty="0"/>
              <a:t>Possible reasons:</a:t>
            </a:r>
          </a:p>
          <a:p>
            <a:pPr lvl="1"/>
            <a:r>
              <a:rPr lang="en-US" dirty="0"/>
              <a:t>Penalty from implementation in an interpreted language</a:t>
            </a:r>
          </a:p>
          <a:p>
            <a:pPr lvl="1"/>
            <a:r>
              <a:rPr lang="en-US" dirty="0"/>
              <a:t>Lacking optimization</a:t>
            </a:r>
          </a:p>
          <a:p>
            <a:pPr lvl="1"/>
            <a:r>
              <a:rPr lang="en-US" dirty="0"/>
              <a:t>Bugs</a:t>
            </a:r>
          </a:p>
        </p:txBody>
      </p:sp>
    </p:spTree>
    <p:extLst>
      <p:ext uri="{BB962C8B-B14F-4D97-AF65-F5344CB8AC3E}">
        <p14:creationId xmlns:p14="http://schemas.microsoft.com/office/powerpoint/2010/main" val="422253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637246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0773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a:t>Uses multiple decision trees trained on random subsets of the whole data set</a:t>
            </a:r>
          </a:p>
          <a:p>
            <a:r>
              <a:rPr lang="en-US"/>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ADA98-C485-810B-85A1-60E59FEC4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FBC8F-41CA-CF98-A6AB-B03AA1D2A014}"/>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DB80A973-6731-FC4A-7CE3-453437EC1907}"/>
              </a:ext>
            </a:extLst>
          </p:cNvPr>
          <p:cNvGraphicFramePr>
            <a:graphicFrameLocks noGrp="1"/>
          </p:cNvGraphicFramePr>
          <p:nvPr>
            <p:ph idx="1"/>
            <p:extLst>
              <p:ext uri="{D42A27DB-BD31-4B8C-83A1-F6EECF244321}">
                <p14:modId xmlns:p14="http://schemas.microsoft.com/office/powerpoint/2010/main" val="3065117253"/>
              </p:ext>
            </p:extLst>
          </p:nvPr>
        </p:nvGraphicFramePr>
        <p:xfrm>
          <a:off x="604683" y="2389237"/>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871839">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7351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0.346</a:t>
                      </a:r>
                    </a:p>
                  </a:txBody>
                  <a:tcPr/>
                </a:tc>
                <a:tc>
                  <a:txBody>
                    <a:bodyPr/>
                    <a:lstStyle/>
                    <a:p>
                      <a:pPr algn="ctr"/>
                      <a:r>
                        <a:rPr lang="en-IN" dirty="0"/>
                        <a:t>111.324</a:t>
                      </a:r>
                    </a:p>
                  </a:txBody>
                  <a:tcPr/>
                </a:tc>
                <a:tc>
                  <a:txBody>
                    <a:bodyPr/>
                    <a:lstStyle/>
                    <a:p>
                      <a:pPr algn="ctr"/>
                      <a:r>
                        <a:rPr lang="en-IN" dirty="0"/>
                        <a:t>6.043</a:t>
                      </a:r>
                    </a:p>
                  </a:txBody>
                  <a:tcPr/>
                </a:tc>
                <a:extLst>
                  <a:ext uri="{0D108BD9-81ED-4DB2-BD59-A6C34878D82A}">
                    <a16:rowId xmlns:a16="http://schemas.microsoft.com/office/drawing/2014/main" val="3911695400"/>
                  </a:ext>
                </a:extLst>
              </a:tr>
              <a:tr h="871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F9FD2D4-9979-0026-5525-178EA0E786A1}"/>
              </a:ext>
            </a:extLst>
          </p:cNvPr>
          <p:cNvSpPr txBox="1"/>
          <p:nvPr/>
        </p:nvSpPr>
        <p:spPr>
          <a:xfrm>
            <a:off x="737419" y="1866903"/>
            <a:ext cx="10520516"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Real estate valuation: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=None)</a:t>
            </a: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1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441B-8E04-61B8-F1D5-9D5D5CF93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011C8-264F-EC4E-353B-F026DECDB0FA}"/>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5AA09785-A793-C31C-E6CC-818490F6AAFA}"/>
              </a:ext>
            </a:extLst>
          </p:cNvPr>
          <p:cNvGraphicFramePr>
            <a:graphicFrameLocks noGrp="1"/>
          </p:cNvGraphicFramePr>
          <p:nvPr>
            <p:ph idx="1"/>
            <p:extLst>
              <p:ext uri="{D42A27DB-BD31-4B8C-83A1-F6EECF244321}">
                <p14:modId xmlns:p14="http://schemas.microsoft.com/office/powerpoint/2010/main" val="1412385687"/>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0.357</a:t>
                      </a:r>
                    </a:p>
                  </a:txBody>
                  <a:tcPr/>
                </a:tc>
                <a:tc>
                  <a:txBody>
                    <a:bodyPr/>
                    <a:lstStyle/>
                    <a:p>
                      <a:pPr algn="ctr"/>
                      <a:r>
                        <a:rPr lang="en-IN" dirty="0"/>
                        <a:t>0.032</a:t>
                      </a:r>
                    </a:p>
                  </a:txBody>
                  <a:tcPr/>
                </a:tc>
                <a:tc>
                  <a:txBody>
                    <a:bodyPr/>
                    <a:lstStyle/>
                    <a:p>
                      <a:pPr algn="ctr"/>
                      <a:r>
                        <a:rPr lang="en-IN" dirty="0"/>
                        <a:t>0.133</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21.158</a:t>
                      </a:r>
                    </a:p>
                  </a:txBody>
                  <a:tcPr/>
                </a:tc>
                <a:tc>
                  <a:txBody>
                    <a:bodyPr/>
                    <a:lstStyle/>
                    <a:p>
                      <a:pPr algn="ctr"/>
                      <a:r>
                        <a:rPr lang="en-IN" dirty="0"/>
                        <a:t>0.375</a:t>
                      </a:r>
                    </a:p>
                  </a:txBody>
                  <a:tcPr/>
                </a:tc>
                <a:tc>
                  <a:txBody>
                    <a:bodyPr/>
                    <a:lstStyle/>
                    <a:p>
                      <a:pPr algn="ctr"/>
                      <a:r>
                        <a:rPr lang="en-IN" dirty="0"/>
                        <a:t>0.431</a:t>
                      </a:r>
                    </a:p>
                  </a:txBody>
                  <a:tcPr/>
                </a:tc>
                <a:tc>
                  <a:txBody>
                    <a:bodyPr/>
                    <a:lstStyle/>
                    <a:p>
                      <a:pPr algn="ctr"/>
                      <a:r>
                        <a:rPr lang="en-IN" dirty="0"/>
                        <a:t>0.0286</a:t>
                      </a:r>
                    </a:p>
                  </a:txBody>
                  <a:tcPr/>
                </a:tc>
                <a:tc>
                  <a:txBody>
                    <a:bodyPr/>
                    <a:lstStyle/>
                    <a:p>
                      <a:pPr algn="ctr"/>
                      <a:r>
                        <a:rPr lang="en-IN" dirty="0"/>
                        <a:t>0.127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1C1F2EE-4367-ACA7-7EBF-7EB9CA052D0E}"/>
              </a:ext>
            </a:extLst>
          </p:cNvPr>
          <p:cNvSpPr txBox="1"/>
          <p:nvPr/>
        </p:nvSpPr>
        <p:spPr>
          <a:xfrm>
            <a:off x="737419" y="1866903"/>
            <a:ext cx="10520516" cy="1138773"/>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Colleges: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=30, </a:t>
            </a:r>
            <a:r>
              <a:rPr lang="en-US" sz="1400" dirty="0" err="1">
                <a:latin typeface="Times New Roman" panose="02020603050405020304" pitchFamily="18" charset="0"/>
                <a:cs typeface="Times New Roman" panose="02020603050405020304" pitchFamily="18" charset="0"/>
              </a:rPr>
              <a:t>max_leaf_nodes</a:t>
            </a:r>
            <a:r>
              <a:rPr lang="en-US" sz="1400" dirty="0">
                <a:latin typeface="Times New Roman" panose="02020603050405020304" pitchFamily="18" charset="0"/>
                <a:cs typeface="Times New Roman" panose="02020603050405020304" pitchFamily="18" charset="0"/>
              </a:rPr>
              <a:t>=30, </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p>
          <a:p>
            <a:pPr>
              <a:buClr>
                <a:srgbClr val="00B0F0"/>
              </a:buClr>
            </a:pP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52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44</TotalTime>
  <Words>945</Words>
  <Application>Microsoft Office PowerPoint</Application>
  <PresentationFormat>Widescreen</PresentationFormat>
  <Paragraphs>214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Century Gothic</vt:lpstr>
      <vt:lpstr>Times New Roman</vt:lpstr>
      <vt:lpstr>Wingdings</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 learn DecisionTreeRegressor </vt:lpstr>
      <vt:lpstr>Comparison to scikit learn DecisionTreeRegressor </vt:lpstr>
      <vt:lpstr>Comparison to scikit-learn RandomForestRegressor</vt:lpstr>
      <vt:lpstr>Comparison to scikit-learn RandomForestRegressor</vt:lpstr>
      <vt:lpstr>Comparison to scikit-learn RandomForestRegressor</vt:lpstr>
      <vt:lpstr>Comparison to LLM version</vt:lpstr>
      <vt:lpstr>Comparison to LLM version </vt:lpstr>
      <vt:lpstr>Comparison to LLM version </vt:lpstr>
      <vt:lpstr>Efficiency</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Bhardwaj, Aman</cp:lastModifiedBy>
  <cp:revision>9</cp:revision>
  <dcterms:created xsi:type="dcterms:W3CDTF">2024-12-15T08:40:25Z</dcterms:created>
  <dcterms:modified xsi:type="dcterms:W3CDTF">2024-12-15T22:59:16Z</dcterms:modified>
</cp:coreProperties>
</file>