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1/30/2021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1/30/2021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98C6-5D44-484A-8089-0FAB0AC0C901}"/>
              </a:ext>
            </a:extLst>
          </p:cNvPr>
          <p:cNvSpPr>
            <a:spLocks noGrp="1"/>
          </p:cNvSpPr>
          <p:nvPr>
            <p:ph type="ctrTitle"/>
          </p:nvPr>
        </p:nvSpPr>
        <p:spPr>
          <a:xfrm>
            <a:off x="1069848" y="1518082"/>
            <a:ext cx="7315200" cy="2343706"/>
          </a:xfrm>
        </p:spPr>
        <p:txBody>
          <a:bodyPr>
            <a:normAutofit fontScale="90000"/>
          </a:bodyPr>
          <a:lstStyle/>
          <a:p>
            <a:r>
              <a:rPr lang="en-GB" sz="4400" b="1" dirty="0">
                <a:solidFill>
                  <a:srgbClr val="000000"/>
                </a:solidFill>
                <a:effectLst/>
                <a:latin typeface="Arial" panose="020B0604020202020204" pitchFamily="34" charset="0"/>
                <a:ea typeface="SimSun" panose="02010600030101010101" pitchFamily="2" charset="-122"/>
                <a:cs typeface="Arial" panose="020B0604020202020204" pitchFamily="34" charset="0"/>
              </a:rPr>
              <a:t>Recognizing Facial Expression: Machine Learning and Application to Spontaneous Behaviour</a:t>
            </a:r>
            <a:br>
              <a:rPr lang="en-IN" sz="1800" b="1" dirty="0">
                <a:solidFill>
                  <a:srgbClr val="001A66"/>
                </a:solidFill>
                <a:effectLst/>
                <a:latin typeface="Arial" panose="020B0604020202020204" pitchFamily="34" charset="0"/>
                <a:ea typeface="SimSun" panose="02010600030101010101" pitchFamily="2" charset="-122"/>
                <a:cs typeface="Times New Roman" panose="02020603050405020304" pitchFamily="18" charset="0"/>
              </a:rPr>
            </a:br>
            <a:endParaRPr lang="en-IN" dirty="0"/>
          </a:p>
        </p:txBody>
      </p:sp>
      <p:graphicFrame>
        <p:nvGraphicFramePr>
          <p:cNvPr id="4" name="Table 3">
            <a:extLst>
              <a:ext uri="{FF2B5EF4-FFF2-40B4-BE49-F238E27FC236}">
                <a16:creationId xmlns:a16="http://schemas.microsoft.com/office/drawing/2014/main" id="{775E9A7F-948B-4700-8835-1141175CE629}"/>
              </a:ext>
            </a:extLst>
          </p:cNvPr>
          <p:cNvGraphicFramePr>
            <a:graphicFrameLocks noGrp="1"/>
          </p:cNvGraphicFramePr>
          <p:nvPr>
            <p:extLst>
              <p:ext uri="{D42A27DB-BD31-4B8C-83A1-F6EECF244321}">
                <p14:modId xmlns:p14="http://schemas.microsoft.com/office/powerpoint/2010/main" val="2464894346"/>
              </p:ext>
            </p:extLst>
          </p:nvPr>
        </p:nvGraphicFramePr>
        <p:xfrm>
          <a:off x="1207363" y="3701514"/>
          <a:ext cx="6898609" cy="1305491"/>
        </p:xfrm>
        <a:graphic>
          <a:graphicData uri="http://schemas.openxmlformats.org/drawingml/2006/table">
            <a:tbl>
              <a:tblPr firstRow="1" firstCol="1" lastRow="1" lastCol="1" bandRow="1" bandCol="1">
                <a:tableStyleId>{5C22544A-7EE6-4342-B048-85BDC9FD1C3A}</a:tableStyleId>
              </a:tblPr>
              <a:tblGrid>
                <a:gridCol w="3347054">
                  <a:extLst>
                    <a:ext uri="{9D8B030D-6E8A-4147-A177-3AD203B41FA5}">
                      <a16:colId xmlns:a16="http://schemas.microsoft.com/office/drawing/2014/main" val="3045755930"/>
                    </a:ext>
                  </a:extLst>
                </a:gridCol>
                <a:gridCol w="3551555">
                  <a:extLst>
                    <a:ext uri="{9D8B030D-6E8A-4147-A177-3AD203B41FA5}">
                      <a16:colId xmlns:a16="http://schemas.microsoft.com/office/drawing/2014/main" val="882945491"/>
                    </a:ext>
                  </a:extLst>
                </a:gridCol>
              </a:tblGrid>
              <a:tr h="1305491">
                <a:tc>
                  <a:txBody>
                    <a:bodyPr/>
                    <a:lstStyle/>
                    <a:p>
                      <a:pPr>
                        <a:spcBef>
                          <a:spcPts val="400"/>
                        </a:spcBef>
                      </a:pPr>
                      <a:r>
                        <a:rPr lang="en-GB" sz="2400" dirty="0">
                          <a:solidFill>
                            <a:schemeClr val="tx1">
                              <a:lumMod val="75000"/>
                              <a:lumOff val="25000"/>
                            </a:schemeClr>
                          </a:solidFill>
                          <a:effectLst/>
                        </a:rPr>
                        <a:t>Marian Stewart Bartlett</a:t>
                      </a:r>
                      <a:endParaRPr lang="en-IN" sz="2400" dirty="0">
                        <a:solidFill>
                          <a:schemeClr val="tx1">
                            <a:lumMod val="75000"/>
                            <a:lumOff val="25000"/>
                          </a:schemeClr>
                        </a:solidFill>
                        <a:effectLst/>
                      </a:endParaRPr>
                    </a:p>
                    <a:p>
                      <a:pPr marL="0" marR="0" lvl="0" indent="0" algn="l" defTabSz="914400" rtl="0" eaLnBrk="1" fontAlgn="auto" latinLnBrk="0" hangingPunct="1">
                        <a:lnSpc>
                          <a:spcPct val="100000"/>
                        </a:lnSpc>
                        <a:spcBef>
                          <a:spcPts val="400"/>
                        </a:spcBef>
                        <a:spcAft>
                          <a:spcPts val="0"/>
                        </a:spcAft>
                        <a:buClrTx/>
                        <a:buSzTx/>
                        <a:buFontTx/>
                        <a:buNone/>
                        <a:tabLst/>
                        <a:defRPr/>
                      </a:pPr>
                      <a:r>
                        <a:rPr lang="en-GB" sz="1400" dirty="0">
                          <a:effectLst/>
                        </a:rPr>
                        <a:t>Department of Cognitive Science and Psychology,</a:t>
                      </a:r>
                      <a:br>
                        <a:rPr lang="en-GB" sz="1400" dirty="0">
                          <a:effectLst/>
                        </a:rPr>
                      </a:br>
                      <a:r>
                        <a:rPr lang="en-GB" sz="1400" dirty="0">
                          <a:effectLst/>
                        </a:rPr>
                        <a:t>University of California</a:t>
                      </a:r>
                      <a:endParaRPr lang="en-IN" sz="1400" dirty="0">
                        <a:effectLst/>
                      </a:endParaRPr>
                    </a:p>
                    <a:p>
                      <a:pPr>
                        <a:spcBef>
                          <a:spcPts val="400"/>
                        </a:spcBef>
                      </a:pPr>
                      <a:endParaRPr lang="en-GB" sz="900" dirty="0">
                        <a:effectLst/>
                      </a:endParaRPr>
                    </a:p>
                  </a:txBody>
                  <a:tcPr marL="68580" marR="68580" marT="0" marB="0"/>
                </a:tc>
                <a:tc>
                  <a:txBody>
                    <a:bodyPr/>
                    <a:lstStyle/>
                    <a:p>
                      <a:pPr marL="71755" marR="0" lvl="0" indent="-71755" algn="l" defTabSz="914400" rtl="0" eaLnBrk="1" fontAlgn="auto" latinLnBrk="0" hangingPunct="1">
                        <a:lnSpc>
                          <a:spcPct val="100000"/>
                        </a:lnSpc>
                        <a:spcBef>
                          <a:spcPts val="400"/>
                        </a:spcBef>
                        <a:spcAft>
                          <a:spcPts val="0"/>
                        </a:spcAft>
                        <a:buClrTx/>
                        <a:buSzTx/>
                        <a:buFontTx/>
                        <a:buNone/>
                        <a:tabLst/>
                        <a:defRPr/>
                      </a:pPr>
                      <a:r>
                        <a:rPr lang="en-GB" sz="2400" dirty="0">
                          <a:solidFill>
                            <a:schemeClr val="tx1">
                              <a:lumMod val="75000"/>
                              <a:lumOff val="25000"/>
                            </a:schemeClr>
                          </a:solidFill>
                          <a:effectLst/>
                        </a:rPr>
                        <a:t>Gwen Littlewort</a:t>
                      </a:r>
                      <a:endParaRPr lang="en-IN" sz="2400" dirty="0">
                        <a:solidFill>
                          <a:schemeClr val="tx1">
                            <a:lumMod val="75000"/>
                            <a:lumOff val="25000"/>
                          </a:schemeClr>
                        </a:solidFill>
                        <a:effectLst/>
                      </a:endParaRPr>
                    </a:p>
                    <a:p>
                      <a:pPr marL="71755" indent="-71755">
                        <a:spcBef>
                          <a:spcPts val="400"/>
                        </a:spcBef>
                      </a:pPr>
                      <a:r>
                        <a:rPr lang="en-GB" sz="1400" dirty="0">
                          <a:effectLst/>
                        </a:rPr>
                        <a:t>University of California,</a:t>
                      </a:r>
                      <a:br>
                        <a:rPr lang="en-GB" sz="1400" dirty="0">
                          <a:effectLst/>
                        </a:rPr>
                      </a:br>
                      <a:r>
                        <a:rPr lang="en-GB" sz="1400" dirty="0">
                          <a:effectLst/>
                        </a:rPr>
                        <a:t>San Diego</a:t>
                      </a:r>
                      <a:endParaRPr lang="en-IN" sz="1400" dirty="0">
                        <a:effectLst/>
                        <a:latin typeface="Arial" panose="020B0604020202020204" pitchFamily="34" charset="0"/>
                        <a:ea typeface="SimSun" panose="02010600030101010101" pitchFamily="2" charset="-122"/>
                      </a:endParaRPr>
                    </a:p>
                  </a:txBody>
                  <a:tcPr marL="68580" marR="68580" marT="0" marB="0"/>
                </a:tc>
                <a:extLst>
                  <a:ext uri="{0D108BD9-81ED-4DB2-BD59-A6C34878D82A}">
                    <a16:rowId xmlns:a16="http://schemas.microsoft.com/office/drawing/2014/main" val="1068065720"/>
                  </a:ext>
                </a:extLst>
              </a:tr>
            </a:tbl>
          </a:graphicData>
        </a:graphic>
      </p:graphicFrame>
    </p:spTree>
    <p:extLst>
      <p:ext uri="{BB962C8B-B14F-4D97-AF65-F5344CB8AC3E}">
        <p14:creationId xmlns:p14="http://schemas.microsoft.com/office/powerpoint/2010/main" val="31967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9E0534-4AEC-4C2D-B3B3-4AAF3536FFF2}"/>
              </a:ext>
            </a:extLst>
          </p:cNvPr>
          <p:cNvSpPr txBox="1"/>
          <p:nvPr/>
        </p:nvSpPr>
        <p:spPr>
          <a:xfrm>
            <a:off x="366202" y="503353"/>
            <a:ext cx="5729797" cy="4832092"/>
          </a:xfrm>
          <a:prstGeom prst="rect">
            <a:avLst/>
          </a:prstGeom>
          <a:noFill/>
        </p:spPr>
        <p:txBody>
          <a:bodyPr wrap="square">
            <a:spAutoFit/>
          </a:bodyPr>
          <a:lstStyle/>
          <a:p>
            <a:r>
              <a:rPr lang="en-IN" sz="2400" dirty="0">
                <a:solidFill>
                  <a:schemeClr val="accent3"/>
                </a:solidFill>
              </a:rPr>
              <a:t>Generalization Performance Within Dataset -</a:t>
            </a:r>
            <a:r>
              <a:rPr lang="en-US" sz="2000" dirty="0"/>
              <a:t>We first report performance for generalization to novel subjects within the Cohn-Kanade and Ekman-Hager databases. Generalization to new subjects was tested using leave-one-subject-out cross-validation. The results are shown in Table.</a:t>
            </a:r>
            <a:r>
              <a:rPr lang="en-IN" sz="2000" dirty="0">
                <a:solidFill>
                  <a:schemeClr val="accent3"/>
                </a:solidFill>
              </a:rPr>
              <a:t> </a:t>
            </a:r>
          </a:p>
          <a:p>
            <a:endParaRPr lang="en-IN" sz="2000" dirty="0">
              <a:solidFill>
                <a:schemeClr val="accent3"/>
              </a:solidFill>
            </a:endParaRPr>
          </a:p>
          <a:p>
            <a:r>
              <a:rPr lang="en-US" sz="2000" dirty="0"/>
              <a:t>A strength of data-driven systems is that they learn the variations due to combinations, and they also learn the most likely contexts of an action.</a:t>
            </a:r>
          </a:p>
          <a:p>
            <a:endParaRPr lang="en-US" sz="2000" dirty="0"/>
          </a:p>
          <a:p>
            <a:r>
              <a:rPr lang="en-US" sz="2000" dirty="0"/>
              <a:t> Nonlinear support vector machines have the added advantage of being able to handle multimodal data distributions which can arise with action combinations.</a:t>
            </a:r>
            <a:r>
              <a:rPr lang="en-IN" sz="2000" dirty="0">
                <a:solidFill>
                  <a:schemeClr val="accent3"/>
                </a:solidFill>
              </a:rPr>
              <a:t> </a:t>
            </a:r>
          </a:p>
        </p:txBody>
      </p:sp>
      <p:graphicFrame>
        <p:nvGraphicFramePr>
          <p:cNvPr id="4" name="Table 3">
            <a:extLst>
              <a:ext uri="{FF2B5EF4-FFF2-40B4-BE49-F238E27FC236}">
                <a16:creationId xmlns:a16="http://schemas.microsoft.com/office/drawing/2014/main" id="{6305FA1A-EC20-4735-A3F3-D3E386D97ABE}"/>
              </a:ext>
            </a:extLst>
          </p:cNvPr>
          <p:cNvGraphicFramePr>
            <a:graphicFrameLocks noGrp="1"/>
          </p:cNvGraphicFramePr>
          <p:nvPr>
            <p:extLst>
              <p:ext uri="{D42A27DB-BD31-4B8C-83A1-F6EECF244321}">
                <p14:modId xmlns:p14="http://schemas.microsoft.com/office/powerpoint/2010/main" val="2434161088"/>
              </p:ext>
            </p:extLst>
          </p:nvPr>
        </p:nvGraphicFramePr>
        <p:xfrm>
          <a:off x="6551720" y="250799"/>
          <a:ext cx="5202313" cy="6356402"/>
        </p:xfrm>
        <a:graphic>
          <a:graphicData uri="http://schemas.openxmlformats.org/drawingml/2006/table">
            <a:tbl>
              <a:tblPr firstRow="1" firstCol="1" bandRow="1">
                <a:tableStyleId>{5C22544A-7EE6-4342-B048-85BDC9FD1C3A}</a:tableStyleId>
              </a:tblPr>
              <a:tblGrid>
                <a:gridCol w="524649">
                  <a:extLst>
                    <a:ext uri="{9D8B030D-6E8A-4147-A177-3AD203B41FA5}">
                      <a16:colId xmlns:a16="http://schemas.microsoft.com/office/drawing/2014/main" val="2349401602"/>
                    </a:ext>
                  </a:extLst>
                </a:gridCol>
                <a:gridCol w="1313028">
                  <a:extLst>
                    <a:ext uri="{9D8B030D-6E8A-4147-A177-3AD203B41FA5}">
                      <a16:colId xmlns:a16="http://schemas.microsoft.com/office/drawing/2014/main" val="1644847227"/>
                    </a:ext>
                  </a:extLst>
                </a:gridCol>
                <a:gridCol w="639192">
                  <a:extLst>
                    <a:ext uri="{9D8B030D-6E8A-4147-A177-3AD203B41FA5}">
                      <a16:colId xmlns:a16="http://schemas.microsoft.com/office/drawing/2014/main" val="1444970779"/>
                    </a:ext>
                  </a:extLst>
                </a:gridCol>
                <a:gridCol w="656948">
                  <a:extLst>
                    <a:ext uri="{9D8B030D-6E8A-4147-A177-3AD203B41FA5}">
                      <a16:colId xmlns:a16="http://schemas.microsoft.com/office/drawing/2014/main" val="3066481044"/>
                    </a:ext>
                  </a:extLst>
                </a:gridCol>
                <a:gridCol w="710214">
                  <a:extLst>
                    <a:ext uri="{9D8B030D-6E8A-4147-A177-3AD203B41FA5}">
                      <a16:colId xmlns:a16="http://schemas.microsoft.com/office/drawing/2014/main" val="871912810"/>
                    </a:ext>
                  </a:extLst>
                </a:gridCol>
                <a:gridCol w="648070">
                  <a:extLst>
                    <a:ext uri="{9D8B030D-6E8A-4147-A177-3AD203B41FA5}">
                      <a16:colId xmlns:a16="http://schemas.microsoft.com/office/drawing/2014/main" val="672042524"/>
                    </a:ext>
                  </a:extLst>
                </a:gridCol>
                <a:gridCol w="710212">
                  <a:extLst>
                    <a:ext uri="{9D8B030D-6E8A-4147-A177-3AD203B41FA5}">
                      <a16:colId xmlns:a16="http://schemas.microsoft.com/office/drawing/2014/main" val="1043666545"/>
                    </a:ext>
                  </a:extLst>
                </a:gridCol>
              </a:tblGrid>
              <a:tr h="542276">
                <a:tc>
                  <a:txBody>
                    <a:bodyPr/>
                    <a:lstStyle/>
                    <a:p>
                      <a:pPr indent="180340" algn="just">
                        <a:spcBef>
                          <a:spcPts val="400"/>
                        </a:spcBef>
                        <a:spcAft>
                          <a:spcPts val="400"/>
                        </a:spcAft>
                        <a:tabLst>
                          <a:tab pos="1683385" algn="ctr"/>
                          <a:tab pos="3366135" algn="r"/>
                        </a:tabLst>
                      </a:pPr>
                      <a:r>
                        <a:rPr lang="en-GB" sz="1200" dirty="0">
                          <a:effectLst/>
                        </a:rPr>
                        <a:t>AU </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Name</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N</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P</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P(opt)</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FA</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Hit</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2412208334"/>
                  </a:ext>
                </a:extLst>
              </a:tr>
              <a:tr h="323007">
                <a:tc>
                  <a:txBody>
                    <a:bodyPr/>
                    <a:lstStyle/>
                    <a:p>
                      <a:pPr indent="180340" algn="just">
                        <a:spcBef>
                          <a:spcPts val="400"/>
                        </a:spcBef>
                        <a:spcAft>
                          <a:spcPts val="400"/>
                        </a:spcAft>
                        <a:tabLst>
                          <a:tab pos="1683385" algn="ctr"/>
                          <a:tab pos="3366135" algn="r"/>
                        </a:tabLst>
                      </a:pPr>
                      <a:r>
                        <a:rPr lang="en-GB" sz="1200">
                          <a:effectLst/>
                        </a:rPr>
                        <a:t>1</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Inn. Brow raise</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409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90.3</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92.9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0.4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71.3</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106303639"/>
                  </a:ext>
                </a:extLst>
              </a:tr>
              <a:tr h="323007">
                <a:tc>
                  <a:txBody>
                    <a:bodyPr/>
                    <a:lstStyle/>
                    <a:p>
                      <a:pPr indent="180340" algn="just">
                        <a:spcBef>
                          <a:spcPts val="400"/>
                        </a:spcBef>
                        <a:spcAft>
                          <a:spcPts val="400"/>
                        </a:spcAft>
                        <a:tabLst>
                          <a:tab pos="1683385" algn="ctr"/>
                          <a:tab pos="3366135" algn="r"/>
                        </a:tabLst>
                      </a:pPr>
                      <a:r>
                        <a:rPr lang="en-GB" sz="1200">
                          <a:effectLst/>
                        </a:rPr>
                        <a:t>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Out. brow raise</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315</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91.8</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92.8</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1.6</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62.6</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2443657987"/>
                  </a:ext>
                </a:extLst>
              </a:tr>
              <a:tr h="323007">
                <a:tc>
                  <a:txBody>
                    <a:bodyPr/>
                    <a:lstStyle/>
                    <a:p>
                      <a:pPr indent="180340" algn="just">
                        <a:spcBef>
                          <a:spcPts val="400"/>
                        </a:spcBef>
                        <a:spcAft>
                          <a:spcPts val="400"/>
                        </a:spcAft>
                        <a:tabLst>
                          <a:tab pos="1683385" algn="ctr"/>
                          <a:tab pos="3366135" algn="r"/>
                        </a:tabLst>
                      </a:pPr>
                      <a:r>
                        <a:rPr lang="en-GB" sz="1200">
                          <a:effectLst/>
                        </a:rPr>
                        <a:t>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Brow lower</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412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82.7</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86.8</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6.9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41.0</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4011353005"/>
                  </a:ext>
                </a:extLst>
              </a:tr>
              <a:tr h="323007">
                <a:tc>
                  <a:txBody>
                    <a:bodyPr/>
                    <a:lstStyle/>
                    <a:p>
                      <a:pPr indent="180340" algn="just">
                        <a:spcBef>
                          <a:spcPts val="400"/>
                        </a:spcBef>
                        <a:spcAft>
                          <a:spcPts val="400"/>
                        </a:spcAft>
                        <a:tabLst>
                          <a:tab pos="1683385" algn="ctr"/>
                          <a:tab pos="3366135" algn="r"/>
                        </a:tabLst>
                      </a:pPr>
                      <a:r>
                        <a:rPr lang="en-GB" sz="1200">
                          <a:effectLst/>
                        </a:rPr>
                        <a:t>5</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Upper lid raises</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286</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91.2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92.9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2.1</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61.9</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3862573882"/>
                  </a:ext>
                </a:extLst>
              </a:tr>
              <a:tr h="323007">
                <a:tc>
                  <a:txBody>
                    <a:bodyPr/>
                    <a:lstStyle/>
                    <a:p>
                      <a:pPr indent="180340" algn="just">
                        <a:spcBef>
                          <a:spcPts val="400"/>
                        </a:spcBef>
                        <a:spcAft>
                          <a:spcPts val="400"/>
                        </a:spcAft>
                        <a:tabLst>
                          <a:tab pos="1683385" algn="ctr"/>
                          <a:tab pos="3366135" algn="r"/>
                        </a:tabLst>
                      </a:pPr>
                      <a:r>
                        <a:rPr lang="en-GB" sz="1200">
                          <a:effectLst/>
                        </a:rPr>
                        <a:t>6</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Cheek raises</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278</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92.8</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93.5</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1.4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70.1</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3178910448"/>
                  </a:ext>
                </a:extLst>
              </a:tr>
              <a:tr h="323007">
                <a:tc>
                  <a:txBody>
                    <a:bodyPr/>
                    <a:lstStyle/>
                    <a:p>
                      <a:pPr indent="180340" algn="just">
                        <a:spcBef>
                          <a:spcPts val="400"/>
                        </a:spcBef>
                        <a:spcAft>
                          <a:spcPts val="400"/>
                        </a:spcAft>
                        <a:tabLst>
                          <a:tab pos="1683385" algn="ctr"/>
                          <a:tab pos="3366135" algn="r"/>
                        </a:tabLst>
                      </a:pPr>
                      <a:r>
                        <a:rPr lang="en-GB" sz="1200">
                          <a:effectLst/>
                        </a:rPr>
                        <a:t>7</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Lower lid tight</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403</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85.7</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88.5</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4.6</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52.1</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2555641734"/>
                  </a:ext>
                </a:extLst>
              </a:tr>
              <a:tr h="323007">
                <a:tc>
                  <a:txBody>
                    <a:bodyPr/>
                    <a:lstStyle/>
                    <a:p>
                      <a:pPr indent="180340" algn="just">
                        <a:spcBef>
                          <a:spcPts val="400"/>
                        </a:spcBef>
                        <a:spcAft>
                          <a:spcPts val="400"/>
                        </a:spcAft>
                        <a:tabLst>
                          <a:tab pos="1683385" algn="ctr"/>
                          <a:tab pos="3366135" algn="r"/>
                        </a:tabLst>
                      </a:pPr>
                      <a:r>
                        <a:rPr lang="en-GB" sz="1200">
                          <a:effectLst/>
                        </a:rPr>
                        <a:t>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Nose wrinkle</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68</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98.7</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98.8</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0.04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85.3</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1125875011"/>
                  </a:ext>
                </a:extLst>
              </a:tr>
              <a:tr h="323007">
                <a:tc>
                  <a:txBody>
                    <a:bodyPr/>
                    <a:lstStyle/>
                    <a:p>
                      <a:pPr indent="180340" algn="just">
                        <a:spcBef>
                          <a:spcPts val="400"/>
                        </a:spcBef>
                        <a:spcAft>
                          <a:spcPts val="400"/>
                        </a:spcAft>
                        <a:tabLst>
                          <a:tab pos="1683385" algn="ctr"/>
                          <a:tab pos="3366135" algn="r"/>
                        </a:tabLst>
                      </a:pPr>
                      <a:r>
                        <a:rPr lang="en-GB" sz="1200">
                          <a:effectLst/>
                        </a:rPr>
                        <a:t>10</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Lip raises</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50</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97.7</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98.1</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13.9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26.0</a:t>
                      </a:r>
                      <a:endParaRPr lang="en-IN" sz="1200" dirty="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1236147347"/>
                  </a:ext>
                </a:extLst>
              </a:tr>
              <a:tr h="323007">
                <a:tc>
                  <a:txBody>
                    <a:bodyPr/>
                    <a:lstStyle/>
                    <a:p>
                      <a:pPr indent="180340" algn="just">
                        <a:spcBef>
                          <a:spcPts val="400"/>
                        </a:spcBef>
                        <a:spcAft>
                          <a:spcPts val="400"/>
                        </a:spcAft>
                        <a:tabLst>
                          <a:tab pos="1683385" algn="ctr"/>
                          <a:tab pos="3366135" algn="r"/>
                        </a:tabLst>
                      </a:pPr>
                      <a:r>
                        <a:rPr lang="en-GB" sz="1200">
                          <a:effectLst/>
                        </a:rPr>
                        <a:t>12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Lip crnr. pull</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196</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97.8</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98.0</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0.04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93.4</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3571828890"/>
                  </a:ext>
                </a:extLst>
              </a:tr>
              <a:tr h="323007">
                <a:tc>
                  <a:txBody>
                    <a:bodyPr/>
                    <a:lstStyle/>
                    <a:p>
                      <a:pPr indent="180340" algn="just">
                        <a:spcBef>
                          <a:spcPts val="400"/>
                        </a:spcBef>
                        <a:spcAft>
                          <a:spcPts val="400"/>
                        </a:spcAft>
                        <a:tabLst>
                          <a:tab pos="1683385" algn="ctr"/>
                          <a:tab pos="3366135" algn="r"/>
                        </a:tabLst>
                      </a:pPr>
                      <a:r>
                        <a:rPr lang="en-GB" sz="1200">
                          <a:effectLst/>
                        </a:rPr>
                        <a:t>15</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Lip crnr. Depr.</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100</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97.0</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97.2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1.0</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72.0</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514466270"/>
                  </a:ext>
                </a:extLst>
              </a:tr>
              <a:tr h="323007">
                <a:tc>
                  <a:txBody>
                    <a:bodyPr/>
                    <a:lstStyle/>
                    <a:p>
                      <a:pPr indent="180340" algn="just">
                        <a:spcBef>
                          <a:spcPts val="400"/>
                        </a:spcBef>
                        <a:spcAft>
                          <a:spcPts val="400"/>
                        </a:spcAft>
                        <a:tabLst>
                          <a:tab pos="1683385" algn="ctr"/>
                          <a:tab pos="3366135" algn="r"/>
                        </a:tabLst>
                      </a:pPr>
                      <a:r>
                        <a:rPr lang="en-GB" sz="1200">
                          <a:effectLst/>
                        </a:rPr>
                        <a:t>17</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Chin raise</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203</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87.0</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92.8</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7.0</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40.4</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83059055"/>
                  </a:ext>
                </a:extLst>
              </a:tr>
              <a:tr h="323007">
                <a:tc>
                  <a:txBody>
                    <a:bodyPr/>
                    <a:lstStyle/>
                    <a:p>
                      <a:pPr indent="180340" algn="just">
                        <a:spcBef>
                          <a:spcPts val="400"/>
                        </a:spcBef>
                        <a:spcAft>
                          <a:spcPts val="400"/>
                        </a:spcAft>
                        <a:tabLst>
                          <a:tab pos="1683385" algn="ctr"/>
                          <a:tab pos="3366135" algn="r"/>
                        </a:tabLst>
                      </a:pPr>
                      <a:r>
                        <a:rPr lang="en-GB" sz="1200">
                          <a:effectLst/>
                        </a:rPr>
                        <a:t>20</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Lip Stretch</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94.4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96.2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6.6</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41.4</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668697140"/>
                  </a:ext>
                </a:extLst>
              </a:tr>
              <a:tr h="323007">
                <a:tc>
                  <a:txBody>
                    <a:bodyPr/>
                    <a:lstStyle/>
                    <a:p>
                      <a:pPr indent="180340" algn="just">
                        <a:spcBef>
                          <a:spcPts val="400"/>
                        </a:spcBef>
                        <a:spcAft>
                          <a:spcPts val="400"/>
                        </a:spcAft>
                        <a:tabLst>
                          <a:tab pos="1683385" algn="ctr"/>
                          <a:tab pos="3366135" algn="r"/>
                        </a:tabLst>
                      </a:pPr>
                      <a:r>
                        <a:rPr lang="en-GB" sz="1200">
                          <a:effectLst/>
                        </a:rPr>
                        <a:t>23</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Lip tightens</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57</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97.0</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97.9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11.0</a:t>
                      </a:r>
                      <a:endParaRPr lang="en-IN" sz="1200" dirty="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36.8</a:t>
                      </a:r>
                      <a:endParaRPr lang="en-IN" sz="120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697461721"/>
                  </a:ext>
                </a:extLst>
              </a:tr>
              <a:tr h="323007">
                <a:tc>
                  <a:txBody>
                    <a:bodyPr/>
                    <a:lstStyle/>
                    <a:p>
                      <a:pPr indent="180340" algn="just">
                        <a:spcBef>
                          <a:spcPts val="400"/>
                        </a:spcBef>
                        <a:spcAft>
                          <a:spcPts val="400"/>
                        </a:spcAft>
                        <a:tabLst>
                          <a:tab pos="1683385" algn="ctr"/>
                          <a:tab pos="3366135" algn="r"/>
                        </a:tabLst>
                      </a:pPr>
                      <a:r>
                        <a:rPr lang="en-GB" sz="1200">
                          <a:effectLst/>
                        </a:rPr>
                        <a:t>24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Lip press</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49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98.4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98.5</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1.7</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61.2</a:t>
                      </a:r>
                      <a:endParaRPr lang="en-IN" sz="1200" dirty="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3912870874"/>
                  </a:ext>
                </a:extLst>
              </a:tr>
              <a:tr h="323007">
                <a:tc>
                  <a:txBody>
                    <a:bodyPr/>
                    <a:lstStyle/>
                    <a:p>
                      <a:pPr indent="180340" algn="just">
                        <a:spcBef>
                          <a:spcPts val="400"/>
                        </a:spcBef>
                        <a:spcAft>
                          <a:spcPts val="400"/>
                        </a:spcAft>
                        <a:tabLst>
                          <a:tab pos="1683385" algn="ctr"/>
                          <a:tab pos="3366135" algn="r"/>
                        </a:tabLst>
                      </a:pPr>
                      <a:r>
                        <a:rPr lang="en-GB" sz="1200">
                          <a:effectLst/>
                        </a:rPr>
                        <a:t>25</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Lips part</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376</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89.7</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91.2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2.2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64.9</a:t>
                      </a:r>
                      <a:endParaRPr lang="en-IN" sz="1200" dirty="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2773986475"/>
                  </a:ext>
                </a:extLst>
              </a:tr>
              <a:tr h="323007">
                <a:tc>
                  <a:txBody>
                    <a:bodyPr/>
                    <a:lstStyle/>
                    <a:p>
                      <a:pPr indent="180340" algn="just">
                        <a:spcBef>
                          <a:spcPts val="400"/>
                        </a:spcBef>
                        <a:spcAft>
                          <a:spcPts val="400"/>
                        </a:spcAft>
                        <a:tabLst>
                          <a:tab pos="1683385" algn="ctr"/>
                          <a:tab pos="3366135" algn="r"/>
                        </a:tabLst>
                      </a:pPr>
                      <a:r>
                        <a:rPr lang="en-GB" sz="1200">
                          <a:effectLst/>
                        </a:rPr>
                        <a:t>26</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Jaw drop</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86</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96.7</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97.1</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5.9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45.3</a:t>
                      </a:r>
                      <a:endParaRPr lang="en-IN" sz="1200" dirty="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3481111555"/>
                  </a:ext>
                </a:extLst>
              </a:tr>
              <a:tr h="323007">
                <a:tc>
                  <a:txBody>
                    <a:bodyPr/>
                    <a:lstStyle/>
                    <a:p>
                      <a:pPr indent="180340" algn="just">
                        <a:spcBef>
                          <a:spcPts val="400"/>
                        </a:spcBef>
                        <a:spcAft>
                          <a:spcPts val="400"/>
                        </a:spcAft>
                        <a:tabLst>
                          <a:tab pos="1683385" algn="ctr"/>
                          <a:tab pos="3366135" algn="r"/>
                        </a:tabLst>
                      </a:pPr>
                      <a:r>
                        <a:rPr lang="en-GB" sz="1200">
                          <a:effectLst/>
                        </a:rPr>
                        <a:t>27</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Mouth stretch</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81</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99.2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99.2</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0.04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97.5</a:t>
                      </a:r>
                      <a:endParaRPr lang="en-IN" sz="1200" dirty="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2994787223"/>
                  </a:ext>
                </a:extLst>
              </a:tr>
              <a:tr h="323007">
                <a:tc>
                  <a:txBody>
                    <a:bodyPr/>
                    <a:lstStyle/>
                    <a:p>
                      <a:pPr indent="180340" algn="just">
                        <a:spcBef>
                          <a:spcPts val="400"/>
                        </a:spcBef>
                        <a:spcAft>
                          <a:spcPts val="400"/>
                        </a:spcAft>
                        <a:tabLst>
                          <a:tab pos="1683385" algn="ctr"/>
                          <a:tab pos="3366135" algn="r"/>
                        </a:tabLst>
                      </a:pPr>
                      <a:r>
                        <a:rPr lang="en-GB" sz="1200">
                          <a:effectLst/>
                        </a:rPr>
                        <a:t> </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Mean</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 </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93.4</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94.8</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a:effectLst/>
                        </a:rPr>
                        <a:t>3.9</a:t>
                      </a:r>
                      <a:endParaRPr lang="en-IN" sz="1200">
                        <a:effectLst/>
                        <a:latin typeface="Times New Roman" panose="02020603050405020304" pitchFamily="18" charset="0"/>
                        <a:ea typeface="Times New Roman" panose="02020603050405020304" pitchFamily="18" charset="0"/>
                      </a:endParaRPr>
                    </a:p>
                  </a:txBody>
                  <a:tcPr marL="67385" marR="67385" marT="0" marB="0"/>
                </a:tc>
                <a:tc>
                  <a:txBody>
                    <a:bodyPr/>
                    <a:lstStyle/>
                    <a:p>
                      <a:pPr indent="180340" algn="just">
                        <a:spcBef>
                          <a:spcPts val="400"/>
                        </a:spcBef>
                        <a:spcAft>
                          <a:spcPts val="400"/>
                        </a:spcAft>
                        <a:tabLst>
                          <a:tab pos="1683385" algn="ctr"/>
                          <a:tab pos="3366135" algn="r"/>
                        </a:tabLst>
                      </a:pPr>
                      <a:r>
                        <a:rPr lang="en-GB" sz="1200" dirty="0">
                          <a:effectLst/>
                        </a:rPr>
                        <a:t>60.2</a:t>
                      </a:r>
                      <a:endParaRPr lang="en-IN" sz="1200" dirty="0">
                        <a:effectLst/>
                        <a:latin typeface="Times New Roman" panose="02020603050405020304" pitchFamily="18" charset="0"/>
                        <a:ea typeface="Times New Roman" panose="02020603050405020304" pitchFamily="18" charset="0"/>
                      </a:endParaRPr>
                    </a:p>
                  </a:txBody>
                  <a:tcPr marL="67385" marR="67385" marT="0" marB="0"/>
                </a:tc>
                <a:extLst>
                  <a:ext uri="{0D108BD9-81ED-4DB2-BD59-A6C34878D82A}">
                    <a16:rowId xmlns:a16="http://schemas.microsoft.com/office/drawing/2014/main" val="2658876771"/>
                  </a:ext>
                </a:extLst>
              </a:tr>
            </a:tbl>
          </a:graphicData>
        </a:graphic>
      </p:graphicFrame>
    </p:spTree>
    <p:extLst>
      <p:ext uri="{BB962C8B-B14F-4D97-AF65-F5344CB8AC3E}">
        <p14:creationId xmlns:p14="http://schemas.microsoft.com/office/powerpoint/2010/main" val="310195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0B61E3C-DA66-496E-9665-1754431E1E98}"/>
              </a:ext>
            </a:extLst>
          </p:cNvPr>
          <p:cNvGraphicFramePr>
            <a:graphicFrameLocks noGrp="1"/>
          </p:cNvGraphicFramePr>
          <p:nvPr>
            <p:extLst>
              <p:ext uri="{D42A27DB-BD31-4B8C-83A1-F6EECF244321}">
                <p14:modId xmlns:p14="http://schemas.microsoft.com/office/powerpoint/2010/main" val="147867119"/>
              </p:ext>
            </p:extLst>
          </p:nvPr>
        </p:nvGraphicFramePr>
        <p:xfrm>
          <a:off x="6279474" y="414416"/>
          <a:ext cx="5637324" cy="5939154"/>
        </p:xfrm>
        <a:graphic>
          <a:graphicData uri="http://schemas.openxmlformats.org/drawingml/2006/table">
            <a:tbl>
              <a:tblPr firstRow="1" firstCol="1" bandRow="1">
                <a:tableStyleId>{5C22544A-7EE6-4342-B048-85BDC9FD1C3A}</a:tableStyleId>
              </a:tblPr>
              <a:tblGrid>
                <a:gridCol w="805332">
                  <a:extLst>
                    <a:ext uri="{9D8B030D-6E8A-4147-A177-3AD203B41FA5}">
                      <a16:colId xmlns:a16="http://schemas.microsoft.com/office/drawing/2014/main" val="2900532157"/>
                    </a:ext>
                  </a:extLst>
                </a:gridCol>
                <a:gridCol w="805332">
                  <a:extLst>
                    <a:ext uri="{9D8B030D-6E8A-4147-A177-3AD203B41FA5}">
                      <a16:colId xmlns:a16="http://schemas.microsoft.com/office/drawing/2014/main" val="1000073462"/>
                    </a:ext>
                  </a:extLst>
                </a:gridCol>
                <a:gridCol w="805332">
                  <a:extLst>
                    <a:ext uri="{9D8B030D-6E8A-4147-A177-3AD203B41FA5}">
                      <a16:colId xmlns:a16="http://schemas.microsoft.com/office/drawing/2014/main" val="1899708621"/>
                    </a:ext>
                  </a:extLst>
                </a:gridCol>
                <a:gridCol w="805332">
                  <a:extLst>
                    <a:ext uri="{9D8B030D-6E8A-4147-A177-3AD203B41FA5}">
                      <a16:colId xmlns:a16="http://schemas.microsoft.com/office/drawing/2014/main" val="4097196877"/>
                    </a:ext>
                  </a:extLst>
                </a:gridCol>
                <a:gridCol w="805332">
                  <a:extLst>
                    <a:ext uri="{9D8B030D-6E8A-4147-A177-3AD203B41FA5}">
                      <a16:colId xmlns:a16="http://schemas.microsoft.com/office/drawing/2014/main" val="2805547962"/>
                    </a:ext>
                  </a:extLst>
                </a:gridCol>
                <a:gridCol w="805332">
                  <a:extLst>
                    <a:ext uri="{9D8B030D-6E8A-4147-A177-3AD203B41FA5}">
                      <a16:colId xmlns:a16="http://schemas.microsoft.com/office/drawing/2014/main" val="1620829015"/>
                    </a:ext>
                  </a:extLst>
                </a:gridCol>
                <a:gridCol w="805332">
                  <a:extLst>
                    <a:ext uri="{9D8B030D-6E8A-4147-A177-3AD203B41FA5}">
                      <a16:colId xmlns:a16="http://schemas.microsoft.com/office/drawing/2014/main" val="2386215305"/>
                    </a:ext>
                  </a:extLst>
                </a:gridCol>
              </a:tblGrid>
              <a:tr h="329953">
                <a:tc>
                  <a:txBody>
                    <a:bodyPr/>
                    <a:lstStyle/>
                    <a:p>
                      <a:pPr>
                        <a:lnSpc>
                          <a:spcPct val="107000"/>
                        </a:lnSpc>
                        <a:spcAft>
                          <a:spcPts val="800"/>
                        </a:spcAft>
                      </a:pPr>
                      <a:r>
                        <a:rPr lang="en-IN" sz="1200" dirty="0">
                          <a:effectLst/>
                        </a:rPr>
                        <a:t>AU</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Dur.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P(delta)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FA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Hit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9648200"/>
                  </a:ext>
                </a:extLst>
              </a:tr>
              <a:tr h="329953">
                <a:tc>
                  <a:txBody>
                    <a:bodyPr/>
                    <a:lstStyle/>
                    <a:p>
                      <a:pPr>
                        <a:lnSpc>
                          <a:spcPct val="107000"/>
                        </a:lnSpc>
                        <a:spcAft>
                          <a:spcPts val="800"/>
                        </a:spcAft>
                      </a:pPr>
                      <a:r>
                        <a:rPr lang="en-IN" sz="1200" dirty="0">
                          <a:effectLst/>
                        </a:rPr>
                        <a:t>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166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128287"/>
                  </a:ext>
                </a:extLst>
              </a:tr>
              <a:tr h="329953">
                <a:tc>
                  <a:txBody>
                    <a:bodyPr/>
                    <a:lstStyle/>
                    <a:p>
                      <a:pPr>
                        <a:lnSpc>
                          <a:spcPct val="107000"/>
                        </a:lnSpc>
                        <a:spcAft>
                          <a:spcPts val="800"/>
                        </a:spcAft>
                      </a:pPr>
                      <a:r>
                        <a:rPr lang="en-IN" sz="1200" dirty="0">
                          <a:effectLst/>
                        </a:rPr>
                        <a:t>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138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2199169"/>
                  </a:ext>
                </a:extLst>
              </a:tr>
              <a:tr h="329953">
                <a:tc>
                  <a:txBody>
                    <a:bodyPr/>
                    <a:lstStyle/>
                    <a:p>
                      <a:pPr>
                        <a:lnSpc>
                          <a:spcPct val="107000"/>
                        </a:lnSpc>
                        <a:spcAft>
                          <a:spcPts val="800"/>
                        </a:spcAft>
                      </a:pPr>
                      <a:r>
                        <a:rPr lang="en-IN" sz="1200">
                          <a:effectLst/>
                        </a:rPr>
                        <a:t>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33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4053806"/>
                  </a:ext>
                </a:extLst>
              </a:tr>
              <a:tr h="329953">
                <a:tc>
                  <a:txBody>
                    <a:bodyPr/>
                    <a:lstStyle/>
                    <a:p>
                      <a:pPr>
                        <a:lnSpc>
                          <a:spcPct val="107000"/>
                        </a:lnSpc>
                        <a:spcAft>
                          <a:spcPts val="800"/>
                        </a:spcAft>
                      </a:pPr>
                      <a:r>
                        <a:rPr lang="en-IN" sz="1200">
                          <a:effectLst/>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34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743181"/>
                  </a:ext>
                </a:extLst>
              </a:tr>
              <a:tr h="329953">
                <a:tc>
                  <a:txBody>
                    <a:bodyPr/>
                    <a:lstStyle/>
                    <a:p>
                      <a:pPr>
                        <a:lnSpc>
                          <a:spcPct val="107000"/>
                        </a:lnSpc>
                        <a:spcAft>
                          <a:spcPts val="800"/>
                        </a:spcAft>
                      </a:pP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5376256"/>
                  </a:ext>
                </a:extLst>
              </a:tr>
              <a:tr h="329953">
                <a:tc>
                  <a:txBody>
                    <a:bodyPr/>
                    <a:lstStyle/>
                    <a:p>
                      <a:pPr>
                        <a:lnSpc>
                          <a:spcPct val="107000"/>
                        </a:lnSpc>
                        <a:spcAft>
                          <a:spcPts val="800"/>
                        </a:spcAft>
                      </a:pPr>
                      <a:r>
                        <a:rPr lang="en-IN" sz="1200">
                          <a:effectLst/>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357128"/>
                  </a:ext>
                </a:extLst>
              </a:tr>
              <a:tr h="329953">
                <a:tc>
                  <a:txBody>
                    <a:bodyPr/>
                    <a:lstStyle/>
                    <a:p>
                      <a:pPr>
                        <a:lnSpc>
                          <a:spcPct val="107000"/>
                        </a:lnSpc>
                        <a:spcAft>
                          <a:spcPts val="800"/>
                        </a:spcAft>
                      </a:pPr>
                      <a:r>
                        <a:rPr lang="en-IN" sz="1200">
                          <a:effectLst/>
                        </a:rPr>
                        <a:t>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7644213"/>
                  </a:ext>
                </a:extLst>
              </a:tr>
              <a:tr h="329953">
                <a:tc>
                  <a:txBody>
                    <a:bodyPr/>
                    <a:lstStyle/>
                    <a:p>
                      <a:pPr>
                        <a:lnSpc>
                          <a:spcPct val="107000"/>
                        </a:lnSpc>
                        <a:spcAft>
                          <a:spcPts val="800"/>
                        </a:spcAft>
                      </a:pPr>
                      <a:r>
                        <a:rPr lang="en-IN" sz="1200">
                          <a:effectLst/>
                        </a:rPr>
                        <a:t>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69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4407342"/>
                  </a:ext>
                </a:extLst>
              </a:tr>
              <a:tr h="329953">
                <a:tc>
                  <a:txBody>
                    <a:bodyPr/>
                    <a:lstStyle/>
                    <a:p>
                      <a:pPr>
                        <a:lnSpc>
                          <a:spcPct val="107000"/>
                        </a:lnSpc>
                        <a:spcAft>
                          <a:spcPts val="800"/>
                        </a:spcAft>
                      </a:pPr>
                      <a:r>
                        <a:rPr lang="en-IN" sz="1200">
                          <a:effectLst/>
                        </a:rPr>
                        <a:t>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86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2767855"/>
                  </a:ext>
                </a:extLst>
              </a:tr>
              <a:tr h="329953">
                <a:tc>
                  <a:txBody>
                    <a:bodyPr/>
                    <a:lstStyle/>
                    <a:p>
                      <a:pPr>
                        <a:lnSpc>
                          <a:spcPct val="107000"/>
                        </a:lnSpc>
                        <a:spcAft>
                          <a:spcPts val="800"/>
                        </a:spcAft>
                      </a:pPr>
                      <a:r>
                        <a:rPr lang="en-IN" sz="1200">
                          <a:effectLst/>
                        </a:rPr>
                        <a:t>15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8983657"/>
                  </a:ext>
                </a:extLst>
              </a:tr>
              <a:tr h="329953">
                <a:tc>
                  <a:txBody>
                    <a:bodyPr/>
                    <a:lstStyle/>
                    <a:p>
                      <a:pPr>
                        <a:lnSpc>
                          <a:spcPct val="107000"/>
                        </a:lnSpc>
                        <a:spcAft>
                          <a:spcPts val="800"/>
                        </a:spcAft>
                      </a:pPr>
                      <a:r>
                        <a:rPr lang="en-IN" sz="1200">
                          <a:effectLst/>
                        </a:rPr>
                        <a:t>17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243489"/>
                  </a:ext>
                </a:extLst>
              </a:tr>
              <a:tr h="329953">
                <a:tc>
                  <a:txBody>
                    <a:bodyPr/>
                    <a:lstStyle/>
                    <a:p>
                      <a:pPr>
                        <a:lnSpc>
                          <a:spcPct val="107000"/>
                        </a:lnSpc>
                        <a:spcAft>
                          <a:spcPts val="800"/>
                        </a:spcAft>
                      </a:pPr>
                      <a:r>
                        <a:rPr lang="en-IN" sz="1200">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80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2286627"/>
                  </a:ext>
                </a:extLst>
              </a:tr>
              <a:tr h="329953">
                <a:tc>
                  <a:txBody>
                    <a:bodyPr/>
                    <a:lstStyle/>
                    <a:p>
                      <a:pPr>
                        <a:lnSpc>
                          <a:spcPct val="107000"/>
                        </a:lnSpc>
                        <a:spcAft>
                          <a:spcPts val="800"/>
                        </a:spcAft>
                      </a:pPr>
                      <a:r>
                        <a:rPr lang="en-IN" sz="1200">
                          <a:effectLst/>
                        </a:rPr>
                        <a:t>23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46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419650"/>
                  </a:ext>
                </a:extLst>
              </a:tr>
              <a:tr h="329953">
                <a:tc>
                  <a:txBody>
                    <a:bodyPr/>
                    <a:lstStyle/>
                    <a:p>
                      <a:pPr>
                        <a:lnSpc>
                          <a:spcPct val="107000"/>
                        </a:lnSpc>
                        <a:spcAft>
                          <a:spcPts val="800"/>
                        </a:spcAft>
                      </a:pPr>
                      <a:r>
                        <a:rPr lang="en-IN" sz="1200">
                          <a:effectLst/>
                        </a:rPr>
                        <a:t>24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77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431139"/>
                  </a:ext>
                </a:extLst>
              </a:tr>
              <a:tr h="329953">
                <a:tc>
                  <a:txBody>
                    <a:bodyPr/>
                    <a:lstStyle/>
                    <a:p>
                      <a:pPr>
                        <a:lnSpc>
                          <a:spcPct val="107000"/>
                        </a:lnSpc>
                        <a:spcAft>
                          <a:spcPts val="800"/>
                        </a:spcAft>
                      </a:pPr>
                      <a:r>
                        <a:rPr lang="en-IN" sz="1200">
                          <a:effectLst/>
                        </a:rPr>
                        <a:t>25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131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21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49997"/>
                  </a:ext>
                </a:extLst>
              </a:tr>
              <a:tr h="329953">
                <a:tc>
                  <a:txBody>
                    <a:bodyPr/>
                    <a:lstStyle/>
                    <a:p>
                      <a:pPr>
                        <a:lnSpc>
                          <a:spcPct val="107000"/>
                        </a:lnSpc>
                        <a:spcAft>
                          <a:spcPts val="800"/>
                        </a:spcAft>
                      </a:pPr>
                      <a:r>
                        <a:rPr lang="en-IN" sz="1200">
                          <a:effectLst/>
                        </a:rPr>
                        <a:t>26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105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55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23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3043155"/>
                  </a:ext>
                </a:extLst>
              </a:tr>
              <a:tr h="329953">
                <a:tc>
                  <a:txBody>
                    <a:bodyPr/>
                    <a:lstStyle/>
                    <a:p>
                      <a:pPr>
                        <a:lnSpc>
                          <a:spcPct val="107000"/>
                        </a:lnSpc>
                        <a:spcAft>
                          <a:spcPts val="800"/>
                        </a:spcAft>
                      </a:pPr>
                      <a:r>
                        <a:rPr lang="en-IN" sz="1200">
                          <a:effectLst/>
                        </a:rPr>
                        <a:t>Mean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90.5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78.8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19.7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44.4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317493"/>
                  </a:ext>
                </a:extLst>
              </a:tr>
            </a:tbl>
          </a:graphicData>
        </a:graphic>
      </p:graphicFrame>
      <p:sp>
        <p:nvSpPr>
          <p:cNvPr id="4" name="TextBox 3">
            <a:extLst>
              <a:ext uri="{FF2B5EF4-FFF2-40B4-BE49-F238E27FC236}">
                <a16:creationId xmlns:a16="http://schemas.microsoft.com/office/drawing/2014/main" id="{ED2A11BF-AB22-4AFF-A0E5-51832F4491B6}"/>
              </a:ext>
            </a:extLst>
          </p:cNvPr>
          <p:cNvSpPr txBox="1"/>
          <p:nvPr/>
        </p:nvSpPr>
        <p:spPr>
          <a:xfrm>
            <a:off x="179773" y="636519"/>
            <a:ext cx="5839287" cy="5170646"/>
          </a:xfrm>
          <a:prstGeom prst="rect">
            <a:avLst/>
          </a:prstGeom>
          <a:noFill/>
        </p:spPr>
        <p:txBody>
          <a:bodyPr wrap="square">
            <a:spAutoFit/>
          </a:bodyPr>
          <a:lstStyle/>
          <a:p>
            <a:r>
              <a:rPr lang="en-IN" sz="2400" dirty="0">
                <a:solidFill>
                  <a:schemeClr val="accent3"/>
                </a:solidFill>
              </a:rPr>
              <a:t>Generalization to Spontaneous Expressions </a:t>
            </a:r>
          </a:p>
          <a:p>
            <a:endParaRPr lang="en-IN" dirty="0"/>
          </a:p>
          <a:p>
            <a:r>
              <a:rPr lang="en-US" dirty="0"/>
              <a:t>Here we present benchmark performance of the basic frame-by-frame system on the video data. Performance was assessed several ways. First, we assessed overall percent correct for each action unit on a frame-by-frame basis, where system outputs that were above threshold inside the onset and offset interval indicated by the human FACS codes, and below threshold outside that interval were considered correct.</a:t>
            </a:r>
            <a:r>
              <a:rPr lang="en-IN" dirty="0"/>
              <a:t> </a:t>
            </a:r>
          </a:p>
          <a:p>
            <a:endParaRPr lang="en-US" dirty="0"/>
          </a:p>
          <a:p>
            <a:endParaRPr lang="en-US" dirty="0"/>
          </a:p>
          <a:p>
            <a:r>
              <a:rPr lang="en-US" dirty="0"/>
              <a:t>Table -. Recognition of spontaneous facial actions. AU: Action unit number. N: Total number of testing examples. Dur.: Mean duration of the AU in frames. P: percent correct over all frames; Hit apex: Hit rate for AU apex frame. P∆: Percent correct for interval analysis (see text). FA, Hit: Hit and false alarm rates for interval analysis.</a:t>
            </a:r>
            <a:endParaRPr lang="en-IN" dirty="0"/>
          </a:p>
        </p:txBody>
      </p:sp>
    </p:spTree>
    <p:extLst>
      <p:ext uri="{BB962C8B-B14F-4D97-AF65-F5344CB8AC3E}">
        <p14:creationId xmlns:p14="http://schemas.microsoft.com/office/powerpoint/2010/main" val="367948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D91F-657E-4C28-A4CA-CD302EB5F8DA}"/>
              </a:ext>
            </a:extLst>
          </p:cNvPr>
          <p:cNvSpPr>
            <a:spLocks noGrp="1"/>
          </p:cNvSpPr>
          <p:nvPr>
            <p:ph type="title"/>
          </p:nvPr>
        </p:nvSpPr>
        <p:spPr/>
        <p:txBody>
          <a:bodyPr/>
          <a:lstStyle/>
          <a:p>
            <a:r>
              <a:rPr lang="en-IN" sz="3600" b="1" dirty="0"/>
              <a:t>Conclusions</a:t>
            </a:r>
            <a:br>
              <a:rPr lang="en-IN" sz="3600" dirty="0"/>
            </a:br>
            <a:endParaRPr lang="en-IN" dirty="0"/>
          </a:p>
        </p:txBody>
      </p:sp>
      <p:sp>
        <p:nvSpPr>
          <p:cNvPr id="3" name="Content Placeholder 2">
            <a:extLst>
              <a:ext uri="{FF2B5EF4-FFF2-40B4-BE49-F238E27FC236}">
                <a16:creationId xmlns:a16="http://schemas.microsoft.com/office/drawing/2014/main" id="{44F966E5-1970-4454-8C9C-00FAF4543D40}"/>
              </a:ext>
            </a:extLst>
          </p:cNvPr>
          <p:cNvSpPr>
            <a:spLocks noGrp="1"/>
          </p:cNvSpPr>
          <p:nvPr>
            <p:ph idx="1"/>
          </p:nvPr>
        </p:nvSpPr>
        <p:spPr/>
        <p:txBody>
          <a:bodyPr/>
          <a:lstStyle/>
          <a:p>
            <a:r>
              <a:rPr lang="en-US" dirty="0"/>
              <a:t>We presented a systematic comparison of machine learning methods applied to the problem of fully automatic recognition of facial expressions, including AdaBoost, support vector machines, and linear discriminant analysis, as well as feature selection methods. </a:t>
            </a:r>
          </a:p>
          <a:p>
            <a:r>
              <a:rPr lang="en-US" dirty="0"/>
              <a:t>Best results were obtained by selecting a subset of Gabor filters using AdaBoost and then training Support Vector Machines on the outputs of the filters selected by AdaBoost. The combination of Adaboost and SVM’s enhanced both speed and accuracy of the system.</a:t>
            </a:r>
          </a:p>
          <a:p>
            <a:r>
              <a:rPr lang="en-US" dirty="0"/>
              <a:t>The machine-learning based system presented here can be applied to recognition of any facial expression dimension given a training dataset</a:t>
            </a:r>
            <a:endParaRPr lang="en-IN" dirty="0"/>
          </a:p>
        </p:txBody>
      </p:sp>
    </p:spTree>
    <p:extLst>
      <p:ext uri="{BB962C8B-B14F-4D97-AF65-F5344CB8AC3E}">
        <p14:creationId xmlns:p14="http://schemas.microsoft.com/office/powerpoint/2010/main" val="230474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4183-1523-496F-8DA7-5255178A35F7}"/>
              </a:ext>
            </a:extLst>
          </p:cNvPr>
          <p:cNvSpPr>
            <a:spLocks noGrp="1"/>
          </p:cNvSpPr>
          <p:nvPr>
            <p:ph type="title"/>
          </p:nvPr>
        </p:nvSpPr>
        <p:spPr/>
        <p:txBody>
          <a:bodyPr>
            <a:normAutofit/>
          </a:bodyPr>
          <a:lstStyle/>
          <a:p>
            <a:r>
              <a:rPr lang="en-IN" sz="5400" dirty="0"/>
              <a:t>  Thanks!</a:t>
            </a:r>
          </a:p>
        </p:txBody>
      </p:sp>
      <p:sp>
        <p:nvSpPr>
          <p:cNvPr id="3" name="Content Placeholder 2">
            <a:extLst>
              <a:ext uri="{FF2B5EF4-FFF2-40B4-BE49-F238E27FC236}">
                <a16:creationId xmlns:a16="http://schemas.microsoft.com/office/drawing/2014/main" id="{3D1EC094-4423-473C-8924-C770A39E387E}"/>
              </a:ext>
            </a:extLst>
          </p:cNvPr>
          <p:cNvSpPr>
            <a:spLocks noGrp="1"/>
          </p:cNvSpPr>
          <p:nvPr>
            <p:ph idx="1"/>
          </p:nvPr>
        </p:nvSpPr>
        <p:spPr/>
        <p:txBody>
          <a:bodyPr>
            <a:normAutofit fontScale="92500" lnSpcReduction="10000"/>
          </a:bodyPr>
          <a:lstStyle/>
          <a:p>
            <a:pPr marL="0" indent="0" algn="ctr">
              <a:buNone/>
            </a:pPr>
            <a:r>
              <a:rPr lang="en-IN" sz="2800" dirty="0">
                <a:solidFill>
                  <a:schemeClr val="tx1">
                    <a:lumMod val="75000"/>
                    <a:lumOff val="25000"/>
                  </a:schemeClr>
                </a:solidFill>
              </a:rPr>
              <a:t>References</a:t>
            </a:r>
          </a:p>
          <a:p>
            <a:pPr marL="0" indent="0">
              <a:buNone/>
            </a:pPr>
            <a:r>
              <a:rPr lang="en-IN" sz="1900" dirty="0"/>
              <a:t>[1] M.S. Bartlett, G. Littlewort, B. Braathen, T.J. Sejnowski, and J.R. Movellan. A prototype for automatic recognition of spontaneous facial actions. In S. Becker, S. Thrun, and K. Obermayer, editors, Advances in Neural Information Processing Systems, volume 15, pages 1271–1278, Cambridge, MA, 2003. MIT Press. </a:t>
            </a:r>
          </a:p>
          <a:p>
            <a:pPr marL="0" indent="0">
              <a:buNone/>
            </a:pPr>
            <a:r>
              <a:rPr lang="en-IN" sz="1900" dirty="0"/>
              <a:t>[2] I. Cohen, N. Sebe, F. Cozman, M. Cirelo, and T. Huang. Learning baysian network classifiers for facial expression recognition using both labeled and unlabeled data. Computer Vision and Pattern Recognition., 2003. </a:t>
            </a:r>
          </a:p>
          <a:p>
            <a:pPr marL="0" indent="0">
              <a:buNone/>
            </a:pPr>
            <a:r>
              <a:rPr lang="en-IN" sz="1900" dirty="0"/>
              <a:t>[3] G. Donato, M. Bartlett, J. Hager, P. Ekman, and T. Sejnowski. Classifying facial actions. IEEE Transactions on Pattern Analysis and Machine Intelligence, 21(10):974–989, 1999. </a:t>
            </a:r>
          </a:p>
          <a:p>
            <a:pPr marL="0" indent="0">
              <a:buNone/>
            </a:pPr>
            <a:r>
              <a:rPr lang="en-IN" sz="1900" dirty="0"/>
              <a:t>[4] P. Ekman and W. Friesen. Facial Action Coding System: A Technique for the Measurement of Facial Movement. Consulting Psychologists Press, Palo Alto, CA, 1978. </a:t>
            </a:r>
          </a:p>
          <a:p>
            <a:pPr marL="0" indent="0">
              <a:buNone/>
            </a:pPr>
            <a:r>
              <a:rPr lang="en-IN" sz="1900" dirty="0"/>
              <a:t>[5] I. R. Fasel, B. Fortenberry, and J. R. Movellan. GBoost: A generative framework for boosting with applications to real-time eye coding. Computer Vision and Image Understanding, in press.</a:t>
            </a:r>
          </a:p>
        </p:txBody>
      </p:sp>
    </p:spTree>
    <p:extLst>
      <p:ext uri="{BB962C8B-B14F-4D97-AF65-F5344CB8AC3E}">
        <p14:creationId xmlns:p14="http://schemas.microsoft.com/office/powerpoint/2010/main" val="125013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2253-D0BA-4360-BAC1-3C0279139973}"/>
              </a:ext>
            </a:extLst>
          </p:cNvPr>
          <p:cNvSpPr>
            <a:spLocks noGrp="1"/>
          </p:cNvSpPr>
          <p:nvPr>
            <p:ph type="title"/>
          </p:nvPr>
        </p:nvSpPr>
        <p:spPr/>
        <p:txBody>
          <a:bodyPr/>
          <a:lstStyle/>
          <a:p>
            <a:r>
              <a:rPr lang="en-IN" dirty="0"/>
              <a:t>   OVERVIEW</a:t>
            </a:r>
          </a:p>
        </p:txBody>
      </p:sp>
      <p:sp>
        <p:nvSpPr>
          <p:cNvPr id="3" name="Content Placeholder 2">
            <a:extLst>
              <a:ext uri="{FF2B5EF4-FFF2-40B4-BE49-F238E27FC236}">
                <a16:creationId xmlns:a16="http://schemas.microsoft.com/office/drawing/2014/main" id="{1CF5FFC4-D77C-4A48-96F5-8824688E3D80}"/>
              </a:ext>
            </a:extLst>
          </p:cNvPr>
          <p:cNvSpPr>
            <a:spLocks noGrp="1"/>
          </p:cNvSpPr>
          <p:nvPr>
            <p:ph idx="1"/>
          </p:nvPr>
        </p:nvSpPr>
        <p:spPr/>
        <p:txBody>
          <a:bodyPr/>
          <a:lstStyle/>
          <a:p>
            <a:r>
              <a:rPr lang="en-IN" dirty="0"/>
              <a:t> </a:t>
            </a:r>
            <a:r>
              <a:rPr lang="en-IN" sz="2800" dirty="0"/>
              <a:t>Introduction</a:t>
            </a:r>
          </a:p>
          <a:p>
            <a:r>
              <a:rPr lang="en-IN" sz="2800" dirty="0"/>
              <a:t>Facial Expression Data</a:t>
            </a:r>
          </a:p>
          <a:p>
            <a:r>
              <a:rPr lang="en-IN" sz="2800" dirty="0"/>
              <a:t>Classification of Full Expressions</a:t>
            </a:r>
          </a:p>
          <a:p>
            <a:r>
              <a:rPr lang="en-IN" sz="2800" dirty="0"/>
              <a:t>Application to Spontaneous Behaviour</a:t>
            </a:r>
          </a:p>
          <a:p>
            <a:r>
              <a:rPr lang="en-IN" sz="2800" dirty="0"/>
              <a:t>Conclusions</a:t>
            </a:r>
          </a:p>
        </p:txBody>
      </p:sp>
    </p:spTree>
    <p:extLst>
      <p:ext uri="{BB962C8B-B14F-4D97-AF65-F5344CB8AC3E}">
        <p14:creationId xmlns:p14="http://schemas.microsoft.com/office/powerpoint/2010/main" val="35345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4D38-C9C3-4D8C-A0FB-79F6206A0665}"/>
              </a:ext>
            </a:extLst>
          </p:cNvPr>
          <p:cNvSpPr>
            <a:spLocks noGrp="1"/>
          </p:cNvSpPr>
          <p:nvPr>
            <p:ph type="title"/>
          </p:nvPr>
        </p:nvSpPr>
        <p:spPr>
          <a:xfrm>
            <a:off x="93120" y="864108"/>
            <a:ext cx="3315905" cy="4601183"/>
          </a:xfrm>
        </p:spPr>
        <p:txBody>
          <a:bodyPr/>
          <a:lstStyle/>
          <a:p>
            <a:r>
              <a:rPr lang="en-IN" dirty="0"/>
              <a:t>INTRODUCTION</a:t>
            </a:r>
          </a:p>
        </p:txBody>
      </p:sp>
      <p:sp>
        <p:nvSpPr>
          <p:cNvPr id="3" name="Content Placeholder 2">
            <a:extLst>
              <a:ext uri="{FF2B5EF4-FFF2-40B4-BE49-F238E27FC236}">
                <a16:creationId xmlns:a16="http://schemas.microsoft.com/office/drawing/2014/main" id="{720B6BA1-9FCB-4449-B127-33FA390A4084}"/>
              </a:ext>
            </a:extLst>
          </p:cNvPr>
          <p:cNvSpPr>
            <a:spLocks noGrp="1"/>
          </p:cNvSpPr>
          <p:nvPr>
            <p:ph idx="1"/>
          </p:nvPr>
        </p:nvSpPr>
        <p:spPr/>
        <p:txBody>
          <a:bodyPr>
            <a:normAutofit/>
          </a:bodyPr>
          <a:lstStyle/>
          <a:p>
            <a:r>
              <a:rPr lang="en-US" dirty="0">
                <a:solidFill>
                  <a:schemeClr val="tx1">
                    <a:lumMod val="75000"/>
                    <a:lumOff val="25000"/>
                  </a:schemeClr>
                </a:solidFill>
              </a:rPr>
              <a:t>We present results on a user independent fully automatic system for real time recognition of basic emotional expressions from video. The system automatically detects frontal faces in the video stream and codes each frame with respect to 7 dimensions: Neutral, anger, disgust, fear, joy, sadness, surprise. A second version of the system detects 17 action units of the Facial Action Coding System (FACS). We conducted empirical investigations of machine learning methods applied to this problem, including comparison of recognition engines and feature selection techniques.</a:t>
            </a:r>
            <a:endParaRPr lang="en-IN" dirty="0">
              <a:solidFill>
                <a:schemeClr val="tx1">
                  <a:lumMod val="75000"/>
                  <a:lumOff val="25000"/>
                </a:schemeClr>
              </a:solidFill>
            </a:endParaRPr>
          </a:p>
        </p:txBody>
      </p:sp>
    </p:spTree>
    <p:extLst>
      <p:ext uri="{BB962C8B-B14F-4D97-AF65-F5344CB8AC3E}">
        <p14:creationId xmlns:p14="http://schemas.microsoft.com/office/powerpoint/2010/main" val="192766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ADFD-CF43-40BA-8C89-DF2BD02C84A1}"/>
              </a:ext>
            </a:extLst>
          </p:cNvPr>
          <p:cNvSpPr>
            <a:spLocks noGrp="1"/>
          </p:cNvSpPr>
          <p:nvPr>
            <p:ph type="title"/>
          </p:nvPr>
        </p:nvSpPr>
        <p:spPr/>
        <p:txBody>
          <a:bodyPr/>
          <a:lstStyle/>
          <a:p>
            <a:r>
              <a:rPr lang="en-IN" sz="3600" b="1" dirty="0"/>
              <a:t>Facial</a:t>
            </a:r>
            <a:br>
              <a:rPr lang="en-IN" sz="3600" b="1" dirty="0"/>
            </a:br>
            <a:r>
              <a:rPr lang="en-IN" sz="3600" b="1" dirty="0"/>
              <a:t>Expression Data</a:t>
            </a:r>
            <a:br>
              <a:rPr lang="en-IN" sz="3600" dirty="0"/>
            </a:br>
            <a:endParaRPr lang="en-IN" dirty="0"/>
          </a:p>
        </p:txBody>
      </p:sp>
      <p:sp>
        <p:nvSpPr>
          <p:cNvPr id="3" name="Content Placeholder 2">
            <a:extLst>
              <a:ext uri="{FF2B5EF4-FFF2-40B4-BE49-F238E27FC236}">
                <a16:creationId xmlns:a16="http://schemas.microsoft.com/office/drawing/2014/main" id="{DB8587C9-79D1-4015-90A2-30B62E336495}"/>
              </a:ext>
            </a:extLst>
          </p:cNvPr>
          <p:cNvSpPr>
            <a:spLocks noGrp="1"/>
          </p:cNvSpPr>
          <p:nvPr>
            <p:ph idx="1"/>
          </p:nvPr>
        </p:nvSpPr>
        <p:spPr/>
        <p:txBody>
          <a:bodyPr/>
          <a:lstStyle/>
          <a:p>
            <a:r>
              <a:rPr lang="en-US" dirty="0"/>
              <a:t>The facial expression system was trained and tested on Cohn and Kanade’s DFAT-504 dataset [7]. This dataset consists of 100 university students ranging in age from 18 to 30 years. 65% were female, 15% were African-American, and 3% were Asian or Latino.</a:t>
            </a:r>
          </a:p>
          <a:p>
            <a:r>
              <a:rPr lang="en-IN" dirty="0"/>
              <a:t>Real-time Face Detection - </a:t>
            </a:r>
            <a:r>
              <a:rPr lang="en-US" dirty="0"/>
              <a:t>We developed a real-time face detection system that employs boosting techniques in a generative framework [5] and extends work by [17].</a:t>
            </a:r>
            <a:endParaRPr lang="en-IN" dirty="0"/>
          </a:p>
        </p:txBody>
      </p:sp>
    </p:spTree>
    <p:extLst>
      <p:ext uri="{BB962C8B-B14F-4D97-AF65-F5344CB8AC3E}">
        <p14:creationId xmlns:p14="http://schemas.microsoft.com/office/powerpoint/2010/main" val="163635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2922-B983-47E5-9CF4-C62C99D02965}"/>
              </a:ext>
            </a:extLst>
          </p:cNvPr>
          <p:cNvSpPr>
            <a:spLocks noGrp="1"/>
          </p:cNvSpPr>
          <p:nvPr>
            <p:ph type="title"/>
          </p:nvPr>
        </p:nvSpPr>
        <p:spPr/>
        <p:txBody>
          <a:bodyPr/>
          <a:lstStyle/>
          <a:p>
            <a:r>
              <a:rPr lang="en-IN" sz="3600" b="1" dirty="0"/>
              <a:t>Classification </a:t>
            </a:r>
            <a:r>
              <a:rPr lang="en-IN" b="1" dirty="0"/>
              <a:t>O</a:t>
            </a:r>
            <a:r>
              <a:rPr lang="en-IN" sz="3600" b="1" dirty="0"/>
              <a:t>f </a:t>
            </a:r>
            <a:br>
              <a:rPr lang="en-IN" sz="3600" b="1" dirty="0"/>
            </a:br>
            <a:r>
              <a:rPr lang="en-IN" sz="3600" b="1" dirty="0"/>
              <a:t>Full Expressions</a:t>
            </a:r>
            <a:br>
              <a:rPr lang="en-IN" sz="3600" dirty="0"/>
            </a:br>
            <a:endParaRPr lang="en-IN" dirty="0"/>
          </a:p>
        </p:txBody>
      </p:sp>
      <p:sp>
        <p:nvSpPr>
          <p:cNvPr id="3" name="Content Placeholder 2">
            <a:extLst>
              <a:ext uri="{FF2B5EF4-FFF2-40B4-BE49-F238E27FC236}">
                <a16:creationId xmlns:a16="http://schemas.microsoft.com/office/drawing/2014/main" id="{8C08F640-4147-4BCC-A1E3-A46E52F27DFD}"/>
              </a:ext>
            </a:extLst>
          </p:cNvPr>
          <p:cNvSpPr>
            <a:spLocks noGrp="1"/>
          </p:cNvSpPr>
          <p:nvPr>
            <p:ph idx="1"/>
          </p:nvPr>
        </p:nvSpPr>
        <p:spPr/>
        <p:txBody>
          <a:bodyPr/>
          <a:lstStyle/>
          <a:p>
            <a:r>
              <a:rPr lang="en-IN" sz="2400" dirty="0">
                <a:solidFill>
                  <a:schemeClr val="accent3"/>
                </a:solidFill>
              </a:rPr>
              <a:t>Support Vector Machines </a:t>
            </a:r>
            <a:r>
              <a:rPr lang="en-IN" dirty="0"/>
              <a:t>- </a:t>
            </a:r>
            <a:r>
              <a:rPr lang="en-US" dirty="0"/>
              <a:t>We first examined facial expression classification based on support vector machines (SVM’s). SVM’s are well suited to this task because the high dimensionality of the Gabor representation O(105 ) does not  affect training time, which depends only on the number of  training examples O(102 ). The system performed a 7-way      forced choice between the following emotion categories: Happiness, sadness, surprise, disgust, fear, anger, neutral. Methods for multiclass decisions with SVM’s were investigated     in [10].</a:t>
            </a:r>
            <a:endParaRPr lang="en-IN" dirty="0"/>
          </a:p>
        </p:txBody>
      </p:sp>
    </p:spTree>
    <p:extLst>
      <p:ext uri="{BB962C8B-B14F-4D97-AF65-F5344CB8AC3E}">
        <p14:creationId xmlns:p14="http://schemas.microsoft.com/office/powerpoint/2010/main" val="428272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06C569-73C4-4708-B014-AE73A7714934}"/>
              </a:ext>
            </a:extLst>
          </p:cNvPr>
          <p:cNvSpPr txBox="1"/>
          <p:nvPr/>
        </p:nvSpPr>
        <p:spPr>
          <a:xfrm>
            <a:off x="703555" y="263655"/>
            <a:ext cx="10571085" cy="2308324"/>
          </a:xfrm>
          <a:prstGeom prst="rect">
            <a:avLst/>
          </a:prstGeom>
          <a:noFill/>
        </p:spPr>
        <p:txBody>
          <a:bodyPr wrap="square">
            <a:spAutoFit/>
          </a:bodyPr>
          <a:lstStyle/>
          <a:p>
            <a:r>
              <a:rPr lang="en-IN" sz="2400" dirty="0">
                <a:solidFill>
                  <a:schemeClr val="accent3"/>
                </a:solidFill>
              </a:rPr>
              <a:t>Adaboost</a:t>
            </a:r>
            <a:r>
              <a:rPr lang="en-IN" dirty="0"/>
              <a:t> - </a:t>
            </a:r>
            <a:r>
              <a:rPr lang="en-US" sz="2000" dirty="0"/>
              <a:t>SVM performance was next compared to Adaboost for emotion classification. The features employed for the Adaboost emotion classifier were the individual Gabor filters. This gave 9x8x48x48= 165,888 possible features. A subset of these features was chosen using Adaboost. On each training round, the Gabor feature with the best expression classification performance for the current boosting distribution was chosen. The performance measure was a weighted sum of errors on a binary classification task, where the weighting distribution (boosting) was updated at every step to reflect how well each training vector was classified</a:t>
            </a:r>
            <a:r>
              <a:rPr lang="en-US" dirty="0"/>
              <a:t>.</a:t>
            </a:r>
            <a:endParaRPr lang="en-IN" dirty="0"/>
          </a:p>
        </p:txBody>
      </p:sp>
      <p:sp>
        <p:nvSpPr>
          <p:cNvPr id="7" name="TextBox 6">
            <a:extLst>
              <a:ext uri="{FF2B5EF4-FFF2-40B4-BE49-F238E27FC236}">
                <a16:creationId xmlns:a16="http://schemas.microsoft.com/office/drawing/2014/main" id="{A2943BC9-84F0-4C2A-8644-4DF9D5B8D054}"/>
              </a:ext>
            </a:extLst>
          </p:cNvPr>
          <p:cNvSpPr txBox="1"/>
          <p:nvPr/>
        </p:nvSpPr>
        <p:spPr>
          <a:xfrm>
            <a:off x="703555" y="3244334"/>
            <a:ext cx="10571084" cy="2000548"/>
          </a:xfrm>
          <a:prstGeom prst="rect">
            <a:avLst/>
          </a:prstGeom>
          <a:noFill/>
        </p:spPr>
        <p:txBody>
          <a:bodyPr wrap="square">
            <a:spAutoFit/>
          </a:bodyPr>
          <a:lstStyle/>
          <a:p>
            <a:r>
              <a:rPr lang="en-IN" sz="2400" dirty="0">
                <a:solidFill>
                  <a:schemeClr val="accent3"/>
                </a:solidFill>
              </a:rPr>
              <a:t>Linear Discriminant Analysis </a:t>
            </a:r>
            <a:r>
              <a:rPr lang="en-IN" dirty="0"/>
              <a:t>- </a:t>
            </a:r>
            <a:r>
              <a:rPr lang="en-US" sz="2000" dirty="0"/>
              <a:t>A previous successful approach to basic emotion recognition used Linear Discriminant Analysis (LDA) to classify Gabor representations of images [11]. While LDA may be optimal when the class distributions are Gaussian, SVM’s may be more effective when the class distributions are not Gaussian. The performance results for LDA were dramatically lower than SVMs. Performance with LDA improved by adjusting the decision threshold for each emotion so as to balance the number of false detects and false negatives.</a:t>
            </a:r>
            <a:endParaRPr lang="en-IN" sz="2000" dirty="0"/>
          </a:p>
        </p:txBody>
      </p:sp>
    </p:spTree>
    <p:extLst>
      <p:ext uri="{BB962C8B-B14F-4D97-AF65-F5344CB8AC3E}">
        <p14:creationId xmlns:p14="http://schemas.microsoft.com/office/powerpoint/2010/main" val="343119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BCCA7-35A4-4855-B6AA-B7E49B26F967}"/>
              </a:ext>
            </a:extLst>
          </p:cNvPr>
          <p:cNvSpPr txBox="1"/>
          <p:nvPr/>
        </p:nvSpPr>
        <p:spPr>
          <a:xfrm>
            <a:off x="330693" y="450088"/>
            <a:ext cx="11219155" cy="2000548"/>
          </a:xfrm>
          <a:prstGeom prst="rect">
            <a:avLst/>
          </a:prstGeom>
          <a:noFill/>
        </p:spPr>
        <p:txBody>
          <a:bodyPr wrap="square">
            <a:spAutoFit/>
          </a:bodyPr>
          <a:lstStyle/>
          <a:p>
            <a:r>
              <a:rPr lang="en-IN" sz="2400" dirty="0">
                <a:solidFill>
                  <a:schemeClr val="accent3"/>
                </a:solidFill>
              </a:rPr>
              <a:t>Feature selection using PCA </a:t>
            </a:r>
            <a:r>
              <a:rPr lang="en-IN" dirty="0"/>
              <a:t>- </a:t>
            </a:r>
            <a:r>
              <a:rPr lang="en-US" sz="2000" dirty="0"/>
              <a:t>Many approaches to LDA also employ PCA to perform feature selection prior to classification. For each classifier we searched for the number of PCA components which gave maximum LDA performance, which was typically 40 to 70 components. The PCA step resulted in a substantial improvement. The combination of PCA and threshold adjustment gave performance accuracy of 80.7% for the 7- alternative forced choice, which was comparable to other LDA results in the literature [11].</a:t>
            </a:r>
            <a:endParaRPr lang="en-IN" sz="2000" dirty="0"/>
          </a:p>
        </p:txBody>
      </p:sp>
      <p:sp>
        <p:nvSpPr>
          <p:cNvPr id="5" name="TextBox 4">
            <a:extLst>
              <a:ext uri="{FF2B5EF4-FFF2-40B4-BE49-F238E27FC236}">
                <a16:creationId xmlns:a16="http://schemas.microsoft.com/office/drawing/2014/main" id="{37CE4327-167C-46C8-8432-0970F2DF9610}"/>
              </a:ext>
            </a:extLst>
          </p:cNvPr>
          <p:cNvSpPr txBox="1"/>
          <p:nvPr/>
        </p:nvSpPr>
        <p:spPr>
          <a:xfrm>
            <a:off x="330692" y="3244334"/>
            <a:ext cx="11219155" cy="2616101"/>
          </a:xfrm>
          <a:prstGeom prst="rect">
            <a:avLst/>
          </a:prstGeom>
          <a:noFill/>
        </p:spPr>
        <p:txBody>
          <a:bodyPr wrap="square">
            <a:spAutoFit/>
          </a:bodyPr>
          <a:lstStyle/>
          <a:p>
            <a:r>
              <a:rPr lang="en-IN" sz="2400" dirty="0">
                <a:solidFill>
                  <a:schemeClr val="accent3"/>
                </a:solidFill>
              </a:rPr>
              <a:t>Feature selection by Adaboost </a:t>
            </a:r>
            <a:r>
              <a:rPr lang="en-IN" dirty="0"/>
              <a:t>- </a:t>
            </a:r>
            <a:r>
              <a:rPr lang="en-US" sz="2000" dirty="0"/>
              <a:t>Adaboost is not only a fast classifier, it is also a feature selection technique. An advantage of feature selection by Adaboost is that features are selected contingent on the features that have already been selected. In feature selection by Adaboost, each Gabor filter is a treated as a weak classifier. Adaboost picks the best of those classifiers, and then boosts the weights on the examples to weight the errors more. The next filter is selected as the one that gives the best performance on the errors of the previous filter. We explored training SVM and LDA classifiers on the features selected by Adaboost. Here, the classifiers were trained on the continuous outputs of the selected Gabor features, in contrast to the Adaboost classifier which employed threshold outputs</a:t>
            </a:r>
            <a:r>
              <a:rPr lang="en-US" dirty="0"/>
              <a:t>. </a:t>
            </a:r>
            <a:endParaRPr lang="en-IN" dirty="0"/>
          </a:p>
        </p:txBody>
      </p:sp>
    </p:spTree>
    <p:extLst>
      <p:ext uri="{BB962C8B-B14F-4D97-AF65-F5344CB8AC3E}">
        <p14:creationId xmlns:p14="http://schemas.microsoft.com/office/powerpoint/2010/main" val="91511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1049D76-C99A-484C-A182-3973CD3C9E26}"/>
              </a:ext>
            </a:extLst>
          </p:cNvPr>
          <p:cNvGraphicFramePr>
            <a:graphicFrameLocks noGrp="1"/>
          </p:cNvGraphicFramePr>
          <p:nvPr>
            <p:extLst>
              <p:ext uri="{D42A27DB-BD31-4B8C-83A1-F6EECF244321}">
                <p14:modId xmlns:p14="http://schemas.microsoft.com/office/powerpoint/2010/main" val="749634676"/>
              </p:ext>
            </p:extLst>
          </p:nvPr>
        </p:nvGraphicFramePr>
        <p:xfrm>
          <a:off x="6096000" y="514793"/>
          <a:ext cx="5041745" cy="2252712"/>
        </p:xfrm>
        <a:graphic>
          <a:graphicData uri="http://schemas.openxmlformats.org/drawingml/2006/table">
            <a:tbl>
              <a:tblPr firstRow="1" firstCol="1" bandRow="1">
                <a:tableStyleId>{5C22544A-7EE6-4342-B048-85BDC9FD1C3A}</a:tableStyleId>
              </a:tblPr>
              <a:tblGrid>
                <a:gridCol w="1452814">
                  <a:extLst>
                    <a:ext uri="{9D8B030D-6E8A-4147-A177-3AD203B41FA5}">
                      <a16:colId xmlns:a16="http://schemas.microsoft.com/office/drawing/2014/main" val="1103485819"/>
                    </a:ext>
                  </a:extLst>
                </a:gridCol>
                <a:gridCol w="964286">
                  <a:extLst>
                    <a:ext uri="{9D8B030D-6E8A-4147-A177-3AD203B41FA5}">
                      <a16:colId xmlns:a16="http://schemas.microsoft.com/office/drawing/2014/main" val="1148666911"/>
                    </a:ext>
                  </a:extLst>
                </a:gridCol>
                <a:gridCol w="769513">
                  <a:extLst>
                    <a:ext uri="{9D8B030D-6E8A-4147-A177-3AD203B41FA5}">
                      <a16:colId xmlns:a16="http://schemas.microsoft.com/office/drawing/2014/main" val="2498179964"/>
                    </a:ext>
                  </a:extLst>
                </a:gridCol>
                <a:gridCol w="965350">
                  <a:extLst>
                    <a:ext uri="{9D8B030D-6E8A-4147-A177-3AD203B41FA5}">
                      <a16:colId xmlns:a16="http://schemas.microsoft.com/office/drawing/2014/main" val="3750126098"/>
                    </a:ext>
                  </a:extLst>
                </a:gridCol>
                <a:gridCol w="889782">
                  <a:extLst>
                    <a:ext uri="{9D8B030D-6E8A-4147-A177-3AD203B41FA5}">
                      <a16:colId xmlns:a16="http://schemas.microsoft.com/office/drawing/2014/main" val="1034915578"/>
                    </a:ext>
                  </a:extLst>
                </a:gridCol>
              </a:tblGrid>
              <a:tr h="577056">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r>
                        <a:rPr lang="en-GB" sz="1800" dirty="0">
                          <a:effectLst/>
                        </a:rPr>
                        <a:t>Kernel </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r>
                        <a:rPr lang="en-GB" sz="1200" dirty="0">
                          <a:effectLst/>
                        </a:rPr>
                        <a:t>Adaboost</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400" dirty="0">
                        <a:effectLst/>
                      </a:endParaRPr>
                    </a:p>
                    <a:p>
                      <a:pPr indent="180340" algn="just">
                        <a:lnSpc>
                          <a:spcPts val="1010"/>
                        </a:lnSpc>
                        <a:spcAft>
                          <a:spcPts val="200"/>
                        </a:spcAft>
                      </a:pPr>
                      <a:r>
                        <a:rPr lang="en-GB" sz="1400" dirty="0">
                          <a:effectLst/>
                        </a:rPr>
                        <a:t>SVM</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200" dirty="0">
                        <a:effectLst/>
                      </a:endParaRPr>
                    </a:p>
                    <a:p>
                      <a:pPr indent="180340" algn="just">
                        <a:lnSpc>
                          <a:spcPts val="1010"/>
                        </a:lnSpc>
                        <a:spcAft>
                          <a:spcPts val="200"/>
                        </a:spcAft>
                      </a:pPr>
                      <a:r>
                        <a:rPr lang="en-GB" sz="1200" dirty="0">
                          <a:effectLst/>
                        </a:rPr>
                        <a:t>AdaSVM</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200" dirty="0">
                        <a:effectLst/>
                      </a:endParaRPr>
                    </a:p>
                    <a:p>
                      <a:pPr indent="180340" algn="just">
                        <a:lnSpc>
                          <a:spcPts val="1010"/>
                        </a:lnSpc>
                        <a:spcAft>
                          <a:spcPts val="200"/>
                        </a:spcAft>
                      </a:pPr>
                      <a:r>
                        <a:rPr lang="en-GB" sz="1200" dirty="0">
                          <a:effectLst/>
                        </a:rPr>
                        <a:t>LDApca</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09703555"/>
                  </a:ext>
                </a:extLst>
              </a:tr>
              <a:tr h="1098600">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r>
                        <a:rPr lang="en-GB" sz="1800" dirty="0">
                          <a:effectLst/>
                        </a:rPr>
                        <a:t>Linear</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r>
                        <a:rPr lang="en-GB" sz="1800" dirty="0">
                          <a:effectLst/>
                        </a:rPr>
                        <a:t>90.1</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r>
                        <a:rPr lang="en-GB" sz="1800" dirty="0">
                          <a:effectLst/>
                        </a:rPr>
                        <a:t>88.0</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r>
                        <a:rPr lang="en-GB" sz="1800" dirty="0">
                          <a:effectLst/>
                        </a:rPr>
                        <a:t>93.3</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endParaRPr lang="en-GB" sz="1800" dirty="0">
                        <a:effectLst/>
                      </a:endParaRPr>
                    </a:p>
                    <a:p>
                      <a:pPr indent="180340" algn="just">
                        <a:lnSpc>
                          <a:spcPts val="1010"/>
                        </a:lnSpc>
                        <a:spcAft>
                          <a:spcPts val="200"/>
                        </a:spcAft>
                      </a:pPr>
                      <a:r>
                        <a:rPr lang="en-GB" sz="1800" dirty="0">
                          <a:effectLst/>
                        </a:rPr>
                        <a:t>80.7</a:t>
                      </a:r>
                      <a:endParaRPr lang="en-IN"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2515305"/>
                  </a:ext>
                </a:extLst>
              </a:tr>
              <a:tr h="577056">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r>
                        <a:rPr lang="en-GB" sz="1800" dirty="0">
                          <a:effectLst/>
                        </a:rPr>
                        <a:t>RBF</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r>
                        <a:rPr lang="en-GB" sz="1800" dirty="0">
                          <a:effectLst/>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r>
                        <a:rPr lang="en-GB" sz="1800" dirty="0">
                          <a:effectLst/>
                        </a:rPr>
                        <a:t>89.1</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endParaRPr lang="en-GB" sz="1800" dirty="0">
                        <a:effectLst/>
                      </a:endParaRPr>
                    </a:p>
                    <a:p>
                      <a:pPr indent="180340" algn="just">
                        <a:lnSpc>
                          <a:spcPts val="1010"/>
                        </a:lnSpc>
                        <a:spcAft>
                          <a:spcPts val="200"/>
                        </a:spcAft>
                      </a:pPr>
                      <a:r>
                        <a:rPr lang="en-GB" sz="1800" dirty="0">
                          <a:effectLst/>
                        </a:rPr>
                        <a:t>93.3</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80340" algn="just">
                        <a:lnSpc>
                          <a:spcPts val="1010"/>
                        </a:lnSpc>
                        <a:spcAft>
                          <a:spcPts val="200"/>
                        </a:spcAft>
                      </a:pPr>
                      <a:r>
                        <a:rPr lang="en-GB" sz="1800" dirty="0">
                          <a:effectLst/>
                        </a:rPr>
                        <a:t> </a:t>
                      </a:r>
                      <a:endParaRPr lang="en-IN"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0274681"/>
                  </a:ext>
                </a:extLst>
              </a:tr>
            </a:tbl>
          </a:graphicData>
        </a:graphic>
      </p:graphicFrame>
      <p:graphicFrame>
        <p:nvGraphicFramePr>
          <p:cNvPr id="3" name="Table 2">
            <a:extLst>
              <a:ext uri="{FF2B5EF4-FFF2-40B4-BE49-F238E27FC236}">
                <a16:creationId xmlns:a16="http://schemas.microsoft.com/office/drawing/2014/main" id="{218E7C9D-A353-450B-9A32-9B5CA5FACC88}"/>
              </a:ext>
            </a:extLst>
          </p:cNvPr>
          <p:cNvGraphicFramePr>
            <a:graphicFrameLocks noGrp="1"/>
          </p:cNvGraphicFramePr>
          <p:nvPr>
            <p:extLst>
              <p:ext uri="{D42A27DB-BD31-4B8C-83A1-F6EECF244321}">
                <p14:modId xmlns:p14="http://schemas.microsoft.com/office/powerpoint/2010/main" val="1797390639"/>
              </p:ext>
            </p:extLst>
          </p:nvPr>
        </p:nvGraphicFramePr>
        <p:xfrm>
          <a:off x="6081204" y="3986071"/>
          <a:ext cx="5154194" cy="2252711"/>
        </p:xfrm>
        <a:graphic>
          <a:graphicData uri="http://schemas.openxmlformats.org/drawingml/2006/table">
            <a:tbl>
              <a:tblPr firstRow="1" firstCol="1" bandRow="1">
                <a:tableStyleId>{5C22544A-7EE6-4342-B048-85BDC9FD1C3A}</a:tableStyleId>
              </a:tblPr>
              <a:tblGrid>
                <a:gridCol w="2202730">
                  <a:extLst>
                    <a:ext uri="{9D8B030D-6E8A-4147-A177-3AD203B41FA5}">
                      <a16:colId xmlns:a16="http://schemas.microsoft.com/office/drawing/2014/main" val="3613995715"/>
                    </a:ext>
                  </a:extLst>
                </a:gridCol>
                <a:gridCol w="1354319">
                  <a:extLst>
                    <a:ext uri="{9D8B030D-6E8A-4147-A177-3AD203B41FA5}">
                      <a16:colId xmlns:a16="http://schemas.microsoft.com/office/drawing/2014/main" val="3423255311"/>
                    </a:ext>
                  </a:extLst>
                </a:gridCol>
                <a:gridCol w="1597145">
                  <a:extLst>
                    <a:ext uri="{9D8B030D-6E8A-4147-A177-3AD203B41FA5}">
                      <a16:colId xmlns:a16="http://schemas.microsoft.com/office/drawing/2014/main" val="696580882"/>
                    </a:ext>
                  </a:extLst>
                </a:gridCol>
              </a:tblGrid>
              <a:tr h="901082">
                <a:tc>
                  <a:txBody>
                    <a:bodyPr/>
                    <a:lstStyle/>
                    <a:p>
                      <a:pPr algn="just">
                        <a:lnSpc>
                          <a:spcPts val="1010"/>
                        </a:lnSpc>
                        <a:spcAft>
                          <a:spcPts val="200"/>
                        </a:spcAft>
                      </a:pPr>
                      <a:endParaRPr lang="en-GB" sz="2000" dirty="0">
                        <a:effectLst/>
                      </a:endParaRPr>
                    </a:p>
                    <a:p>
                      <a:pPr algn="just">
                        <a:lnSpc>
                          <a:spcPts val="1010"/>
                        </a:lnSpc>
                        <a:spcAft>
                          <a:spcPts val="200"/>
                        </a:spcAft>
                      </a:pPr>
                      <a:endParaRPr lang="en-GB" sz="2000" dirty="0">
                        <a:effectLst/>
                      </a:endParaRPr>
                    </a:p>
                    <a:p>
                      <a:pPr algn="just">
                        <a:lnSpc>
                          <a:spcPts val="1010"/>
                        </a:lnSpc>
                        <a:spcAft>
                          <a:spcPts val="200"/>
                        </a:spcAft>
                      </a:pPr>
                      <a:r>
                        <a:rPr lang="en-GB" sz="2000" dirty="0">
                          <a:effectLst/>
                        </a:rPr>
                        <a:t>Feature selection</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010"/>
                        </a:lnSpc>
                        <a:spcAft>
                          <a:spcPts val="200"/>
                        </a:spcAft>
                      </a:pPr>
                      <a:endParaRPr lang="en-GB" sz="2000" dirty="0">
                        <a:effectLst/>
                      </a:endParaRPr>
                    </a:p>
                    <a:p>
                      <a:pPr algn="just">
                        <a:lnSpc>
                          <a:spcPts val="1010"/>
                        </a:lnSpc>
                        <a:spcAft>
                          <a:spcPts val="200"/>
                        </a:spcAft>
                      </a:pPr>
                      <a:endParaRPr lang="en-GB" sz="2000" dirty="0">
                        <a:effectLst/>
                      </a:endParaRPr>
                    </a:p>
                    <a:p>
                      <a:pPr algn="just">
                        <a:lnSpc>
                          <a:spcPts val="1010"/>
                        </a:lnSpc>
                        <a:spcAft>
                          <a:spcPts val="200"/>
                        </a:spcAft>
                      </a:pPr>
                      <a:r>
                        <a:rPr lang="en-GB" sz="2000" dirty="0">
                          <a:effectLst/>
                        </a:rPr>
                        <a:t>LDA </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010"/>
                        </a:lnSpc>
                        <a:spcAft>
                          <a:spcPts val="200"/>
                        </a:spcAft>
                      </a:pPr>
                      <a:endParaRPr lang="en-GB" sz="2000" dirty="0">
                        <a:effectLst/>
                      </a:endParaRPr>
                    </a:p>
                    <a:p>
                      <a:pPr algn="just">
                        <a:lnSpc>
                          <a:spcPts val="1010"/>
                        </a:lnSpc>
                        <a:spcAft>
                          <a:spcPts val="200"/>
                        </a:spcAft>
                      </a:pPr>
                      <a:endParaRPr lang="en-GB" sz="2000" dirty="0">
                        <a:effectLst/>
                      </a:endParaRPr>
                    </a:p>
                    <a:p>
                      <a:pPr algn="just">
                        <a:lnSpc>
                          <a:spcPts val="1010"/>
                        </a:lnSpc>
                        <a:spcAft>
                          <a:spcPts val="200"/>
                        </a:spcAft>
                      </a:pPr>
                      <a:r>
                        <a:rPr lang="en-GB" sz="2000" dirty="0">
                          <a:effectLst/>
                        </a:rPr>
                        <a:t>SVM (linear)</a:t>
                      </a:r>
                      <a:endParaRPr lang="en-IN"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13644304"/>
                  </a:ext>
                </a:extLst>
              </a:tr>
              <a:tr h="450543">
                <a:tc>
                  <a:txBody>
                    <a:bodyPr/>
                    <a:lstStyle/>
                    <a:p>
                      <a:pPr algn="just">
                        <a:lnSpc>
                          <a:spcPts val="1010"/>
                        </a:lnSpc>
                        <a:spcAft>
                          <a:spcPts val="200"/>
                        </a:spcAft>
                      </a:pPr>
                      <a:endParaRPr lang="en-GB" sz="2000" dirty="0">
                        <a:effectLst/>
                      </a:endParaRPr>
                    </a:p>
                    <a:p>
                      <a:pPr algn="just">
                        <a:lnSpc>
                          <a:spcPts val="1010"/>
                        </a:lnSpc>
                        <a:spcAft>
                          <a:spcPts val="200"/>
                        </a:spcAft>
                      </a:pPr>
                      <a:r>
                        <a:rPr lang="en-GB" sz="2000" dirty="0">
                          <a:effectLst/>
                        </a:rPr>
                        <a:t>None  </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010"/>
                        </a:lnSpc>
                        <a:spcAft>
                          <a:spcPts val="200"/>
                        </a:spcAft>
                      </a:pPr>
                      <a:endParaRPr lang="en-GB" sz="2000" dirty="0">
                        <a:effectLst/>
                      </a:endParaRPr>
                    </a:p>
                    <a:p>
                      <a:pPr algn="just">
                        <a:lnSpc>
                          <a:spcPts val="1010"/>
                        </a:lnSpc>
                        <a:spcAft>
                          <a:spcPts val="200"/>
                        </a:spcAft>
                      </a:pPr>
                      <a:r>
                        <a:rPr lang="en-GB" sz="2000" dirty="0">
                          <a:effectLst/>
                        </a:rPr>
                        <a:t>44.4</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010"/>
                        </a:lnSpc>
                        <a:spcAft>
                          <a:spcPts val="200"/>
                        </a:spcAft>
                      </a:pPr>
                      <a:endParaRPr lang="en-GB" sz="2000" dirty="0">
                        <a:effectLst/>
                      </a:endParaRPr>
                    </a:p>
                    <a:p>
                      <a:pPr algn="just">
                        <a:lnSpc>
                          <a:spcPts val="1010"/>
                        </a:lnSpc>
                        <a:spcAft>
                          <a:spcPts val="200"/>
                        </a:spcAft>
                      </a:pPr>
                      <a:r>
                        <a:rPr lang="en-GB" sz="2000" dirty="0">
                          <a:effectLst/>
                        </a:rPr>
                        <a:t>88.0</a:t>
                      </a:r>
                      <a:endParaRPr lang="en-IN"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67958288"/>
                  </a:ext>
                </a:extLst>
              </a:tr>
              <a:tr h="450543">
                <a:tc>
                  <a:txBody>
                    <a:bodyPr/>
                    <a:lstStyle/>
                    <a:p>
                      <a:pPr algn="just">
                        <a:lnSpc>
                          <a:spcPts val="1010"/>
                        </a:lnSpc>
                        <a:spcAft>
                          <a:spcPts val="200"/>
                        </a:spcAft>
                      </a:pPr>
                      <a:endParaRPr lang="en-GB" sz="2000" dirty="0">
                        <a:effectLst/>
                      </a:endParaRPr>
                    </a:p>
                    <a:p>
                      <a:pPr algn="just">
                        <a:lnSpc>
                          <a:spcPts val="1010"/>
                        </a:lnSpc>
                        <a:spcAft>
                          <a:spcPts val="200"/>
                        </a:spcAft>
                      </a:pPr>
                      <a:r>
                        <a:rPr lang="en-GB" sz="2000" dirty="0">
                          <a:effectLst/>
                        </a:rPr>
                        <a:t>PCA</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010"/>
                        </a:lnSpc>
                        <a:spcAft>
                          <a:spcPts val="200"/>
                        </a:spcAft>
                      </a:pPr>
                      <a:endParaRPr lang="en-GB" sz="2000" dirty="0">
                        <a:effectLst/>
                      </a:endParaRPr>
                    </a:p>
                    <a:p>
                      <a:pPr algn="just">
                        <a:lnSpc>
                          <a:spcPts val="1010"/>
                        </a:lnSpc>
                        <a:spcAft>
                          <a:spcPts val="200"/>
                        </a:spcAft>
                      </a:pPr>
                      <a:r>
                        <a:rPr lang="en-GB" sz="2000" dirty="0">
                          <a:effectLst/>
                        </a:rPr>
                        <a:t>80.7</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010"/>
                        </a:lnSpc>
                        <a:spcAft>
                          <a:spcPts val="200"/>
                        </a:spcAft>
                      </a:pPr>
                      <a:endParaRPr lang="en-GB" sz="2000" dirty="0">
                        <a:effectLst/>
                      </a:endParaRPr>
                    </a:p>
                    <a:p>
                      <a:pPr algn="just">
                        <a:lnSpc>
                          <a:spcPts val="1010"/>
                        </a:lnSpc>
                        <a:spcAft>
                          <a:spcPts val="200"/>
                        </a:spcAft>
                      </a:pPr>
                      <a:r>
                        <a:rPr lang="en-GB" sz="2000" dirty="0">
                          <a:effectLst/>
                        </a:rPr>
                        <a:t>75.5</a:t>
                      </a:r>
                      <a:endParaRPr lang="en-IN"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16181967"/>
                  </a:ext>
                </a:extLst>
              </a:tr>
              <a:tr h="450543">
                <a:tc>
                  <a:txBody>
                    <a:bodyPr/>
                    <a:lstStyle/>
                    <a:p>
                      <a:pPr algn="just">
                        <a:lnSpc>
                          <a:spcPts val="1010"/>
                        </a:lnSpc>
                        <a:spcAft>
                          <a:spcPts val="200"/>
                        </a:spcAft>
                      </a:pPr>
                      <a:endParaRPr lang="en-GB" sz="2000" dirty="0">
                        <a:effectLst/>
                      </a:endParaRPr>
                    </a:p>
                    <a:p>
                      <a:pPr algn="just">
                        <a:lnSpc>
                          <a:spcPts val="1010"/>
                        </a:lnSpc>
                        <a:spcAft>
                          <a:spcPts val="200"/>
                        </a:spcAft>
                      </a:pPr>
                      <a:r>
                        <a:rPr lang="en-GB" sz="2000" dirty="0">
                          <a:effectLst/>
                        </a:rPr>
                        <a:t>Adaboost</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010"/>
                        </a:lnSpc>
                        <a:spcAft>
                          <a:spcPts val="200"/>
                        </a:spcAft>
                      </a:pPr>
                      <a:endParaRPr lang="en-GB" sz="2000" dirty="0">
                        <a:effectLst/>
                      </a:endParaRPr>
                    </a:p>
                    <a:p>
                      <a:pPr algn="just">
                        <a:lnSpc>
                          <a:spcPts val="1010"/>
                        </a:lnSpc>
                        <a:spcAft>
                          <a:spcPts val="200"/>
                        </a:spcAft>
                      </a:pPr>
                      <a:r>
                        <a:rPr lang="en-GB" sz="2000" dirty="0">
                          <a:effectLst/>
                        </a:rPr>
                        <a:t>88.2</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010"/>
                        </a:lnSpc>
                        <a:spcAft>
                          <a:spcPts val="200"/>
                        </a:spcAft>
                      </a:pPr>
                      <a:endParaRPr lang="en-GB" sz="2000" dirty="0">
                        <a:effectLst/>
                      </a:endParaRPr>
                    </a:p>
                    <a:p>
                      <a:pPr algn="just">
                        <a:lnSpc>
                          <a:spcPts val="1010"/>
                        </a:lnSpc>
                        <a:spcAft>
                          <a:spcPts val="200"/>
                        </a:spcAft>
                      </a:pPr>
                      <a:r>
                        <a:rPr lang="en-GB" sz="2000" dirty="0">
                          <a:effectLst/>
                        </a:rPr>
                        <a:t>93.3</a:t>
                      </a:r>
                      <a:endParaRPr lang="en-IN"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9213533"/>
                  </a:ext>
                </a:extLst>
              </a:tr>
            </a:tbl>
          </a:graphicData>
        </a:graphic>
      </p:graphicFrame>
      <p:sp>
        <p:nvSpPr>
          <p:cNvPr id="4" name="Rectangle 1">
            <a:extLst>
              <a:ext uri="{FF2B5EF4-FFF2-40B4-BE49-F238E27FC236}">
                <a16:creationId xmlns:a16="http://schemas.microsoft.com/office/drawing/2014/main" id="{D81E62E4-8642-460B-9362-7095E8AF096A}"/>
              </a:ext>
            </a:extLst>
          </p:cNvPr>
          <p:cNvSpPr>
            <a:spLocks noChangeArrowheads="1"/>
          </p:cNvSpPr>
          <p:nvPr/>
        </p:nvSpPr>
        <p:spPr bwMode="auto">
          <a:xfrm>
            <a:off x="80893" y="4314545"/>
            <a:ext cx="579612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682750" algn="ctr"/>
                <a:tab pos="3365500" algn="r"/>
              </a:tabLst>
              <a:defRPr>
                <a:solidFill>
                  <a:schemeClr val="tx1"/>
                </a:solidFill>
                <a:latin typeface="Arial" panose="020B0604020202020204" pitchFamily="34" charset="0"/>
              </a:defRPr>
            </a:lvl1pPr>
            <a:lvl2pPr eaLnBrk="0" fontAlgn="base" hangingPunct="0">
              <a:spcBef>
                <a:spcPct val="0"/>
              </a:spcBef>
              <a:spcAft>
                <a:spcPct val="0"/>
              </a:spcAft>
              <a:tabLst>
                <a:tab pos="1682750" algn="ctr"/>
                <a:tab pos="3365500" algn="r"/>
              </a:tabLst>
              <a:defRPr>
                <a:solidFill>
                  <a:schemeClr val="tx1"/>
                </a:solidFill>
                <a:latin typeface="Arial" panose="020B0604020202020204" pitchFamily="34" charset="0"/>
              </a:defRPr>
            </a:lvl2pPr>
            <a:lvl3pPr eaLnBrk="0" fontAlgn="base" hangingPunct="0">
              <a:spcBef>
                <a:spcPct val="0"/>
              </a:spcBef>
              <a:spcAft>
                <a:spcPct val="0"/>
              </a:spcAft>
              <a:tabLst>
                <a:tab pos="1682750" algn="ctr"/>
                <a:tab pos="3365500" algn="r"/>
              </a:tabLst>
              <a:defRPr>
                <a:solidFill>
                  <a:schemeClr val="tx1"/>
                </a:solidFill>
                <a:latin typeface="Arial" panose="020B0604020202020204" pitchFamily="34" charset="0"/>
              </a:defRPr>
            </a:lvl3pPr>
            <a:lvl4pPr eaLnBrk="0" fontAlgn="base" hangingPunct="0">
              <a:spcBef>
                <a:spcPct val="0"/>
              </a:spcBef>
              <a:spcAft>
                <a:spcPct val="0"/>
              </a:spcAft>
              <a:tabLst>
                <a:tab pos="1682750" algn="ctr"/>
                <a:tab pos="3365500" algn="r"/>
              </a:tabLst>
              <a:defRPr>
                <a:solidFill>
                  <a:schemeClr val="tx1"/>
                </a:solidFill>
                <a:latin typeface="Arial" panose="020B0604020202020204" pitchFamily="34" charset="0"/>
              </a:defRPr>
            </a:lvl4pPr>
            <a:lvl5pPr eaLnBrk="0" fontAlgn="base" hangingPunct="0">
              <a:spcBef>
                <a:spcPct val="0"/>
              </a:spcBef>
              <a:spcAft>
                <a:spcPct val="0"/>
              </a:spcAft>
              <a:tabLst>
                <a:tab pos="1682750" algn="ctr"/>
                <a:tab pos="3365500" algn="r"/>
              </a:tabLst>
              <a:defRPr>
                <a:solidFill>
                  <a:schemeClr val="tx1"/>
                </a:solidFill>
                <a:latin typeface="Arial" panose="020B0604020202020204" pitchFamily="34" charset="0"/>
              </a:defRPr>
            </a:lvl5pPr>
            <a:lvl6pPr eaLnBrk="0" fontAlgn="base" hangingPunct="0">
              <a:spcBef>
                <a:spcPct val="0"/>
              </a:spcBef>
              <a:spcAft>
                <a:spcPct val="0"/>
              </a:spcAft>
              <a:tabLst>
                <a:tab pos="1682750" algn="ctr"/>
                <a:tab pos="3365500" algn="r"/>
              </a:tabLst>
              <a:defRPr>
                <a:solidFill>
                  <a:schemeClr val="tx1"/>
                </a:solidFill>
                <a:latin typeface="Arial" panose="020B0604020202020204" pitchFamily="34" charset="0"/>
              </a:defRPr>
            </a:lvl6pPr>
            <a:lvl7pPr eaLnBrk="0" fontAlgn="base" hangingPunct="0">
              <a:spcBef>
                <a:spcPct val="0"/>
              </a:spcBef>
              <a:spcAft>
                <a:spcPct val="0"/>
              </a:spcAft>
              <a:tabLst>
                <a:tab pos="1682750" algn="ctr"/>
                <a:tab pos="3365500" algn="r"/>
              </a:tabLst>
              <a:defRPr>
                <a:solidFill>
                  <a:schemeClr val="tx1"/>
                </a:solidFill>
                <a:latin typeface="Arial" panose="020B0604020202020204" pitchFamily="34" charset="0"/>
              </a:defRPr>
            </a:lvl7pPr>
            <a:lvl8pPr eaLnBrk="0" fontAlgn="base" hangingPunct="0">
              <a:spcBef>
                <a:spcPct val="0"/>
              </a:spcBef>
              <a:spcAft>
                <a:spcPct val="0"/>
              </a:spcAft>
              <a:tabLst>
                <a:tab pos="1682750" algn="ctr"/>
                <a:tab pos="3365500" algn="r"/>
              </a:tabLst>
              <a:defRPr>
                <a:solidFill>
                  <a:schemeClr val="tx1"/>
                </a:solidFill>
                <a:latin typeface="Arial" panose="020B0604020202020204" pitchFamily="34" charset="0"/>
              </a:defRPr>
            </a:lvl8pPr>
            <a:lvl9pPr eaLnBrk="0" fontAlgn="base" hangingPunct="0">
              <a:spcBef>
                <a:spcPct val="0"/>
              </a:spcBef>
              <a:spcAft>
                <a:spcPct val="0"/>
              </a:spcAft>
              <a:tabLst>
                <a:tab pos="1682750" algn="ctr"/>
                <a:tab pos="3365500" algn="r"/>
              </a:tabLst>
              <a:defRPr>
                <a:solidFill>
                  <a:schemeClr val="tx1"/>
                </a:solidFill>
                <a:latin typeface="Arial" panose="020B0604020202020204" pitchFamily="34" charset="0"/>
              </a:defRPr>
            </a:lvl9pPr>
          </a:lstStyle>
          <a:p>
            <a:pPr marL="0" marR="0" lvl="0" indent="180975" algn="l" defTabSz="914400" rtl="0" eaLnBrk="0" fontAlgn="base" latinLnBrk="0" hangingPunct="0">
              <a:lnSpc>
                <a:spcPct val="100000"/>
              </a:lnSpc>
              <a:spcBef>
                <a:spcPct val="0"/>
              </a:spcBef>
              <a:spcAft>
                <a:spcPct val="0"/>
              </a:spcAft>
              <a:buClrTx/>
              <a:buSzTx/>
              <a:buFontTx/>
              <a:buNone/>
              <a:tabLst>
                <a:tab pos="1682750" algn="ctr"/>
                <a:tab pos="3365500" algn="r"/>
              </a:tabLst>
            </a:pPr>
            <a:r>
              <a:rPr kumimoji="0" lang="en-GB" altLang="en-US" sz="9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GB" altLang="en-US" sz="800" b="0" i="0" u="none" strike="noStrike" cap="none" normalizeH="0" baseline="0" dirty="0">
              <a:ln>
                <a:noFill/>
              </a:ln>
              <a:solidFill>
                <a:schemeClr val="tx1"/>
              </a:solidFill>
              <a:effectLst/>
              <a:latin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tab pos="1682750" algn="ctr"/>
                <a:tab pos="3365500" algn="r"/>
              </a:tabLst>
            </a:pPr>
            <a:r>
              <a:rPr kumimoji="0" lang="en-GB" altLang="en-US" sz="2000" b="0" i="0" u="none" strike="noStrike" cap="none" normalizeH="0" baseline="0" dirty="0">
                <a:ln>
                  <a:noFill/>
                </a:ln>
                <a:effectLst/>
                <a:latin typeface="Arial" panose="020B0604020202020204" pitchFamily="34" charset="0"/>
                <a:ea typeface="Times New Roman" panose="02020603050405020304" pitchFamily="18" charset="0"/>
              </a:rPr>
              <a:t> Comparing SVM performance to LDA with different feature selection techniques. The two classifiers are compared with no feature selection, with feature selection by PCA, and feature selection by Adaboost.</a:t>
            </a:r>
            <a:endParaRPr kumimoji="0" lang="en-GB" altLang="en-US" sz="2000" b="0" i="0" u="none" strike="noStrike" cap="none" normalizeH="0" baseline="0" dirty="0">
              <a:ln>
                <a:noFill/>
              </a:ln>
              <a:effectLst/>
              <a:latin typeface="Arial" panose="020B0604020202020204" pitchFamily="34" charset="0"/>
            </a:endParaRPr>
          </a:p>
        </p:txBody>
      </p:sp>
      <p:sp>
        <p:nvSpPr>
          <p:cNvPr id="6" name="TextBox 5">
            <a:extLst>
              <a:ext uri="{FF2B5EF4-FFF2-40B4-BE49-F238E27FC236}">
                <a16:creationId xmlns:a16="http://schemas.microsoft.com/office/drawing/2014/main" id="{C67BFDA8-8E53-4C64-83D5-0022A41061C8}"/>
              </a:ext>
            </a:extLst>
          </p:cNvPr>
          <p:cNvSpPr txBox="1"/>
          <p:nvPr/>
        </p:nvSpPr>
        <p:spPr>
          <a:xfrm>
            <a:off x="80893" y="1002255"/>
            <a:ext cx="5884901" cy="1323439"/>
          </a:xfrm>
          <a:prstGeom prst="rect">
            <a:avLst/>
          </a:prstGeom>
          <a:noFill/>
        </p:spPr>
        <p:txBody>
          <a:bodyPr wrap="square">
            <a:spAutoFit/>
          </a:bodyPr>
          <a:lstStyle/>
          <a:p>
            <a:pPr marL="0" marR="0" lvl="0" indent="180975" algn="l" defTabSz="914400" rtl="0" eaLnBrk="0" fontAlgn="base" latinLnBrk="0" hangingPunct="0">
              <a:lnSpc>
                <a:spcPct val="100000"/>
              </a:lnSpc>
              <a:spcBef>
                <a:spcPct val="0"/>
              </a:spcBef>
              <a:spcAft>
                <a:spcPct val="0"/>
              </a:spcAft>
              <a:buClrTx/>
              <a:buSzTx/>
              <a:buFontTx/>
              <a:buNone/>
              <a:tabLst>
                <a:tab pos="1682750" algn="ctr"/>
                <a:tab pos="3365500" algn="r"/>
              </a:tabLst>
            </a:pPr>
            <a:r>
              <a:rPr kumimoji="0" lang="en-GB" altLang="en-US" sz="2000" b="0" i="0" u="none" strike="noStrike" cap="none" normalizeH="0" baseline="0" dirty="0">
                <a:ln>
                  <a:noFill/>
                </a:ln>
                <a:effectLst/>
                <a:latin typeface="Arial" panose="020B0604020202020204" pitchFamily="34" charset="0"/>
                <a:ea typeface="Times New Roman" panose="02020603050405020304" pitchFamily="18" charset="0"/>
              </a:rPr>
              <a:t>Leave-one-out generalization performance of  		 Adaboost, SVM and AdaSVM’s. AdaSVM: Feature selection by AdaBoost followed by classification </a:t>
            </a:r>
            <a:r>
              <a:rPr lang="en-GB" altLang="en-US" sz="2000" dirty="0">
                <a:latin typeface="Arial" panose="020B0604020202020204" pitchFamily="34" charset="0"/>
                <a:ea typeface="Times New Roman" panose="02020603050405020304" pitchFamily="18" charset="0"/>
              </a:rPr>
              <a:t>wit</a:t>
            </a:r>
            <a:r>
              <a:rPr kumimoji="0" lang="en-GB" altLang="en-US" sz="2000" b="0" i="0" u="none" strike="noStrike" cap="none" normalizeH="0" baseline="0" dirty="0">
                <a:ln>
                  <a:noFill/>
                </a:ln>
                <a:effectLst/>
                <a:latin typeface="Arial" panose="020B0604020202020204" pitchFamily="34" charset="0"/>
                <a:ea typeface="Times New Roman" panose="02020603050405020304" pitchFamily="18" charset="0"/>
              </a:rPr>
              <a:t>h SVM’s. </a:t>
            </a:r>
            <a:endParaRPr kumimoji="0" lang="en-GB"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7828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8679-FBA2-4803-B34B-D0FEFF05B394}"/>
              </a:ext>
            </a:extLst>
          </p:cNvPr>
          <p:cNvSpPr>
            <a:spLocks noGrp="1"/>
          </p:cNvSpPr>
          <p:nvPr>
            <p:ph type="title"/>
          </p:nvPr>
        </p:nvSpPr>
        <p:spPr/>
        <p:txBody>
          <a:bodyPr/>
          <a:lstStyle/>
          <a:p>
            <a:r>
              <a:rPr lang="en-IN" sz="3600" b="1" dirty="0"/>
              <a:t>Application </a:t>
            </a:r>
            <a:br>
              <a:rPr lang="en-IN" sz="3600" b="1" dirty="0"/>
            </a:br>
            <a:r>
              <a:rPr lang="en-IN" sz="3600" b="1" dirty="0"/>
              <a:t>To Spontaneous Behaviour</a:t>
            </a:r>
            <a:br>
              <a:rPr lang="en-IN" sz="3600" b="1" dirty="0"/>
            </a:br>
            <a:endParaRPr lang="en-IN" b="1" dirty="0"/>
          </a:p>
        </p:txBody>
      </p:sp>
      <p:sp>
        <p:nvSpPr>
          <p:cNvPr id="3" name="Content Placeholder 2">
            <a:extLst>
              <a:ext uri="{FF2B5EF4-FFF2-40B4-BE49-F238E27FC236}">
                <a16:creationId xmlns:a16="http://schemas.microsoft.com/office/drawing/2014/main" id="{50DDCAC5-C642-4A43-82A8-CA0CB1C552D3}"/>
              </a:ext>
            </a:extLst>
          </p:cNvPr>
          <p:cNvSpPr>
            <a:spLocks noGrp="1"/>
          </p:cNvSpPr>
          <p:nvPr>
            <p:ph idx="1"/>
          </p:nvPr>
        </p:nvSpPr>
        <p:spPr>
          <a:xfrm>
            <a:off x="3869268" y="864108"/>
            <a:ext cx="7618438" cy="5120640"/>
          </a:xfrm>
        </p:spPr>
        <p:txBody>
          <a:bodyPr/>
          <a:lstStyle/>
          <a:p>
            <a:r>
              <a:rPr lang="en-IN" sz="2400" dirty="0">
                <a:solidFill>
                  <a:schemeClr val="accent3"/>
                </a:solidFill>
              </a:rPr>
              <a:t>Spontaneous Expression Database </a:t>
            </a:r>
            <a:r>
              <a:rPr lang="en-IN" dirty="0"/>
              <a:t>– We </a:t>
            </a:r>
            <a:r>
              <a:rPr lang="en-US" dirty="0"/>
              <a:t>have collected a dataset of spontaneous facial behavior consisting of 100 subjects participating in a ’false opinion’ paradigm. In this paradigm, subjects first fill out a questionnaire regarding their opinions about a social or political issue. Subjects are then asked to either tell the truth or take the opposite opinion on an issue where they rated strong feelings, and convince an interviewer they are telling the truth.</a:t>
            </a:r>
          </a:p>
          <a:p>
            <a:r>
              <a:rPr lang="en-IN" sz="2400" dirty="0">
                <a:solidFill>
                  <a:schemeClr val="accent3"/>
                </a:solidFill>
              </a:rPr>
              <a:t>FACS Training</a:t>
            </a:r>
            <a:r>
              <a:rPr lang="en-US" sz="2400" dirty="0">
                <a:solidFill>
                  <a:schemeClr val="accent3"/>
                </a:solidFill>
              </a:rPr>
              <a:t> </a:t>
            </a:r>
            <a:r>
              <a:rPr lang="en-US" dirty="0"/>
              <a:t>- The system was trained on FACS-coded images from 2 datasets. The first dataset was the Cohn Kanade dataset, which contains FACS scores by two certified FACS coders in addition to the basic emotion labels. The second dataset consisted of directed facial actions collected by Hager and Ekman. Separate support vector machines, one for each AU, were trained to perform context-independent recognition. </a:t>
            </a:r>
            <a:endParaRPr lang="en-IN" dirty="0"/>
          </a:p>
        </p:txBody>
      </p:sp>
    </p:spTree>
    <p:extLst>
      <p:ext uri="{BB962C8B-B14F-4D97-AF65-F5344CB8AC3E}">
        <p14:creationId xmlns:p14="http://schemas.microsoft.com/office/powerpoint/2010/main" val="22709045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552</TotalTime>
  <Words>1891</Words>
  <Application>Microsoft Office PowerPoint</Application>
  <PresentationFormat>Widescreen</PresentationFormat>
  <Paragraphs>374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Times New Roman</vt:lpstr>
      <vt:lpstr>Wingdings 2</vt:lpstr>
      <vt:lpstr>Frame</vt:lpstr>
      <vt:lpstr>Recognizing Facial Expression: Machine Learning and Application to Spontaneous Behaviour </vt:lpstr>
      <vt:lpstr>   OVERVIEW</vt:lpstr>
      <vt:lpstr>INTRODUCTION</vt:lpstr>
      <vt:lpstr>Facial Expression Data </vt:lpstr>
      <vt:lpstr>Classification Of  Full Expressions </vt:lpstr>
      <vt:lpstr>PowerPoint Presentation</vt:lpstr>
      <vt:lpstr>PowerPoint Presentation</vt:lpstr>
      <vt:lpstr>PowerPoint Presentation</vt:lpstr>
      <vt:lpstr>Application  To Spontaneous Behaviour </vt:lpstr>
      <vt:lpstr>PowerPoint Presentation</vt:lpstr>
      <vt:lpstr>PowerPoint Presentation</vt:lpstr>
      <vt:lpstr>Conclusions </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Facial Expression: Machine Learning and Application to Spontaneous Behaviour</dc:title>
  <dc:creator>Aman Goyal</dc:creator>
  <cp:lastModifiedBy>Aman Goyal</cp:lastModifiedBy>
  <cp:revision>11</cp:revision>
  <dcterms:created xsi:type="dcterms:W3CDTF">2021-01-30T09:59:08Z</dcterms:created>
  <dcterms:modified xsi:type="dcterms:W3CDTF">2021-01-30T19:11:58Z</dcterms:modified>
</cp:coreProperties>
</file>