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74" r:id="rId2"/>
  </p:sldMasterIdLst>
  <p:notesMasterIdLst>
    <p:notesMasterId r:id="rId38"/>
  </p:notesMasterIdLst>
  <p:handoutMasterIdLst>
    <p:handoutMasterId r:id="rId39"/>
  </p:handoutMasterIdLst>
  <p:sldIdLst>
    <p:sldId id="745" r:id="rId3"/>
    <p:sldId id="811" r:id="rId4"/>
    <p:sldId id="783" r:id="rId5"/>
    <p:sldId id="807" r:id="rId6"/>
    <p:sldId id="840" r:id="rId7"/>
    <p:sldId id="869" r:id="rId8"/>
    <p:sldId id="844" r:id="rId9"/>
    <p:sldId id="850" r:id="rId10"/>
    <p:sldId id="841" r:id="rId11"/>
    <p:sldId id="856" r:id="rId12"/>
    <p:sldId id="857" r:id="rId13"/>
    <p:sldId id="870" r:id="rId14"/>
    <p:sldId id="853" r:id="rId15"/>
    <p:sldId id="852" r:id="rId16"/>
    <p:sldId id="854" r:id="rId17"/>
    <p:sldId id="872" r:id="rId18"/>
    <p:sldId id="871" r:id="rId19"/>
    <p:sldId id="876" r:id="rId20"/>
    <p:sldId id="875" r:id="rId21"/>
    <p:sldId id="877" r:id="rId22"/>
    <p:sldId id="878" r:id="rId23"/>
    <p:sldId id="862" r:id="rId24"/>
    <p:sldId id="863" r:id="rId25"/>
    <p:sldId id="864" r:id="rId26"/>
    <p:sldId id="865" r:id="rId27"/>
    <p:sldId id="866" r:id="rId28"/>
    <p:sldId id="842" r:id="rId29"/>
    <p:sldId id="868" r:id="rId30"/>
    <p:sldId id="846" r:id="rId31"/>
    <p:sldId id="847" r:id="rId32"/>
    <p:sldId id="867" r:id="rId33"/>
    <p:sldId id="861" r:id="rId34"/>
    <p:sldId id="874" r:id="rId35"/>
    <p:sldId id="873" r:id="rId36"/>
    <p:sldId id="843" r:id="rId37"/>
  </p:sldIdLst>
  <p:sldSz cx="9144000" cy="6858000" type="screen4x3"/>
  <p:notesSz cx="6858000" cy="9296400"/>
  <p:custDataLst>
    <p:tags r:id="rId4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3184"/>
    <a:srgbClr val="004893"/>
    <a:srgbClr val="FF6600"/>
    <a:srgbClr val="176961"/>
    <a:srgbClr val="FF9933"/>
    <a:srgbClr val="004563"/>
    <a:srgbClr val="99C5C8"/>
    <a:srgbClr val="C3C4C5"/>
    <a:srgbClr val="FF1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0817" autoAdjust="0"/>
  </p:normalViewPr>
  <p:slideViewPr>
    <p:cSldViewPr snapToGrid="0" showGuides="1">
      <p:cViewPr>
        <p:scale>
          <a:sx n="100" d="100"/>
          <a:sy n="100" d="100"/>
        </p:scale>
        <p:origin x="-1074" y="222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-3126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07/07/2017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07/07/2017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80" tIns="46390" rIns="92780" bIns="4639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780" tIns="46390" rIns="92780" bIns="4639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780" tIns="46390" rIns="92780" bIns="4639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To change the logo in the footer, go to the </a:t>
            </a:r>
            <a:r>
              <a:rPr lang="en-US" sz="1000" b="1" dirty="0"/>
              <a:t>VIEW menu &gt; Master &gt; Slide Master</a:t>
            </a:r>
            <a:r>
              <a:rPr lang="en-US" sz="1000" dirty="0"/>
              <a:t>, and replace the existing logo by your entity's logo.</a:t>
            </a:r>
          </a:p>
          <a:p>
            <a:r>
              <a:rPr lang="en-US" sz="1000" dirty="0"/>
              <a:t>To edit the confidentiality level, go to the </a:t>
            </a:r>
            <a:r>
              <a:rPr lang="en-US" sz="1000" b="1" dirty="0"/>
              <a:t>INSERT menu &gt; Header and footer</a:t>
            </a:r>
            <a:r>
              <a:rPr lang="en-US" sz="1000" dirty="0"/>
              <a:t>, and fill in the desired level.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To change the logo in the footer, go to the </a:t>
            </a:r>
            <a:r>
              <a:rPr lang="en-US" sz="1000" b="1" dirty="0"/>
              <a:t>VIEW menu &gt; Master &gt; Slide Master</a:t>
            </a:r>
            <a:r>
              <a:rPr lang="en-US" sz="1000" dirty="0"/>
              <a:t>, and replace the existing logo by your entity's logo.</a:t>
            </a:r>
          </a:p>
          <a:p>
            <a:r>
              <a:rPr lang="en-US" sz="1000" dirty="0"/>
              <a:t>To edit the confidentiality level, go to the </a:t>
            </a:r>
            <a:r>
              <a:rPr lang="en-US" sz="1000" b="1" dirty="0"/>
              <a:t>INSERT menu &gt; Header and footer</a:t>
            </a:r>
            <a:r>
              <a:rPr lang="en-US" sz="1000" dirty="0"/>
              <a:t>, and fill in the desired level.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1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1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1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100" dirty="0">
                <a:latin typeface="+mj-lt"/>
              </a:rPr>
              <a:t>To edit the footer for the entire document, go to </a:t>
            </a:r>
            <a:r>
              <a:rPr lang="en-US" sz="1100" b="1" dirty="0">
                <a:latin typeface="+mj-lt"/>
              </a:rPr>
              <a:t>INSERT &gt; Header and footer</a:t>
            </a:r>
            <a:r>
              <a:rPr lang="en-US" sz="1100" dirty="0">
                <a:latin typeface="+mj-lt"/>
              </a:rPr>
              <a:t>, and fill in the desired titles and dates.</a:t>
            </a:r>
          </a:p>
          <a:p>
            <a:r>
              <a:rPr lang="en-US" sz="11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2" name="Image 1" descr="AXA_logo_UK_Q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6337300"/>
            <a:ext cx="1980000" cy="4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>
          <a:xfrm>
            <a:off x="614865" y="6521301"/>
            <a:ext cx="2858550" cy="214797"/>
          </a:xfrm>
        </p:spPr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>
                <a:solidFill>
                  <a:srgbClr val="E40A38"/>
                </a:solidFill>
              </a:rPr>
              <a:t>MENTION DE CONFIDENTIALITÉ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011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725676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8674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481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500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94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8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042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849897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2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70443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7692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37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3842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508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873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927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99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972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653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792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39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>
                <a:solidFill>
                  <a:srgbClr val="E40A38"/>
                </a:solidFill>
              </a:rPr>
              <a:t>MENTION DE CONFIDENTIALITÉ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1171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809147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592110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65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9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1619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2311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267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4076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77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3033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004563"/>
                </a:solidFill>
              </a:rPr>
              <a:t>Titre de la présentation  I  30 Septembre 2014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MENTION DE CONFIDENTIALITÉ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2794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CVF vs ATM I  January 2015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CVF vs ATM I  January 2015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CVF vs ATM I  January 2015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en-US" dirty="0" smtClean="0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CVF vs ATM I  </a:t>
            </a:r>
            <a:r>
              <a:rPr lang="fr-FR" dirty="0" err="1" smtClean="0"/>
              <a:t>January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image" Target="../media/image2.gif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65050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CVF vs ATM I  January 2015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20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>
                <a:solidFill>
                  <a:srgbClr val="004563"/>
                </a:solidFill>
              </a:rPr>
              <a:t>Titre de la présentation  I  30 Septembre 2014 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>
                <a:solidFill>
                  <a:srgbClr val="E40A38"/>
                </a:solidFill>
              </a:rPr>
              <a:t>MENTION DE CONFIDENTIALITÉ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3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hg9x6bq" TargetMode="External"/><Relationship Id="rId2" Type="http://schemas.openxmlformats.org/officeDocument/2006/relationships/hyperlink" Target="http://www.cs.upc.edu/~nlp/wikicorpus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__/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://__/" TargetMode="Externa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.gif"/><Relationship Id="rId4" Type="http://schemas.openxmlformats.org/officeDocument/2006/relationships/notesSlide" Target="../notesSlides/notesSlide4.xml"/><Relationship Id="rId9" Type="http://schemas.openxmlformats.org/officeDocument/2006/relationships/hyperlink" Target="http://www.__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gi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Sentiment Analysis of Twitter data</a:t>
            </a:r>
            <a:r>
              <a:rPr lang="en-US" sz="2800" i="1" cap="none" dirty="0" smtClean="0">
                <a:solidFill>
                  <a:srgbClr val="FF0000"/>
                </a:solidFill>
              </a:rPr>
              <a:t/>
            </a:r>
            <a:br>
              <a:rPr lang="en-US" sz="2800" i="1" cap="none" dirty="0" smtClean="0">
                <a:solidFill>
                  <a:srgbClr val="FF0000"/>
                </a:solidFill>
              </a:rPr>
            </a:br>
            <a:endParaRPr lang="en-US" sz="2800" i="1" cap="none" dirty="0">
              <a:solidFill>
                <a:srgbClr val="FF0000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93122" y="3677470"/>
            <a:ext cx="8439150" cy="431800"/>
          </a:xfrm>
        </p:spPr>
        <p:txBody>
          <a:bodyPr/>
          <a:lstStyle/>
          <a:p>
            <a:r>
              <a:rPr lang="fr-FR" dirty="0" smtClean="0"/>
              <a:t>May -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4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138" y="1495426"/>
            <a:ext cx="7670799" cy="4533900"/>
          </a:xfrm>
        </p:spPr>
        <p:txBody>
          <a:bodyPr/>
          <a:lstStyle/>
          <a:p>
            <a:pPr lvl="0"/>
            <a:r>
              <a:rPr lang="en-US" dirty="0">
                <a:latin typeface="Century Gothic"/>
              </a:rPr>
              <a:t>Identification of the positive and negative </a:t>
            </a:r>
            <a:r>
              <a:rPr lang="en-US" dirty="0" smtClean="0">
                <a:latin typeface="Century Gothic"/>
              </a:rPr>
              <a:t>emoticons</a:t>
            </a:r>
          </a:p>
          <a:p>
            <a:pPr marL="0" lvl="0" indent="0">
              <a:buNone/>
            </a:pPr>
            <a:endParaRPr lang="en-US" dirty="0">
              <a:latin typeface="Century Gothic"/>
            </a:endParaRPr>
          </a:p>
          <a:p>
            <a:r>
              <a:rPr lang="en-US" dirty="0" smtClean="0">
                <a:latin typeface="+mj-lt"/>
              </a:rPr>
              <a:t>A comprehensive list of emoticons with polarity {+1,-1} was obtained from a source, which acted as a look up table for identifying the positive and negative emoticons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Number of positive and negative emoticons in a tweet was calculated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Considering emoticons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10</a:t>
            </a:fld>
            <a:r>
              <a:rPr lang="fr-FR" smtClean="0"/>
              <a:t>   |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599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00063" y="1390651"/>
                <a:ext cx="7670799" cy="309562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+mj-lt"/>
                  </a:rPr>
                  <a:t>Initially, tweets were classified using only a pair of seed words – </a:t>
                </a:r>
                <a:r>
                  <a:rPr lang="en-US" b="1" i="1" dirty="0" smtClean="0">
                    <a:latin typeface="+mj-lt"/>
                  </a:rPr>
                  <a:t>(‘</a:t>
                </a:r>
                <a:r>
                  <a:rPr lang="en-US" b="1" i="1" dirty="0" err="1" smtClean="0">
                    <a:latin typeface="+mj-lt"/>
                  </a:rPr>
                  <a:t>good’,’bad</a:t>
                </a:r>
                <a:r>
                  <a:rPr lang="en-US" b="1" i="1" dirty="0" smtClean="0">
                    <a:latin typeface="+mj-lt"/>
                  </a:rPr>
                  <a:t>’)</a:t>
                </a:r>
              </a:p>
              <a:p>
                <a:pPr marL="0" indent="0">
                  <a:buNone/>
                </a:pPr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Using the dictionary of positive and negative adjectives, SO values of tweets are calculated as follows: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Take a list of top K positive and negative adjectives </a:t>
                </a:r>
              </a:p>
              <a:p>
                <a:pPr lvl="1"/>
                <a:r>
                  <a:rPr lang="en-US" b="1" i="1" dirty="0" smtClean="0">
                    <a:latin typeface="+mj-lt"/>
                  </a:rPr>
                  <a:t>SO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𝒕𝒘𝒆𝒆𝒕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∑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𝑷𝑴𝑰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𝒕𝒘𝒆𝒆𝒕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𝒂𝒅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𝒑𝒐𝒔</m:t>
                            </m:r>
                          </m:sub>
                        </m:sSub>
                      </m:e>
                    </m:d>
                    <m:r>
                      <a:rPr lang="en-US" b="1" i="0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∑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𝑷𝑴𝑰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𝒕𝒘𝒆𝒆𝒕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𝒂𝒅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𝒏𝒆𝒈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i="1" dirty="0" smtClean="0">
                  <a:latin typeface="+mj-lt"/>
                </a:endParaRPr>
              </a:p>
              <a:p>
                <a:pPr lvl="1"/>
                <a:r>
                  <a:rPr lang="en-US" dirty="0" smtClean="0">
                    <a:latin typeface="+mj-lt"/>
                  </a:rPr>
                  <a:t>Classify tweet using a threshold value about the SO value</a:t>
                </a:r>
              </a:p>
              <a:p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The tweets are labeled positive or negative based on the SO values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00063" y="1390651"/>
                <a:ext cx="7670799" cy="3095624"/>
              </a:xfrm>
              <a:blipFill rotWithShape="1">
                <a:blip r:embed="rId2"/>
                <a:stretch>
                  <a:fillRect t="-1772" r="-397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Classification with newly built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ictionary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11</a:t>
            </a:fld>
            <a:r>
              <a:rPr lang="fr-FR" smtClean="0"/>
              <a:t>   |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593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2: Using Word2vec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5786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42975"/>
            <a:ext cx="7670799" cy="50974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+mj-lt"/>
              </a:rPr>
              <a:t>Word2vec is used to produce word </a:t>
            </a:r>
            <a:r>
              <a:rPr lang="en-US" sz="2000" dirty="0" err="1" smtClean="0">
                <a:latin typeface="+mj-lt"/>
              </a:rPr>
              <a:t>embeddings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Skip-gram neural network model was chosen, which trains a neural network (1 hidden layer) for a word over the text corpus.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hidden layer of the neural network  is the desired word embedding of the word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So</a:t>
            </a:r>
            <a:r>
              <a:rPr lang="en-US" sz="2000" dirty="0">
                <a:latin typeface="+mj-lt"/>
              </a:rPr>
              <a:t> Word2vec takes as its input a large corpus of text and produces a </a:t>
            </a:r>
            <a:r>
              <a:rPr lang="en-US" sz="2000" dirty="0" smtClean="0">
                <a:latin typeface="+mj-lt"/>
              </a:rPr>
              <a:t>vector space, with </a:t>
            </a:r>
            <a:r>
              <a:rPr lang="en-US" sz="2000" dirty="0">
                <a:latin typeface="+mj-lt"/>
              </a:rPr>
              <a:t>each unique word in </a:t>
            </a:r>
            <a:r>
              <a:rPr lang="en-US" sz="2000" dirty="0" smtClean="0">
                <a:latin typeface="+mj-lt"/>
              </a:rPr>
              <a:t>the corpus being </a:t>
            </a:r>
            <a:r>
              <a:rPr lang="en-US" sz="2000" dirty="0">
                <a:latin typeface="+mj-lt"/>
              </a:rPr>
              <a:t>assigned a corresponding vector in the </a:t>
            </a:r>
            <a:r>
              <a:rPr lang="en-US" sz="2000" dirty="0" smtClean="0">
                <a:latin typeface="+mj-lt"/>
              </a:rPr>
              <a:t>space.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Google’s word2vec model pre-trained over  Google News dataset was used to derive the vector representation of words.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vectors had  300 features.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Word2Vec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9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04875"/>
            <a:ext cx="7670799" cy="513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Algorithm</a:t>
            </a:r>
            <a:r>
              <a:rPr lang="en-US" dirty="0"/>
              <a:t>: </a:t>
            </a:r>
            <a:r>
              <a:rPr lang="en-US" sz="1800" dirty="0"/>
              <a:t>Sentiment Classification of Tweets Using </a:t>
            </a:r>
            <a:r>
              <a:rPr lang="en-US" sz="1800" dirty="0" smtClean="0"/>
              <a:t>Word2Vec </a:t>
            </a:r>
            <a:r>
              <a:rPr lang="en-US" sz="1800" dirty="0" err="1" smtClean="0"/>
              <a:t>Vectorizations</a:t>
            </a:r>
            <a:endParaRPr lang="en-US" sz="1800" dirty="0"/>
          </a:p>
        </p:txBody>
      </p:sp>
      <p:sp>
        <p:nvSpPr>
          <p:cNvPr id="11" name="Down Arrow 10"/>
          <p:cNvSpPr/>
          <p:nvPr/>
        </p:nvSpPr>
        <p:spPr>
          <a:xfrm>
            <a:off x="4131440" y="1686814"/>
            <a:ext cx="338140" cy="544476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349" y="2690812"/>
            <a:ext cx="7019925" cy="7143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7748" y="5181600"/>
            <a:ext cx="7019925" cy="7143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19144" y="2282901"/>
            <a:ext cx="7439025" cy="566619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90622" y="2381544"/>
            <a:ext cx="67341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   Use ‘good’ as Positive seed and ‘bad’ as Negative seed.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8197" y="1081204"/>
            <a:ext cx="7439025" cy="566619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7822" y="1179848"/>
            <a:ext cx="55149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Extract phrases based on aforesaid grammar rules</a:t>
            </a:r>
            <a:endParaRPr lang="en-US" sz="1200" b="1" dirty="0">
              <a:latin typeface="+mj-lt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150461" y="2910888"/>
            <a:ext cx="338140" cy="544476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95349" y="3511626"/>
            <a:ext cx="7439025" cy="1093825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12114" y="3596873"/>
            <a:ext cx="57245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Represent ‘good’, ’bad’ and phrase in vector form using Word2vec.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To represent phrase as vector, take </a:t>
            </a:r>
            <a:r>
              <a:rPr lang="en-US" sz="1200" b="1" dirty="0">
                <a:latin typeface="+mj-lt"/>
                <a:cs typeface="Arial" pitchFamily="34" charset="0"/>
              </a:rPr>
              <a:t>average of Word2Vec(word1) &amp; </a:t>
            </a:r>
            <a:r>
              <a:rPr lang="en-US" sz="1200" b="1" dirty="0" smtClean="0">
                <a:latin typeface="+mj-lt"/>
                <a:cs typeface="Arial" pitchFamily="34" charset="0"/>
              </a:rPr>
              <a:t>Word2Vec(word2)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Calculate cosine similarity of vector representation of 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+mj-lt"/>
                <a:cs typeface="Arial" pitchFamily="34" charset="0"/>
              </a:rPr>
              <a:t>phrase,good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)</a:t>
            </a:r>
            <a:r>
              <a:rPr lang="en-US" sz="1200" b="1" dirty="0" smtClean="0">
                <a:latin typeface="+mj-lt"/>
                <a:cs typeface="Arial" pitchFamily="34" charset="0"/>
              </a:rPr>
              <a:t> and 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+mj-lt"/>
                <a:cs typeface="Arial" pitchFamily="34" charset="0"/>
              </a:rPr>
              <a:t>phrase,bad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)</a:t>
            </a:r>
            <a:r>
              <a:rPr lang="en-US" sz="1200" b="1" dirty="0" smtClean="0">
                <a:latin typeface="+mj-lt"/>
                <a:cs typeface="Arial" pitchFamily="34" charset="0"/>
              </a:rPr>
              <a:t>. 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221921" y="4637124"/>
            <a:ext cx="338140" cy="544476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54866" y="5200768"/>
            <a:ext cx="7439025" cy="718007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38245" y="5292268"/>
            <a:ext cx="660082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Take difference of positive and negative cosine similarity to get similarity score of phrase. 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Add similarity score of all phrases to get similarity score of tweet.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Classify tweets as ‘positive’ and ‘negative’ using similarity score about a threshold value </a:t>
            </a:r>
            <a:endParaRPr lang="en-US" sz="1200" b="1" dirty="0"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2300" y="6238875"/>
            <a:ext cx="14215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000" dirty="0"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847725"/>
            <a:ext cx="7670799" cy="5192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Algorithm</a:t>
            </a:r>
            <a:r>
              <a:rPr lang="en-US" dirty="0"/>
              <a:t>: </a:t>
            </a:r>
            <a:r>
              <a:rPr lang="en-US" dirty="0" smtClean="0"/>
              <a:t>Building dictionary using </a:t>
            </a:r>
            <a:r>
              <a:rPr lang="en-US" dirty="0"/>
              <a:t>Word2Vec </a:t>
            </a:r>
            <a:r>
              <a:rPr lang="en-US" dirty="0" err="1"/>
              <a:t>Vectorizations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15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028700" y="1047750"/>
            <a:ext cx="2200275" cy="1419225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9673" y="1480363"/>
            <a:ext cx="183832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Extract list of adjectives from tweets for dictionary building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67412" y="4831624"/>
            <a:ext cx="2200275" cy="1477328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52775" y="3038475"/>
            <a:ext cx="2200275" cy="1419225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4712" y="3273980"/>
            <a:ext cx="16764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Calculate cosine similarity of adjectives with ‘good’ and ‘bad’ separately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4574" y="4977818"/>
            <a:ext cx="188595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Take difference of positive and negative semantic similarity to get similarity scores.</a:t>
            </a:r>
          </a:p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Add top k adjectives to positive dictionary and bottom k to negative dictionary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ent-Up Arrow 14"/>
          <p:cNvSpPr/>
          <p:nvPr/>
        </p:nvSpPr>
        <p:spPr>
          <a:xfrm rot="5400000">
            <a:off x="5010149" y="4331226"/>
            <a:ext cx="804863" cy="1109662"/>
          </a:xfrm>
          <a:prstGeom prst="bentUpArrow">
            <a:avLst>
              <a:gd name="adj1" fmla="val 19469"/>
              <a:gd name="adj2" fmla="val 25000"/>
              <a:gd name="adj3" fmla="val 2500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>
            <a:off x="2195512" y="2316718"/>
            <a:ext cx="804863" cy="1109662"/>
          </a:xfrm>
          <a:prstGeom prst="bentUpArrow">
            <a:avLst>
              <a:gd name="adj1" fmla="val 19469"/>
              <a:gd name="adj2" fmla="val 25000"/>
              <a:gd name="adj3" fmla="val 2500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3: Ensemble of model 1 and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6519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885825"/>
            <a:ext cx="7670799" cy="515461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+mj-lt"/>
              </a:rPr>
              <a:t>Equal weightage given to the 2 previous models and so average score was taken into consideration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SO scores and cosine similarity scores normalized and scaled down to the range[-1,1] by dividing the scores with the maximum of the absolute value of all the scores.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+mj-lt"/>
              </a:rPr>
              <a:t>Ensemble of the two models</a:t>
            </a:r>
            <a:endParaRPr lang="en-US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17</a:t>
            </a:fld>
            <a:r>
              <a:rPr lang="fr-FR" smtClean="0"/>
              <a:t>   |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02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Graphical Analysis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167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23925"/>
            <a:ext cx="7670799" cy="5116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Plot of distribution of SO of tweets obtained using Wikipedia Corpus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+mj-lt"/>
              </a:rPr>
              <a:t>KDE Plots</a:t>
            </a:r>
            <a:endParaRPr lang="en-US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19</a:t>
            </a:fld>
            <a:r>
              <a:rPr lang="fr-FR" smtClean="0"/>
              <a:t>   | 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5" y="1514241"/>
            <a:ext cx="4725060" cy="33532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29" y="5105272"/>
            <a:ext cx="1486108" cy="4572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7329" y="6162675"/>
            <a:ext cx="17998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+mj-lt"/>
                <a:cs typeface="Arial" pitchFamily="34" charset="0"/>
              </a:rPr>
              <a:t>*SO-Semantic Orientation</a:t>
            </a:r>
          </a:p>
        </p:txBody>
      </p:sp>
    </p:spTree>
    <p:extLst>
      <p:ext uri="{BB962C8B-B14F-4D97-AF65-F5344CB8AC3E}">
        <p14:creationId xmlns:p14="http://schemas.microsoft.com/office/powerpoint/2010/main" val="1678283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29106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7613" y="882453"/>
            <a:ext cx="7469701" cy="55850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 smtClean="0">
                <a:latin typeface="+mj-lt"/>
              </a:rPr>
              <a:t>Collection of tweets in the last 5 hours using the provided handles and keywords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 dirty="0" smtClean="0">
              <a:latin typeface="+mj-lt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1300" b="1" dirty="0" smtClean="0">
                <a:latin typeface="+mj-lt"/>
              </a:rPr>
              <a:t>Unsupervised Approach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13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300" b="1" dirty="0" smtClean="0">
                <a:latin typeface="+mj-lt"/>
              </a:rPr>
              <a:t>Chart with distribution of  Semantic Orientation of tweets.</a:t>
            </a:r>
          </a:p>
          <a:p>
            <a:pPr>
              <a:lnSpc>
                <a:spcPct val="150000"/>
              </a:lnSpc>
            </a:pPr>
            <a:endParaRPr lang="en-US" sz="13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300" b="1" dirty="0" smtClean="0">
                <a:latin typeface="+mj-lt"/>
              </a:rPr>
              <a:t>Building positive and negative word dictionary</a:t>
            </a:r>
            <a:endParaRPr lang="en-US" sz="1300" b="1" dirty="0">
              <a:latin typeface="+mj-lt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47625" y="6533041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the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422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23925"/>
            <a:ext cx="7670799" cy="51165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Plot of distribution of </a:t>
            </a:r>
            <a:r>
              <a:rPr lang="en-US" dirty="0" smtClean="0">
                <a:latin typeface="+mj-lt"/>
              </a:rPr>
              <a:t>similarity scores of </a:t>
            </a:r>
            <a:r>
              <a:rPr lang="en-US" dirty="0">
                <a:latin typeface="+mj-lt"/>
              </a:rPr>
              <a:t>tweets obtained using </a:t>
            </a:r>
            <a:r>
              <a:rPr lang="en-US" dirty="0" smtClean="0">
                <a:latin typeface="+mj-lt"/>
              </a:rPr>
              <a:t>Word2Vec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KDE Plots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20</a:t>
            </a:fld>
            <a:r>
              <a:rPr lang="fr-FR" smtClean="0"/>
              <a:t>   |  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79" y="1690458"/>
            <a:ext cx="4591691" cy="3286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21" y="5543518"/>
            <a:ext cx="148610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18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23925"/>
            <a:ext cx="7670799" cy="511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Plot of distribution of </a:t>
            </a:r>
            <a:r>
              <a:rPr lang="en-US" dirty="0" smtClean="0">
                <a:latin typeface="+mj-lt"/>
              </a:rPr>
              <a:t>scores </a:t>
            </a:r>
            <a:r>
              <a:rPr lang="en-US" dirty="0">
                <a:latin typeface="+mj-lt"/>
              </a:rPr>
              <a:t>of tweets </a:t>
            </a:r>
            <a:r>
              <a:rPr lang="en-US" dirty="0" smtClean="0">
                <a:latin typeface="+mj-lt"/>
              </a:rPr>
              <a:t>combining the scores of 2 models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KDE Plots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21</a:t>
            </a:fld>
            <a:r>
              <a:rPr lang="fr-FR" smtClean="0"/>
              <a:t>   |  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742839"/>
            <a:ext cx="4681856" cy="3372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96" y="5495893"/>
            <a:ext cx="148610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2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4498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Results</a:t>
            </a:r>
            <a:r>
              <a:rPr lang="fr-FR" b="1" dirty="0" smtClean="0">
                <a:solidFill>
                  <a:srgbClr val="C00000"/>
                </a:solidFill>
              </a:rPr>
              <a:t> : Model 1 (</a:t>
            </a:r>
            <a:r>
              <a:rPr lang="fr-FR" b="1" dirty="0" err="1" smtClean="0">
                <a:solidFill>
                  <a:srgbClr val="C00000"/>
                </a:solidFill>
              </a:rPr>
              <a:t>using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Wikipedia</a:t>
            </a:r>
            <a:r>
              <a:rPr lang="fr-FR" b="1" dirty="0" smtClean="0">
                <a:solidFill>
                  <a:srgbClr val="C00000"/>
                </a:solidFill>
              </a:rPr>
              <a:t> Corpus)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22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latin typeface="+mj-lt"/>
                <a:cs typeface="Arial" pitchFamily="34" charset="0"/>
              </a:rPr>
              <a:t>Confusion Matrix :</a:t>
            </a:r>
            <a:endParaRPr lang="en-US" sz="1600" dirty="0">
              <a:latin typeface="+mj-lt"/>
              <a:cs typeface="Arial" pitchFamily="34" charset="0"/>
            </a:endParaRPr>
          </a:p>
          <a:p>
            <a:pPr lvl="0" defTabSz="457200">
              <a:spcBef>
                <a:spcPts val="1200"/>
              </a:spcBef>
              <a:buSzPct val="120000"/>
            </a:pPr>
            <a:endParaRPr lang="en-US" sz="1600" b="1" dirty="0">
              <a:solidFill>
                <a:srgbClr val="404040"/>
              </a:solidFill>
              <a:latin typeface="+mj-lt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44162"/>
              </p:ext>
            </p:extLst>
          </p:nvPr>
        </p:nvGraphicFramePr>
        <p:xfrm>
          <a:off x="3200399" y="1969311"/>
          <a:ext cx="484562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09"/>
                <a:gridCol w="1615209"/>
                <a:gridCol w="16152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 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480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966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1016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2367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6582" y="4301836"/>
            <a:ext cx="4478482" cy="1348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Precision score		:	 0.71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Recall score		:	 0.70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F1 score			:	 0.70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Accuracy score	:	 0.59</a:t>
            </a:r>
            <a:endParaRPr lang="en-US" sz="16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14723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Results</a:t>
            </a:r>
            <a:r>
              <a:rPr lang="fr-FR" b="1" dirty="0" smtClean="0">
                <a:solidFill>
                  <a:srgbClr val="C00000"/>
                </a:solidFill>
              </a:rPr>
              <a:t> : Model 2 (</a:t>
            </a:r>
            <a:r>
              <a:rPr lang="fr-FR" b="1" dirty="0" err="1" smtClean="0">
                <a:solidFill>
                  <a:srgbClr val="C00000"/>
                </a:solidFill>
              </a:rPr>
              <a:t>using</a:t>
            </a:r>
            <a:r>
              <a:rPr lang="fr-FR" b="1" dirty="0" smtClean="0">
                <a:solidFill>
                  <a:srgbClr val="C00000"/>
                </a:solidFill>
              </a:rPr>
              <a:t> Word2Vec)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23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latin typeface="+mj-lt"/>
                <a:cs typeface="Arial" pitchFamily="34" charset="0"/>
              </a:rPr>
              <a:t>Confusion Matrix :</a:t>
            </a:r>
            <a:endParaRPr lang="en-US" sz="1600" dirty="0">
              <a:latin typeface="+mj-lt"/>
              <a:cs typeface="Arial" pitchFamily="34" charset="0"/>
            </a:endParaRPr>
          </a:p>
          <a:p>
            <a:pPr lvl="0" defTabSz="457200">
              <a:spcBef>
                <a:spcPts val="1200"/>
              </a:spcBef>
              <a:buSzPct val="120000"/>
            </a:pPr>
            <a:endParaRPr lang="en-US" sz="1600" b="1" dirty="0">
              <a:solidFill>
                <a:srgbClr val="404040"/>
              </a:solidFill>
              <a:latin typeface="+mj-lt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61066"/>
              </p:ext>
            </p:extLst>
          </p:nvPr>
        </p:nvGraphicFramePr>
        <p:xfrm>
          <a:off x="3200399" y="1969311"/>
          <a:ext cx="484562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09"/>
                <a:gridCol w="1615209"/>
                <a:gridCol w="16152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 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645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1320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860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3739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6582" y="4301836"/>
            <a:ext cx="4478482" cy="1348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Precision score		:	 0.74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Recall score		:	 0.81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F1 score			:	 0.77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Accuracy score	:	 0.67</a:t>
            </a:r>
            <a:endParaRPr lang="en-US" sz="16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3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1236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Results</a:t>
            </a:r>
            <a:r>
              <a:rPr lang="fr-FR" b="1" dirty="0" smtClean="0">
                <a:solidFill>
                  <a:srgbClr val="C00000"/>
                </a:solidFill>
              </a:rPr>
              <a:t> : Model 2 (</a:t>
            </a:r>
            <a:r>
              <a:rPr lang="fr-FR" b="1" dirty="0" err="1" smtClean="0">
                <a:solidFill>
                  <a:srgbClr val="C00000"/>
                </a:solidFill>
              </a:rPr>
              <a:t>using</a:t>
            </a:r>
            <a:r>
              <a:rPr lang="fr-FR" b="1" dirty="0" smtClean="0">
                <a:solidFill>
                  <a:srgbClr val="C00000"/>
                </a:solidFill>
              </a:rPr>
              <a:t> Word2Vec </a:t>
            </a:r>
            <a:r>
              <a:rPr lang="fr-FR" b="1" dirty="0" err="1" smtClean="0">
                <a:solidFill>
                  <a:srgbClr val="C00000"/>
                </a:solidFill>
              </a:rPr>
              <a:t>with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built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dictionary</a:t>
            </a:r>
            <a:r>
              <a:rPr lang="fr-FR" b="1" dirty="0" smtClean="0">
                <a:solidFill>
                  <a:srgbClr val="C00000"/>
                </a:solidFill>
              </a:rPr>
              <a:t>)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24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latin typeface="+mj-lt"/>
                <a:cs typeface="Arial" pitchFamily="34" charset="0"/>
              </a:rPr>
              <a:t>Confusion Matrix :</a:t>
            </a:r>
            <a:endParaRPr lang="en-US" sz="1600" dirty="0">
              <a:latin typeface="+mj-lt"/>
              <a:cs typeface="Arial" pitchFamily="34" charset="0"/>
            </a:endParaRPr>
          </a:p>
          <a:p>
            <a:pPr lvl="0" defTabSz="457200">
              <a:spcBef>
                <a:spcPts val="1200"/>
              </a:spcBef>
              <a:buSzPct val="120000"/>
            </a:pPr>
            <a:endParaRPr lang="en-US" sz="1600" b="1" dirty="0">
              <a:solidFill>
                <a:srgbClr val="404040"/>
              </a:solidFill>
              <a:latin typeface="+mj-lt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8259"/>
              </p:ext>
            </p:extLst>
          </p:nvPr>
        </p:nvGraphicFramePr>
        <p:xfrm>
          <a:off x="3200399" y="1969311"/>
          <a:ext cx="484562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09"/>
                <a:gridCol w="1615209"/>
                <a:gridCol w="16152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 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1389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3687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6582" y="4301836"/>
            <a:ext cx="4478482" cy="1348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Precision score		:	 0.82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Recall score		:	 0.72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F1 score			:	 0.77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Accuracy score	:	 0.66</a:t>
            </a:r>
            <a:endParaRPr lang="en-US" sz="16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73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61892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Results</a:t>
            </a:r>
            <a:r>
              <a:rPr lang="fr-FR" b="1" dirty="0" smtClean="0">
                <a:solidFill>
                  <a:srgbClr val="C00000"/>
                </a:solidFill>
              </a:rPr>
              <a:t> : Model 3 (Ensemble of Model 1 &amp; 2)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25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latin typeface="+mj-lt"/>
                <a:cs typeface="Arial" pitchFamily="34" charset="0"/>
              </a:rPr>
              <a:t>Confusion Matrix :</a:t>
            </a:r>
            <a:endParaRPr lang="en-US" sz="1600" dirty="0">
              <a:latin typeface="+mj-lt"/>
              <a:cs typeface="Arial" pitchFamily="34" charset="0"/>
            </a:endParaRPr>
          </a:p>
          <a:p>
            <a:pPr lvl="0" defTabSz="457200">
              <a:spcBef>
                <a:spcPts val="1200"/>
              </a:spcBef>
              <a:buSzPct val="120000"/>
            </a:pPr>
            <a:endParaRPr lang="en-US" sz="1600" b="1" dirty="0">
              <a:solidFill>
                <a:srgbClr val="404040"/>
              </a:solidFill>
              <a:latin typeface="+mj-lt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66142"/>
              </p:ext>
            </p:extLst>
          </p:nvPr>
        </p:nvGraphicFramePr>
        <p:xfrm>
          <a:off x="3200399" y="1969311"/>
          <a:ext cx="484562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09"/>
                <a:gridCol w="1615209"/>
                <a:gridCol w="16152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Predicted: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 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620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1358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Actual: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YES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917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3723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6582" y="4301836"/>
            <a:ext cx="4478482" cy="1348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Precision score		:	 0.73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Recall score		:	 0.80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F1 score			:	 0.76</a:t>
            </a: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60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Accuracy score	:	 0.65</a:t>
            </a:r>
            <a:endParaRPr lang="en-US" sz="16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0492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Comparison</a:t>
            </a:r>
            <a:r>
              <a:rPr lang="fr-FR" b="1" dirty="0" smtClean="0">
                <a:solidFill>
                  <a:srgbClr val="C00000"/>
                </a:solidFill>
              </a:rPr>
              <a:t> of </a:t>
            </a:r>
            <a:r>
              <a:rPr lang="fr-FR" b="1" dirty="0" err="1" smtClean="0">
                <a:solidFill>
                  <a:srgbClr val="C00000"/>
                </a:solidFill>
              </a:rPr>
              <a:t>models</a:t>
            </a:r>
            <a:r>
              <a:rPr lang="fr-FR" b="1" dirty="0" smtClean="0">
                <a:solidFill>
                  <a:srgbClr val="C00000"/>
                </a:solidFill>
              </a:rPr>
              <a:t> :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26</a:t>
            </a:fld>
            <a:r>
              <a:rPr lang="fr-FR" dirty="0" smtClean="0"/>
              <a:t>   |  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02515"/>
              </p:ext>
            </p:extLst>
          </p:nvPr>
        </p:nvGraphicFramePr>
        <p:xfrm>
          <a:off x="1132764" y="3092146"/>
          <a:ext cx="6080444" cy="1207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11"/>
                <a:gridCol w="1520111"/>
                <a:gridCol w="1520111"/>
                <a:gridCol w="1520111"/>
              </a:tblGrid>
              <a:tr h="3017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Model 1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Model 2</a:t>
                      </a:r>
                      <a:endParaRPr lang="en-US" sz="11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+mn-ea"/>
                        </a:rPr>
                        <a:t>Model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+mn-ea"/>
                        </a:rPr>
                        <a:t> 3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Without Neutral tweets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58.95%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66.78%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65.62%</a:t>
                      </a:r>
                      <a:endParaRPr lang="en-US" sz="11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7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With Neutral tweets</a:t>
                      </a:r>
                      <a:endParaRPr lang="en-US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34.82%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53.60%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53.10%</a:t>
                      </a:r>
                      <a:endParaRPr lang="en-US" sz="11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5113" y="3467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764" y="1214651"/>
            <a:ext cx="620973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+mj-lt"/>
                <a:cs typeface="Arial" pitchFamily="34" charset="0"/>
              </a:rPr>
              <a:t>Model 1</a:t>
            </a:r>
            <a:r>
              <a:rPr lang="en-US" sz="1400" dirty="0" smtClean="0">
                <a:latin typeface="+mj-lt"/>
                <a:cs typeface="Arial" pitchFamily="34" charset="0"/>
              </a:rPr>
              <a:t> : Using </a:t>
            </a:r>
            <a:r>
              <a:rPr lang="en-US" sz="1400" dirty="0" err="1" smtClean="0">
                <a:latin typeface="+mj-lt"/>
                <a:cs typeface="Arial" pitchFamily="34" charset="0"/>
              </a:rPr>
              <a:t>wikipedia</a:t>
            </a:r>
            <a:r>
              <a:rPr lang="en-US" sz="1400" dirty="0" smtClean="0">
                <a:latin typeface="+mj-lt"/>
                <a:cs typeface="Arial" pitchFamily="34" charset="0"/>
              </a:rPr>
              <a:t> corpus</a:t>
            </a:r>
          </a:p>
          <a:p>
            <a:endParaRPr lang="en-US" sz="1400" dirty="0">
              <a:latin typeface="+mj-lt"/>
              <a:cs typeface="Arial" pitchFamily="34" charset="0"/>
            </a:endParaRPr>
          </a:p>
          <a:p>
            <a:r>
              <a:rPr lang="en-US" sz="1400" b="1" dirty="0" smtClean="0">
                <a:latin typeface="+mj-lt"/>
                <a:cs typeface="Arial" pitchFamily="34" charset="0"/>
              </a:rPr>
              <a:t>Model 2 </a:t>
            </a:r>
            <a:r>
              <a:rPr lang="en-US" sz="1400" dirty="0" smtClean="0">
                <a:latin typeface="+mj-lt"/>
                <a:cs typeface="Arial" pitchFamily="34" charset="0"/>
              </a:rPr>
              <a:t>: Using word2vec model</a:t>
            </a:r>
          </a:p>
          <a:p>
            <a:endParaRPr lang="en-US" sz="1400" dirty="0">
              <a:latin typeface="+mj-lt"/>
              <a:cs typeface="Arial" pitchFamily="34" charset="0"/>
            </a:endParaRPr>
          </a:p>
          <a:p>
            <a:r>
              <a:rPr lang="en-US" sz="1400" b="1" dirty="0" smtClean="0">
                <a:latin typeface="+mj-lt"/>
                <a:cs typeface="Arial" pitchFamily="34" charset="0"/>
              </a:rPr>
              <a:t>Model 3</a:t>
            </a:r>
            <a:r>
              <a:rPr lang="en-US" sz="1400" dirty="0" smtClean="0">
                <a:latin typeface="+mj-lt"/>
                <a:cs typeface="Arial" pitchFamily="34" charset="0"/>
              </a:rPr>
              <a:t> : Average of model 1 and 2</a:t>
            </a:r>
          </a:p>
        </p:txBody>
      </p:sp>
    </p:spTree>
    <p:extLst>
      <p:ext uri="{BB962C8B-B14F-4D97-AF65-F5344CB8AC3E}">
        <p14:creationId xmlns:p14="http://schemas.microsoft.com/office/powerpoint/2010/main" val="371941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4957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Problems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Faced</a:t>
            </a:r>
            <a:r>
              <a:rPr lang="fr-FR" b="1" dirty="0"/>
              <a:t>: </a:t>
            </a:r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over come the </a:t>
            </a:r>
            <a:r>
              <a:rPr lang="fr-FR" dirty="0" err="1"/>
              <a:t>stumbling</a:t>
            </a:r>
            <a:r>
              <a:rPr lang="fr-FR" dirty="0"/>
              <a:t> blocks?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27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buSzPct val="120000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Fetching of tweets : </a:t>
            </a: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b="1" dirty="0" smtClean="0">
              <a:latin typeface="+mj-lt"/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>
                <a:latin typeface="+mj-lt"/>
              </a:rPr>
              <a:t>Tweets couldn’t be fetched from Twitter API due to restrictions on AXA </a:t>
            </a:r>
            <a:r>
              <a:rPr lang="en-US" sz="1200" dirty="0" smtClean="0">
                <a:latin typeface="+mj-lt"/>
              </a:rPr>
              <a:t>servers</a:t>
            </a: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>
                <a:latin typeface="+mj-lt"/>
              </a:rPr>
              <a:t>A hand-annotated labeled data set obtained from a source was used </a:t>
            </a:r>
            <a:r>
              <a:rPr lang="en-US" sz="1200" dirty="0" smtClean="0">
                <a:latin typeface="+mj-lt"/>
              </a:rPr>
              <a:t>instead</a:t>
            </a: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endParaRPr lang="en-US" sz="1200" dirty="0">
              <a:latin typeface="+mj-lt"/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endParaRPr lang="en-US" sz="1200" dirty="0" smtClean="0">
              <a:latin typeface="+mj-lt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Calculation of Semantic Orientation (SO)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>
                <a:latin typeface="+mj-lt"/>
                <a:cs typeface="Arial"/>
              </a:rPr>
              <a:t>IR (Internet Retrieval) methods like search query hits could not be used </a:t>
            </a:r>
            <a:r>
              <a:rPr lang="en-US" sz="1200" dirty="0">
                <a:latin typeface="+mj-lt"/>
              </a:rPr>
              <a:t>due to restrictions on interactions with Search Engine APIs on AXA servers</a:t>
            </a:r>
            <a:endParaRPr lang="en-US" sz="1200" dirty="0">
              <a:latin typeface="+mj-lt"/>
              <a:cs typeface="Arial"/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>
                <a:latin typeface="+mj-lt"/>
                <a:cs typeface="Arial"/>
              </a:rPr>
              <a:t>Wikipedia Corpus used which contains text from all categories </a:t>
            </a: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endParaRPr lang="en-US" sz="1200" dirty="0">
              <a:latin typeface="+mj-lt"/>
            </a:endParaRPr>
          </a:p>
          <a:p>
            <a:pPr lvl="1" defTabSz="457200">
              <a:spcBef>
                <a:spcPts val="600"/>
              </a:spcBef>
              <a:buClr>
                <a:srgbClr val="00727A"/>
              </a:buClr>
              <a:buSzPct val="100000"/>
            </a:pPr>
            <a:endParaRPr lang="en-US" sz="1200" dirty="0">
              <a:solidFill>
                <a:prstClr val="black"/>
              </a:solidFill>
              <a:latin typeface="+mj-lt"/>
              <a:cs typeface="Arial"/>
            </a:endParaRPr>
          </a:p>
          <a:p>
            <a:pPr defTabSz="457200">
              <a:spcBef>
                <a:spcPct val="20000"/>
              </a:spcBef>
              <a:buSzPct val="120000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Dealing with the huge Wikipedia Corpus: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>
                <a:latin typeface="+mj-lt"/>
              </a:rPr>
              <a:t>Sentiment Prediction of a single </a:t>
            </a:r>
            <a:r>
              <a:rPr lang="en-US" sz="1200" dirty="0" smtClean="0">
                <a:latin typeface="+mj-lt"/>
              </a:rPr>
              <a:t>tweet(containing 1 phrase) </a:t>
            </a:r>
            <a:r>
              <a:rPr lang="en-US" sz="1200" dirty="0">
                <a:latin typeface="+mj-lt"/>
              </a:rPr>
              <a:t>would take </a:t>
            </a:r>
            <a:r>
              <a:rPr lang="en-US" sz="1200" dirty="0" smtClean="0">
                <a:latin typeface="+mj-lt"/>
              </a:rPr>
              <a:t>~3 minutes</a:t>
            </a: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r>
              <a:rPr lang="en-US" sz="1200" dirty="0" smtClean="0">
                <a:latin typeface="+mj-lt"/>
              </a:rPr>
              <a:t>Computation time reduced </a:t>
            </a:r>
            <a:r>
              <a:rPr lang="en-US" sz="1200" dirty="0">
                <a:latin typeface="+mj-lt"/>
              </a:rPr>
              <a:t>to </a:t>
            </a:r>
            <a:r>
              <a:rPr lang="en-US" sz="1200" dirty="0" smtClean="0">
                <a:latin typeface="+mj-lt"/>
              </a:rPr>
              <a:t>under </a:t>
            </a:r>
            <a:r>
              <a:rPr lang="en-US" sz="1200" dirty="0">
                <a:latin typeface="+mj-lt"/>
              </a:rPr>
              <a:t>1</a:t>
            </a:r>
            <a:r>
              <a:rPr lang="en-US" sz="1200" dirty="0" smtClean="0">
                <a:latin typeface="+mj-lt"/>
              </a:rPr>
              <a:t> minute </a:t>
            </a:r>
            <a:r>
              <a:rPr lang="en-US" sz="1200" dirty="0">
                <a:latin typeface="+mj-lt"/>
              </a:rPr>
              <a:t>using Multiprocessing technique</a:t>
            </a: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defTabSz="457200">
              <a:spcBef>
                <a:spcPts val="6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</a:pPr>
            <a:endParaRPr lang="en-US" sz="1200" dirty="0">
              <a:solidFill>
                <a:prstClr val="black"/>
              </a:solidFill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defTabSz="457200">
              <a:spcBef>
                <a:spcPct val="20000"/>
              </a:spcBef>
              <a:buSzPct val="120000"/>
            </a:pP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6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Appendix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1144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8536" y="945573"/>
            <a:ext cx="7650451" cy="5094865"/>
          </a:xfrm>
        </p:spPr>
        <p:txBody>
          <a:bodyPr/>
          <a:lstStyle/>
          <a:p>
            <a:pPr lvl="0"/>
            <a:r>
              <a:rPr lang="en-US" sz="1400" dirty="0" smtClean="0">
                <a:solidFill>
                  <a:schemeClr val="tx1"/>
                </a:solidFill>
              </a:rPr>
              <a:t>We </a:t>
            </a:r>
            <a:r>
              <a:rPr lang="en-US" sz="1400" dirty="0">
                <a:solidFill>
                  <a:schemeClr val="tx1"/>
                </a:solidFill>
              </a:rPr>
              <a:t>pick up trigrams from the corpus and extract those bigrams as phrases if any of the following patterns are </a:t>
            </a:r>
            <a:r>
              <a:rPr lang="en-US" sz="1400" dirty="0" smtClean="0">
                <a:solidFill>
                  <a:schemeClr val="tx1"/>
                </a:solidFill>
              </a:rPr>
              <a:t>followed: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for selecting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3964"/>
              </p:ext>
            </p:extLst>
          </p:nvPr>
        </p:nvGraphicFramePr>
        <p:xfrm>
          <a:off x="1246908" y="1880752"/>
          <a:ext cx="6310746" cy="350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582"/>
                <a:gridCol w="2103582"/>
                <a:gridCol w="2103582"/>
              </a:tblGrid>
              <a:tr h="6031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First Word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Second word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Third Word (not extracted)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JJ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NN or NNS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anything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RB, RBR or RBS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JJ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Not</a:t>
                      </a:r>
                      <a:r>
                        <a:rPr lang="en-US" sz="1400" b="1" baseline="0" dirty="0" smtClean="0">
                          <a:latin typeface="+mj-lt"/>
                        </a:rPr>
                        <a:t> NN or NNS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JJ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JJ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Not NN or NNS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NN</a:t>
                      </a:r>
                      <a:r>
                        <a:rPr lang="en-US" sz="1400" b="1" baseline="0" dirty="0" smtClean="0">
                          <a:latin typeface="+mj-lt"/>
                        </a:rPr>
                        <a:t> or NNS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JJ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j-lt"/>
                        </a:rPr>
                        <a:t>Not NN or NNS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RB,</a:t>
                      </a:r>
                      <a:r>
                        <a:rPr lang="en-US" sz="1400" b="1" baseline="0" dirty="0" smtClean="0">
                          <a:latin typeface="+mj-lt"/>
                        </a:rPr>
                        <a:t> RBR, RBS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VB,VBD, VBN or VBG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j-lt"/>
                        </a:rPr>
                        <a:t>anything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8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5338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err="1" smtClean="0"/>
              <a:t>Approach</a:t>
            </a:r>
            <a:endParaRPr lang="fr-FR" sz="2400" b="1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7" name="Rectangle 6"/>
          <p:cNvSpPr>
            <a:spLocks/>
          </p:cNvSpPr>
          <p:nvPr/>
        </p:nvSpPr>
        <p:spPr bwMode="gray">
          <a:xfrm>
            <a:off x="386433" y="971064"/>
            <a:ext cx="8509917" cy="494396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 txBox="1">
            <a:spLocks/>
          </p:cNvSpPr>
          <p:nvPr/>
        </p:nvSpPr>
        <p:spPr>
          <a:xfrm>
            <a:off x="1707851" y="1012226"/>
            <a:ext cx="68046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 marL="193675" lvl="1" indent="-192088" defTabSz="895350" eaLnBrk="1" hangingPunct="1">
              <a:buClr>
                <a:srgbClr val="F04123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rgbClr val="F04123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rgbClr val="F04123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rgbClr val="F04123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lnSpc>
                <a:spcPct val="115000"/>
              </a:lnSpc>
              <a:spcAft>
                <a:spcPts val="300"/>
              </a:spcAft>
            </a:pPr>
            <a:r>
              <a:rPr lang="en-US" sz="1100" dirty="0" smtClean="0">
                <a:latin typeface="+mj-lt"/>
              </a:rPr>
              <a:t>Classification of the tweets into 2 categories of sentiments:</a:t>
            </a:r>
          </a:p>
          <a:p>
            <a:pPr lvl="2">
              <a:lnSpc>
                <a:spcPct val="115000"/>
              </a:lnSpc>
            </a:pP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Positive </a:t>
            </a:r>
          </a:p>
          <a:p>
            <a:pPr lvl="2">
              <a:lnSpc>
                <a:spcPct val="115000"/>
              </a:lnSpc>
            </a:pP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Negative</a:t>
            </a:r>
            <a:endParaRPr lang="en-US" sz="1100" dirty="0" smtClean="0">
              <a:latin typeface="+mj-lt"/>
            </a:endParaRPr>
          </a:p>
        </p:txBody>
      </p:sp>
      <p:sp>
        <p:nvSpPr>
          <p:cNvPr id="9" name="Rectangle 5"/>
          <p:cNvSpPr txBox="1">
            <a:spLocks/>
          </p:cNvSpPr>
          <p:nvPr/>
        </p:nvSpPr>
        <p:spPr>
          <a:xfrm>
            <a:off x="1715756" y="1829049"/>
            <a:ext cx="6804679" cy="9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 marL="193675" lvl="1" indent="-192088" defTabSz="895350" eaLnBrk="1" hangingPunct="1">
              <a:buClr>
                <a:srgbClr val="F04123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rgbClr val="F04123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rgbClr val="F04123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rgbClr val="F04123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lnSpc>
                <a:spcPct val="115000"/>
              </a:lnSpc>
              <a:spcAft>
                <a:spcPts val="300"/>
              </a:spcAft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Tweets collected from the internet 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1">
              <a:lnSpc>
                <a:spcPct val="115000"/>
              </a:lnSpc>
              <a:spcAft>
                <a:spcPts val="300"/>
              </a:spcAft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Wikipedia Corpus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used</a:t>
            </a:r>
          </a:p>
          <a:p>
            <a:pPr lvl="1">
              <a:lnSpc>
                <a:spcPct val="115000"/>
              </a:lnSpc>
              <a:spcAft>
                <a:spcPts val="300"/>
              </a:spcAft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Google’s pre-trained  News corpus word2vec model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Connecteur droit 120"/>
          <p:cNvCxnSpPr>
            <a:cxnSpLocks/>
          </p:cNvCxnSpPr>
          <p:nvPr/>
        </p:nvCxnSpPr>
        <p:spPr>
          <a:xfrm>
            <a:off x="469996" y="1733674"/>
            <a:ext cx="82072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2"/>
          <p:cNvCxnSpPr>
            <a:cxnSpLocks/>
          </p:cNvCxnSpPr>
          <p:nvPr/>
        </p:nvCxnSpPr>
        <p:spPr>
          <a:xfrm>
            <a:off x="469996" y="2511217"/>
            <a:ext cx="82099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/>
          <p:cNvSpPr txBox="1">
            <a:spLocks/>
          </p:cNvSpPr>
          <p:nvPr/>
        </p:nvSpPr>
        <p:spPr>
          <a:xfrm>
            <a:off x="1715755" y="2645624"/>
            <a:ext cx="6804679" cy="109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 marL="193675" lvl="1" indent="-192088" defTabSz="895350" eaLnBrk="1" hangingPunct="1">
              <a:buClr>
                <a:srgbClr val="F04123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rgbClr val="F04123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rgbClr val="F04123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rgbClr val="F04123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Pre-processing of the data</a:t>
            </a:r>
          </a:p>
          <a:p>
            <a:pPr lvl="1">
              <a:lnSpc>
                <a:spcPct val="115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Extraction of phrases using a set of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grammar rules</a:t>
            </a:r>
          </a:p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Calculation of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Semantic Orientation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of each of the phrases collected</a:t>
            </a:r>
          </a:p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Used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Pointwise Mutual Information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and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Word2Vec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vectorizations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Net Semantic Orientation of a tweet</a:t>
            </a:r>
          </a:p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Classification based on this value</a:t>
            </a:r>
          </a:p>
          <a:p>
            <a:pPr marL="0" lvl="1" indent="0">
              <a:spcBef>
                <a:spcPts val="204"/>
              </a:spcBef>
              <a:spcAft>
                <a:spcPts val="204"/>
              </a:spcAft>
              <a:buClr>
                <a:srgbClr val="FF0000"/>
              </a:buClr>
              <a:buSzTx/>
              <a:buNone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51486" y="1012226"/>
            <a:ext cx="1090146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Objective</a:t>
            </a:r>
            <a:endParaRPr lang="en-US" sz="11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451486" y="1819524"/>
            <a:ext cx="1090146" cy="551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Data </a:t>
            </a:r>
          </a:p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Set Collection</a:t>
            </a:r>
            <a:endParaRPr lang="en-US" sz="11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469996" y="2584241"/>
            <a:ext cx="1090146" cy="136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Framework</a:t>
            </a:r>
            <a:endParaRPr lang="en-US" sz="11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8" name="Connecteur droit 122"/>
          <p:cNvCxnSpPr>
            <a:cxnSpLocks/>
          </p:cNvCxnSpPr>
          <p:nvPr/>
        </p:nvCxnSpPr>
        <p:spPr>
          <a:xfrm>
            <a:off x="428213" y="4013199"/>
            <a:ext cx="80689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/>
          </p:cNvSpPr>
          <p:nvPr/>
        </p:nvSpPr>
        <p:spPr>
          <a:xfrm>
            <a:off x="469996" y="4072467"/>
            <a:ext cx="1090146" cy="699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Graphical Analysis</a:t>
            </a:r>
          </a:p>
        </p:txBody>
      </p:sp>
      <p:sp>
        <p:nvSpPr>
          <p:cNvPr id="20" name="Rectangle 5"/>
          <p:cNvSpPr txBox="1">
            <a:spLocks/>
          </p:cNvSpPr>
          <p:nvPr/>
        </p:nvSpPr>
        <p:spPr>
          <a:xfrm>
            <a:off x="1707851" y="4273428"/>
            <a:ext cx="6977326" cy="29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 marL="193675" lvl="1" indent="-192088" defTabSz="895350" eaLnBrk="1" hangingPunct="1">
              <a:buClr>
                <a:srgbClr val="F04123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rgbClr val="F04123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rgbClr val="F04123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rgbClr val="F04123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dirty="0" smtClean="0">
                <a:latin typeface="+mj-lt"/>
              </a:rPr>
              <a:t>Plots showing distribution of Semantic Orientation of tweets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433518" y="4975491"/>
            <a:ext cx="1090146" cy="834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Dictionary building</a:t>
            </a:r>
            <a:endParaRPr lang="en-US" sz="11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2" name="Connecteur droit 122"/>
          <p:cNvCxnSpPr>
            <a:cxnSpLocks/>
          </p:cNvCxnSpPr>
          <p:nvPr/>
        </p:nvCxnSpPr>
        <p:spPr>
          <a:xfrm>
            <a:off x="404941" y="4857222"/>
            <a:ext cx="81154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 txBox="1">
            <a:spLocks/>
          </p:cNvSpPr>
          <p:nvPr/>
        </p:nvSpPr>
        <p:spPr>
          <a:xfrm>
            <a:off x="1684579" y="5117180"/>
            <a:ext cx="6812583" cy="3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 marL="193675" lvl="1" indent="-192088" defTabSz="895350" eaLnBrk="1" hangingPunct="1">
              <a:buClr>
                <a:srgbClr val="F04123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rgbClr val="F04123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rgbClr val="F04123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rgbClr val="F04123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lnSpc>
                <a:spcPct val="115000"/>
              </a:lnSpc>
            </a:pPr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15000"/>
              </a:lnSpc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Building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positive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and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negative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word dictionary</a:t>
            </a:r>
            <a:endParaRPr lang="en-US" sz="11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677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38188" y="945573"/>
                <a:ext cx="7670799" cy="5094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chemeClr val="tx2"/>
                    </a:solidFill>
                    <a:latin typeface="+mj-lt"/>
                  </a:rPr>
                  <a:t>PMI is calculated as :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     			PMI(word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, word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𝑤𝑜𝑟𝑑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𝑤𝑜𝑟𝑑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𝑤𝑜𝑟𝑑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𝑤𝑜𝑟𝑑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pPr>
                  <a:buFont typeface="Wingdings" pitchFamily="2" charset="2"/>
                  <a:buChar char="ü"/>
                </a:pPr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chemeClr val="tx2"/>
                    </a:solidFill>
                    <a:latin typeface="+mj-lt"/>
                  </a:rPr>
                  <a:t>Semantic Orientation is calculated as 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+mj-lt"/>
                  </a:rPr>
                  <a:t>		  </a:t>
                </a:r>
                <a:r>
                  <a:rPr lang="en-US" dirty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SO(phrase)=PMI(phrase, good)-PMI(</a:t>
                </a:r>
                <a:r>
                  <a:rPr lang="en-US" dirty="0" err="1">
                    <a:latin typeface="+mj-lt"/>
                    <a:ea typeface="Arial Unicode MS" pitchFamily="34" charset="-128"/>
                    <a:cs typeface="Arial Unicode MS" pitchFamily="34" charset="-128"/>
                  </a:rPr>
                  <a:t>phrase,bad</a:t>
                </a:r>
                <a:r>
                  <a:rPr lang="en-US" dirty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)</a:t>
                </a:r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+mj-lt"/>
                </a:endParaRPr>
              </a:p>
              <a:p>
                <a:pPr>
                  <a:buFont typeface="Wingdings" pitchFamily="2" charset="2"/>
                  <a:buChar char="ü"/>
                </a:pPr>
                <a:endParaRPr lang="en-US" dirty="0">
                  <a:latin typeface="+mj-lt"/>
                  <a:ea typeface="Arial Unicode MS" pitchFamily="34" charset="-128"/>
                  <a:cs typeface="Arial Unicode MS" pitchFamily="34" charset="-128"/>
                </a:endParaRPr>
              </a:p>
              <a:p>
                <a:pPr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chemeClr val="tx2"/>
                    </a:solidFill>
                    <a:latin typeface="+mj-lt"/>
                    <a:ea typeface="Arial Unicode MS" pitchFamily="34" charset="-128"/>
                    <a:cs typeface="Arial Unicode MS" pitchFamily="34" charset="-128"/>
                  </a:rPr>
                  <a:t>To estimate PMI here we use number of hits(</a:t>
                </a:r>
                <a:r>
                  <a:rPr lang="en-US" dirty="0" err="1" smtClean="0">
                    <a:solidFill>
                      <a:schemeClr val="tx2"/>
                    </a:solidFill>
                    <a:latin typeface="+mj-lt"/>
                    <a:ea typeface="Arial Unicode MS" pitchFamily="34" charset="-128"/>
                    <a:cs typeface="Arial Unicode MS" pitchFamily="34" charset="-128"/>
                  </a:rPr>
                  <a:t>matchings</a:t>
                </a:r>
                <a:r>
                  <a:rPr lang="en-US" dirty="0" smtClean="0">
                    <a:solidFill>
                      <a:schemeClr val="tx2"/>
                    </a:solidFill>
                    <a:latin typeface="+mj-lt"/>
                    <a:ea typeface="Arial Unicode MS" pitchFamily="34" charset="-128"/>
                    <a:cs typeface="Arial Unicode MS" pitchFamily="34" charset="-128"/>
                  </a:rPr>
                  <a:t>). Thus SO is estimated by: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2000" dirty="0" smtClean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    </a:t>
                </a:r>
                <a:r>
                  <a:rPr lang="en-US" dirty="0" smtClean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SO(phras</a:t>
                </a:r>
                <a:r>
                  <a:rPr lang="en-US" dirty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e</a:t>
                </a:r>
                <a:r>
                  <a:rPr lang="en-US" sz="2000" dirty="0" smtClean="0">
                    <a:latin typeface="+mj-lt"/>
                    <a:ea typeface="Arial Unicode MS" pitchFamily="34" charset="-128"/>
                    <a:cs typeface="Arial Unicode MS" pitchFamily="34" charset="-128"/>
                  </a:rPr>
                  <a:t>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h𝑖𝑡𝑠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𝑝h𝑟𝑎𝑠𝑒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𝑔𝑜𝑜𝑑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h𝑖𝑡𝑠</m:t>
                            </m:r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𝑏𝑎𝑑</m:t>
                            </m:r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h𝑖𝑡𝑠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𝑝h𝑟𝑎𝑠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Arial Unicode MS" pitchFamily="34" charset="-128"/>
                                    <a:cs typeface="Arial Unicode MS" pitchFamily="34" charset="-128"/>
                                  </a:rPr>
                                  <m:t>𝑏𝑎𝑑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h𝑖𝑡𝑠</m:t>
                            </m:r>
                            <m:r>
                              <a:rPr lang="en-US" sz="2000" i="1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𝑔𝑜𝑜𝑑</m:t>
                            </m:r>
                            <m:r>
                              <a:rPr lang="en-US" sz="2000" b="0" i="1" smtClean="0">
                                <a:latin typeface="Cambria Math"/>
                                <a:ea typeface="Arial Unicode MS" pitchFamily="34" charset="-128"/>
                                <a:cs typeface="Arial Unicode MS" pitchFamily="34" charset="-128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latin typeface="+mj-lt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38188" y="945573"/>
                <a:ext cx="7670799" cy="5094866"/>
              </a:xfrm>
              <a:blipFill rotWithShape="1">
                <a:blip r:embed="rId2"/>
                <a:stretch>
                  <a:fillRect l="-1908" t="-1794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Formulas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563"/>
                </a:solidFill>
              </a:rPr>
              <a:t>  |  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54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38188" y="945573"/>
                <a:ext cx="7670799" cy="5094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j-lt"/>
                  </a:rPr>
                  <a:t>SO score corresponding to the emoticons was calculated using the following </a:t>
                </a:r>
                <a:r>
                  <a:rPr lang="en-US" dirty="0" smtClean="0">
                    <a:solidFill>
                      <a:schemeClr val="tx2"/>
                    </a:solidFill>
                    <a:latin typeface="+mj-lt"/>
                  </a:rPr>
                  <a:t>formula</a:t>
                </a:r>
                <a:r>
                  <a:rPr lang="en-US" dirty="0" smtClean="0"/>
                  <a:t>:</a:t>
                </a:r>
              </a:p>
              <a:p>
                <a:pPr>
                  <a:buFont typeface="Wingdings" pitchFamily="2" charset="2"/>
                  <a:buChar char="ü"/>
                </a:pP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𝐒</m:t>
                    </m:r>
                    <m:r>
                      <a:rPr lang="en-US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𝒕𝒘𝒆𝒆𝒕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𝒆𝒎𝒐𝒕𝒊𝒄𝒐𝒏𝒔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𝒑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𝒚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𝑺𝑶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𝒕𝒘𝒆𝒆𝒕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𝒘𝒊𝒕𝒉𝒐𝒖𝒕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𝒆𝒎𝒐𝒕𝒊𝒄𝒐𝒏𝒔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x: # of positive emoticons</a:t>
                </a:r>
              </a:p>
              <a:p>
                <a:pPr lvl="2"/>
                <a:r>
                  <a:rPr lang="en-US" dirty="0"/>
                  <a:t>y: # of negative emoticons</a:t>
                </a:r>
              </a:p>
              <a:p>
                <a:pPr lvl="2"/>
                <a:r>
                  <a:rPr lang="en-US" dirty="0"/>
                  <a:t>p: score for positive emoticons</a:t>
                </a:r>
              </a:p>
              <a:p>
                <a:pPr lvl="2"/>
                <a:r>
                  <a:rPr lang="en-US" dirty="0"/>
                  <a:t>n: score for negative </a:t>
                </a:r>
                <a:r>
                  <a:rPr lang="en-US" dirty="0" smtClean="0"/>
                  <a:t>emoticons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 our model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2"/>
                <a:r>
                  <a:rPr lang="en-US" dirty="0"/>
                  <a:t>p -&gt; Median of SO scores of positively classified tweets</a:t>
                </a:r>
              </a:p>
              <a:p>
                <a:pPr lvl="2"/>
                <a:r>
                  <a:rPr lang="en-US" dirty="0"/>
                  <a:t>n -&gt; Median of SO scores of negatively classified tweets</a:t>
                </a:r>
              </a:p>
              <a:p>
                <a:pPr>
                  <a:buFont typeface="Wingdings" pitchFamily="2" charset="2"/>
                  <a:buChar char="ü"/>
                </a:pPr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buFont typeface="Wingdings" pitchFamily="2" charset="2"/>
                  <a:buChar char="ü"/>
                </a:pPr>
                <a:endParaRPr lang="en-US" sz="2000" dirty="0">
                  <a:latin typeface="+mj-lt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38188" y="945573"/>
                <a:ext cx="7670799" cy="5094866"/>
              </a:xfrm>
              <a:blipFill rotWithShape="1">
                <a:blip r:embed="rId2"/>
                <a:stretch>
                  <a:fillRect l="-1908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Formulas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563"/>
                </a:solidFill>
              </a:rPr>
              <a:t>  |  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2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8188" y="952501"/>
            <a:ext cx="7670799" cy="50879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Algorithm:</a:t>
            </a:r>
          </a:p>
          <a:p>
            <a:pPr lvl="1"/>
            <a:r>
              <a:rPr lang="en-US" dirty="0" smtClean="0">
                <a:latin typeface="+mj-lt"/>
              </a:rPr>
              <a:t>Form K clusters </a:t>
            </a:r>
          </a:p>
          <a:p>
            <a:pPr lvl="1"/>
            <a:r>
              <a:rPr lang="en-US" dirty="0" smtClean="0">
                <a:latin typeface="+mj-lt"/>
              </a:rPr>
              <a:t>Assign label to clusters corresponding to majority label of tweets in the cluster</a:t>
            </a:r>
          </a:p>
          <a:p>
            <a:pPr lvl="1"/>
            <a:r>
              <a:rPr lang="en-US" dirty="0" smtClean="0">
                <a:latin typeface="+mj-lt"/>
              </a:rPr>
              <a:t>Classify new tweet by finding the nearest cluster and assigning it’s label</a:t>
            </a:r>
          </a:p>
          <a:p>
            <a:r>
              <a:rPr lang="en-US" dirty="0" smtClean="0">
                <a:latin typeface="+mj-lt"/>
              </a:rPr>
              <a:t>The hyper-parameter K (# of clusters) was chosen by interpreting the inertia plots</a:t>
            </a:r>
            <a:endParaRPr lang="en-US" b="1" i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K-Means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32</a:t>
            </a:fld>
            <a:r>
              <a:rPr lang="fr-FR" smtClean="0"/>
              <a:t>   |  </a:t>
            </a:r>
            <a:endParaRPr lang="fr-FR" dirty="0"/>
          </a:p>
        </p:txBody>
      </p:sp>
      <p:pic>
        <p:nvPicPr>
          <p:cNvPr id="75778" name="Picture 2" descr="C:\Users\Aman Garg\Desktop\Project\Codes\inertia-plot-kme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35" y="3171825"/>
            <a:ext cx="4724930" cy="320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9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2686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138" y="1209676"/>
            <a:ext cx="7670799" cy="5087938"/>
          </a:xfrm>
        </p:spPr>
        <p:txBody>
          <a:bodyPr>
            <a:normAutofit/>
          </a:bodyPr>
          <a:lstStyle/>
          <a:p>
            <a:r>
              <a:rPr lang="en-US" dirty="0" smtClean="0"/>
              <a:t>Peter D. </a:t>
            </a:r>
            <a:r>
              <a:rPr lang="en-US" dirty="0" err="1" smtClean="0"/>
              <a:t>Turney</a:t>
            </a:r>
            <a:r>
              <a:rPr lang="en-US" dirty="0" smtClean="0"/>
              <a:t>. 2002. Thumbs Up or Thumbs Down? Semantic Orientation Applied to Unsupervised Classification of Reviews. </a:t>
            </a:r>
            <a:r>
              <a:rPr lang="en-US" i="1" dirty="0" smtClean="0"/>
              <a:t>Proceedings of the 40</a:t>
            </a:r>
            <a:r>
              <a:rPr lang="en-US" i="1" baseline="30000" dirty="0" smtClean="0"/>
              <a:t>th</a:t>
            </a:r>
            <a:r>
              <a:rPr lang="en-US" i="1" dirty="0" smtClean="0"/>
              <a:t> Annual Meeting of the Association for Computer Linguistics (ACL) (pp. 417 – 424).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ohn </a:t>
            </a:r>
            <a:r>
              <a:rPr lang="en-US" dirty="0" err="1" smtClean="0"/>
              <a:t>Rothfels</a:t>
            </a:r>
            <a:r>
              <a:rPr lang="en-US" dirty="0" smtClean="0"/>
              <a:t>, Julie </a:t>
            </a:r>
            <a:r>
              <a:rPr lang="en-US" dirty="0" err="1" smtClean="0"/>
              <a:t>Tibshirani</a:t>
            </a:r>
            <a:r>
              <a:rPr lang="en-US" dirty="0" smtClean="0"/>
              <a:t>. 2010. Unsupervised Sentiment classification of English movie reviews using automatic selection of positive and negative sentiment items. </a:t>
            </a:r>
            <a:r>
              <a:rPr lang="en-US" i="1" dirty="0" smtClean="0"/>
              <a:t>Technical Report, Department of Natural Language Processing, Stanford University.</a:t>
            </a:r>
            <a:r>
              <a:rPr lang="en-US" dirty="0" smtClean="0"/>
              <a:t>  </a:t>
            </a:r>
            <a:endParaRPr lang="en-US" b="1" i="1" dirty="0"/>
          </a:p>
          <a:p>
            <a:r>
              <a:rPr lang="en-US" dirty="0"/>
              <a:t>Samuel Reese, Gemma </a:t>
            </a:r>
            <a:r>
              <a:rPr lang="en-US" dirty="0" err="1"/>
              <a:t>Boleda</a:t>
            </a:r>
            <a:r>
              <a:rPr lang="en-US" dirty="0"/>
              <a:t>, </a:t>
            </a:r>
            <a:r>
              <a:rPr lang="en-US" dirty="0" err="1"/>
              <a:t>Montse</a:t>
            </a:r>
            <a:r>
              <a:rPr lang="en-US" dirty="0"/>
              <a:t> </a:t>
            </a:r>
            <a:r>
              <a:rPr lang="en-US" dirty="0" err="1"/>
              <a:t>Cuadros</a:t>
            </a:r>
            <a:r>
              <a:rPr lang="en-US" dirty="0"/>
              <a:t>, </a:t>
            </a:r>
            <a:r>
              <a:rPr lang="en-US" dirty="0" err="1"/>
              <a:t>Lluís</a:t>
            </a:r>
            <a:r>
              <a:rPr lang="en-US" dirty="0"/>
              <a:t> </a:t>
            </a:r>
            <a:r>
              <a:rPr lang="en-US" dirty="0" err="1"/>
              <a:t>Padró</a:t>
            </a:r>
            <a:r>
              <a:rPr lang="en-US" dirty="0"/>
              <a:t>, German </a:t>
            </a:r>
            <a:r>
              <a:rPr lang="en-US" dirty="0" err="1"/>
              <a:t>Rigau</a:t>
            </a:r>
            <a:r>
              <a:rPr lang="en-US" dirty="0"/>
              <a:t>. </a:t>
            </a:r>
            <a:r>
              <a:rPr lang="en-US" dirty="0" err="1" smtClean="0"/>
              <a:t>Wikicorpus</a:t>
            </a:r>
            <a:r>
              <a:rPr lang="en-US" dirty="0" smtClean="0"/>
              <a:t>: A Word-Sense Disambiguated Multilingual Wikipedia Corpus. </a:t>
            </a:r>
            <a:r>
              <a:rPr lang="en-US" i="1" dirty="0"/>
              <a:t>In Proceedings of 7th Language Resources and Evaluation Conference (LREC'10)</a:t>
            </a:r>
            <a:r>
              <a:rPr lang="en-US" dirty="0"/>
              <a:t>, La </a:t>
            </a:r>
            <a:r>
              <a:rPr lang="en-US" dirty="0" err="1"/>
              <a:t>Valleta</a:t>
            </a:r>
            <a:r>
              <a:rPr lang="en-US" dirty="0"/>
              <a:t>, Malta. May, </a:t>
            </a:r>
            <a:r>
              <a:rPr lang="en-US" dirty="0" smtClean="0"/>
              <a:t>2010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://www.cs.upc.edu/~nlp/wikicorpus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&gt;</a:t>
            </a:r>
          </a:p>
          <a:p>
            <a:r>
              <a:rPr lang="en-US" dirty="0"/>
              <a:t>Tomas </a:t>
            </a:r>
            <a:r>
              <a:rPr lang="en-US" dirty="0" err="1"/>
              <a:t>Mikolov</a:t>
            </a:r>
            <a:r>
              <a:rPr lang="en-US" dirty="0"/>
              <a:t>, </a:t>
            </a:r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, Kai Chen, Greg </a:t>
            </a:r>
            <a:r>
              <a:rPr lang="en-US" dirty="0" err="1"/>
              <a:t>Corrado</a:t>
            </a:r>
            <a:r>
              <a:rPr lang="en-US" dirty="0"/>
              <a:t>, and Jeffrey Dean</a:t>
            </a:r>
            <a:r>
              <a:rPr lang="en-US" i="1" dirty="0"/>
              <a:t>. </a:t>
            </a:r>
            <a:r>
              <a:rPr lang="en-US" dirty="0" smtClean="0"/>
              <a:t>Distributed Representations of Words and Phrases and their Compositionality</a:t>
            </a:r>
            <a:r>
              <a:rPr lang="en-US" i="1" dirty="0" smtClean="0"/>
              <a:t>. </a:t>
            </a:r>
            <a:r>
              <a:rPr lang="en-US" i="1" dirty="0"/>
              <a:t>In Proceedings of </a:t>
            </a:r>
            <a:r>
              <a:rPr lang="en-US" i="1" dirty="0" smtClean="0"/>
              <a:t>NIPS. </a:t>
            </a:r>
            <a:r>
              <a:rPr lang="en-US" dirty="0"/>
              <a:t>2013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://tinyurl.com/hg9x6bq</a:t>
            </a:r>
            <a:r>
              <a:rPr lang="en-US" dirty="0" smtClean="0"/>
              <a:t>&gt;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References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34</a:t>
            </a:fld>
            <a:r>
              <a:rPr lang="fr-FR" smtClean="0"/>
              <a:t>   |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4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THANK YOU</a:t>
            </a:r>
            <a:br>
              <a:rPr lang="en-US" sz="2800" dirty="0" smtClean="0"/>
            </a:br>
            <a:endParaRPr lang="en-US" sz="2800" i="1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3984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5642" y="877977"/>
            <a:ext cx="8138308" cy="60943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b="1" dirty="0" smtClean="0">
                <a:solidFill>
                  <a:srgbClr val="C00000"/>
                </a:solidFill>
                <a:latin typeface="+mj-lt"/>
              </a:rPr>
              <a:t>	 </a:t>
            </a:r>
          </a:p>
          <a:p>
            <a:r>
              <a:rPr lang="en-US" sz="1200" b="1" dirty="0" smtClean="0">
                <a:solidFill>
                  <a:srgbClr val="C00000"/>
                </a:solidFill>
                <a:latin typeface="+mj-lt"/>
              </a:rPr>
              <a:t>Tweets collected from the internet</a:t>
            </a:r>
            <a:endParaRPr lang="en-US" sz="1200" b="1" dirty="0">
              <a:solidFill>
                <a:srgbClr val="C00000"/>
              </a:solidFill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en-US" sz="1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Initial </a:t>
            </a:r>
            <a:r>
              <a:rPr lang="en-US" sz="1000" dirty="0">
                <a:solidFill>
                  <a:schemeClr val="tx1"/>
                </a:solidFill>
                <a:latin typeface="+mj-lt"/>
                <a:cs typeface="Arial" pitchFamily="34" charset="0"/>
              </a:rPr>
              <a:t>twitter data set contained 5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labels: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>
                <a:solidFill>
                  <a:schemeClr val="tx1"/>
                </a:solidFill>
                <a:latin typeface="+mj-lt"/>
              </a:rPr>
              <a:t>Positive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>
                <a:solidFill>
                  <a:schemeClr val="tx1"/>
                </a:solidFill>
                <a:latin typeface="+mj-lt"/>
              </a:rPr>
              <a:t>Negative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>
                <a:solidFill>
                  <a:schemeClr val="tx1"/>
                </a:solidFill>
                <a:latin typeface="+mj-lt"/>
              </a:rPr>
              <a:t>Neutral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>
                <a:solidFill>
                  <a:schemeClr val="tx1"/>
                </a:solidFill>
                <a:latin typeface="+mj-lt"/>
              </a:rPr>
              <a:t>Objective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Objective-OR-Neutral</a:t>
            </a:r>
          </a:p>
          <a:p>
            <a:pPr lvl="1">
              <a:spcBef>
                <a:spcPts val="600"/>
              </a:spcBef>
            </a:pPr>
            <a:r>
              <a:rPr lang="en-US" sz="1000" dirty="0" smtClean="0">
                <a:solidFill>
                  <a:prstClr val="black"/>
                </a:solidFill>
                <a:latin typeface="+mj-lt"/>
              </a:rPr>
              <a:t>A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total of around </a:t>
            </a:r>
            <a:r>
              <a:rPr lang="en-US" sz="1000" dirty="0" smtClean="0">
                <a:solidFill>
                  <a:prstClr val="black"/>
                </a:solidFill>
                <a:latin typeface="+mj-lt"/>
              </a:rPr>
              <a:t>8179 positive and negative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tweets collected </a:t>
            </a:r>
          </a:p>
          <a:p>
            <a:pPr lvl="1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Tweets contain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Hash Tags (</a:t>
            </a:r>
            <a:r>
              <a:rPr lang="en-US" sz="1000" i="0" dirty="0" err="1" smtClean="0">
                <a:solidFill>
                  <a:schemeClr val="tx1"/>
                </a:solidFill>
                <a:latin typeface="+mj-lt"/>
              </a:rPr>
              <a:t>e.g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#sunny, #</a:t>
            </a:r>
            <a:r>
              <a:rPr lang="en-US" sz="1000" i="0" dirty="0" err="1" smtClean="0">
                <a:solidFill>
                  <a:schemeClr val="tx1"/>
                </a:solidFill>
                <a:latin typeface="+mj-lt"/>
              </a:rPr>
              <a:t>beautifulmorning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Mentions of user names(</a:t>
            </a:r>
            <a:r>
              <a:rPr lang="en-US" sz="1000" i="0" dirty="0" err="1" smtClean="0">
                <a:solidFill>
                  <a:schemeClr val="tx1"/>
                </a:solidFill>
                <a:latin typeface="+mj-lt"/>
              </a:rPr>
              <a:t>e.g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@Leo)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Emoticons (</a:t>
            </a:r>
            <a:r>
              <a:rPr lang="en-US" sz="1000" i="0" dirty="0" err="1" smtClean="0">
                <a:solidFill>
                  <a:schemeClr val="tx1"/>
                </a:solidFill>
                <a:latin typeface="+mj-lt"/>
              </a:rPr>
              <a:t>e.g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, )</a:t>
            </a:r>
            <a:endParaRPr lang="en-US" sz="1000" i="0" dirty="0" smtClean="0">
              <a:solidFill>
                <a:schemeClr val="tx1"/>
              </a:solidFill>
              <a:latin typeface="+mj-lt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Hyper links (starting with 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  <a:hlinkClick r:id="rId7"/>
              </a:rPr>
              <a:t>http://__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  <a:hlinkClick r:id="rId8"/>
              </a:rPr>
              <a:t>https://__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  <a:hlinkClick r:id="rId9"/>
              </a:rPr>
              <a:t>www.__</a:t>
            </a:r>
            <a:r>
              <a:rPr lang="en-US" sz="1000" i="0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000" i="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285750" lvl="1">
              <a:buClrTx/>
              <a:buSzPct val="120000"/>
              <a:buBlip>
                <a:blip r:embed="rId10"/>
              </a:buBlip>
            </a:pPr>
            <a:r>
              <a:rPr lang="en-US" sz="1200" dirty="0" smtClean="0">
                <a:solidFill>
                  <a:srgbClr val="C00000"/>
                </a:solidFill>
              </a:rPr>
              <a:t>Wikipedia Corpus</a:t>
            </a:r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 </a:t>
            </a:r>
          </a:p>
          <a:p>
            <a:pPr lvl="1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collection of around 164 text files </a:t>
            </a:r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Contains around 600 million tokens</a:t>
            </a:r>
          </a:p>
          <a:p>
            <a:pPr lvl="1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Used 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for calculation of frequency of co-occurrence of phrases and seed 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words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Google’s pre-trained News corpus word2vec model</a:t>
            </a:r>
            <a:endParaRPr lang="en-US" sz="12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Includes </a:t>
            </a:r>
            <a:r>
              <a:rPr lang="en-US" sz="1000" dirty="0">
                <a:solidFill>
                  <a:schemeClr val="tx1"/>
                </a:solidFill>
              </a:rPr>
              <a:t>word vectors for a vocabulary of 3 million words and phrases </a:t>
            </a:r>
          </a:p>
          <a:p>
            <a:pPr lvl="1"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</a:rPr>
              <a:t>Trained on roughly 100 billion words from a Google News dataset.</a:t>
            </a:r>
          </a:p>
          <a:p>
            <a:pPr lvl="1"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</a:rPr>
              <a:t>Vector length is 300 features</a:t>
            </a:r>
            <a:r>
              <a:rPr lang="en-US" sz="1000" b="0" dirty="0">
                <a:solidFill>
                  <a:schemeClr val="tx1"/>
                </a:solidFill>
              </a:rPr>
              <a:t>.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Data Set collection: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98234" y="6400405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 smtClean="0"/>
              <a:t>   |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79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2604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Pre-Processing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Step</a:t>
            </a:r>
            <a:r>
              <a:rPr lang="fr-FR" b="1" dirty="0" smtClean="0"/>
              <a:t>: </a:t>
            </a:r>
            <a:r>
              <a:rPr lang="fr-FR" dirty="0" err="1"/>
              <a:t>R</a:t>
            </a:r>
            <a:r>
              <a:rPr lang="fr-FR" dirty="0" err="1" smtClean="0"/>
              <a:t>educing</a:t>
            </a:r>
            <a:r>
              <a:rPr lang="fr-FR" dirty="0" smtClean="0"/>
              <a:t> the </a:t>
            </a:r>
            <a:r>
              <a:rPr lang="fr-FR" dirty="0" err="1" smtClean="0"/>
              <a:t>tweets</a:t>
            </a:r>
            <a:r>
              <a:rPr lang="fr-FR" dirty="0" smtClean="0"/>
              <a:t> to consistent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35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  <a:buSzPct val="120000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>
                <a:latin typeface="+mj-lt"/>
                <a:cs typeface="Arial" pitchFamily="34" charset="0"/>
              </a:rPr>
              <a:t>T</a:t>
            </a:r>
            <a:r>
              <a:rPr lang="en-US" sz="1200" dirty="0" smtClean="0">
                <a:latin typeface="+mj-lt"/>
                <a:cs typeface="Arial" pitchFamily="34" charset="0"/>
              </a:rPr>
              <a:t>weets </a:t>
            </a:r>
            <a:r>
              <a:rPr lang="en-US" sz="1200" dirty="0">
                <a:latin typeface="+mj-lt"/>
                <a:cs typeface="Arial" pitchFamily="34" charset="0"/>
              </a:rPr>
              <a:t>with ‘positive’ and ‘negative ‘labels were kept. Rest (‘</a:t>
            </a:r>
            <a:r>
              <a:rPr lang="en-US" sz="1200" dirty="0" err="1">
                <a:latin typeface="+mj-lt"/>
                <a:cs typeface="Arial" pitchFamily="34" charset="0"/>
              </a:rPr>
              <a:t>objective’,’neutral’,’objective</a:t>
            </a:r>
            <a:r>
              <a:rPr lang="en-US" sz="1200" dirty="0">
                <a:latin typeface="+mj-lt"/>
                <a:cs typeface="Arial" pitchFamily="34" charset="0"/>
              </a:rPr>
              <a:t>-OR-neutral’) were </a:t>
            </a:r>
            <a:r>
              <a:rPr lang="en-US" sz="1200" dirty="0" smtClean="0">
                <a:latin typeface="+mj-lt"/>
                <a:cs typeface="Arial" pitchFamily="34" charset="0"/>
              </a:rPr>
              <a:t>discarded</a:t>
            </a:r>
          </a:p>
          <a:p>
            <a:pPr lvl="0" defTabSz="457200">
              <a:spcBef>
                <a:spcPct val="20000"/>
              </a:spcBef>
              <a:buSzPct val="120000"/>
            </a:pPr>
            <a:endParaRPr lang="en-US" sz="1200" b="1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285750" indent="-285750" defTabSz="457200">
              <a:spcBef>
                <a:spcPts val="1200"/>
              </a:spcBef>
              <a:buSzPct val="120000"/>
              <a:buBlip>
                <a:blip r:embed="rId7"/>
              </a:buBlip>
            </a:pPr>
            <a:r>
              <a:rPr lang="en-US" sz="1200" dirty="0">
                <a:latin typeface="+mj-lt"/>
                <a:cs typeface="Arial" pitchFamily="34" charset="0"/>
              </a:rPr>
              <a:t>Tweets were reduced to lower </a:t>
            </a:r>
            <a:r>
              <a:rPr lang="en-US" sz="1200" dirty="0" smtClean="0">
                <a:latin typeface="+mj-lt"/>
                <a:cs typeface="Arial" pitchFamily="34" charset="0"/>
              </a:rPr>
              <a:t>case</a:t>
            </a:r>
          </a:p>
          <a:p>
            <a:pPr defTabSz="457200">
              <a:spcBef>
                <a:spcPts val="1200"/>
              </a:spcBef>
              <a:buSzPct val="120000"/>
            </a:pPr>
            <a:endParaRPr lang="en-US" sz="1200" dirty="0" smtClean="0">
              <a:latin typeface="+mj-lt"/>
              <a:cs typeface="Arial" pitchFamily="34" charset="0"/>
            </a:endParaRPr>
          </a:p>
          <a:p>
            <a:pPr marL="285750" indent="-285750" defTabSz="457200">
              <a:spcBef>
                <a:spcPts val="12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Additional </a:t>
            </a:r>
            <a:r>
              <a:rPr lang="en-US" sz="1200" dirty="0">
                <a:latin typeface="+mj-lt"/>
                <a:cs typeface="Arial" pitchFamily="34" charset="0"/>
              </a:rPr>
              <a:t>white spaces were </a:t>
            </a:r>
            <a:r>
              <a:rPr lang="en-US" sz="1200" dirty="0" smtClean="0">
                <a:latin typeface="+mj-lt"/>
                <a:cs typeface="Arial" pitchFamily="34" charset="0"/>
              </a:rPr>
              <a:t>removed</a:t>
            </a:r>
          </a:p>
          <a:p>
            <a:pPr defTabSz="457200">
              <a:spcBef>
                <a:spcPts val="1200"/>
              </a:spcBef>
              <a:buSzPct val="120000"/>
            </a:pPr>
            <a:endParaRPr lang="en-US" sz="1200" b="1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Hyperlinks </a:t>
            </a:r>
            <a:r>
              <a:rPr lang="en-US" sz="1200" dirty="0">
                <a:latin typeface="+mj-lt"/>
                <a:cs typeface="Arial" pitchFamily="34" charset="0"/>
              </a:rPr>
              <a:t>(starting with www. or https?), Target words (@username), </a:t>
            </a:r>
            <a:r>
              <a:rPr lang="en-US" sz="1200" dirty="0" err="1">
                <a:latin typeface="+mj-lt"/>
                <a:cs typeface="Arial" pitchFamily="34" charset="0"/>
              </a:rPr>
              <a:t>Hashtags</a:t>
            </a:r>
            <a:r>
              <a:rPr lang="en-US" sz="1200" dirty="0">
                <a:latin typeface="+mj-lt"/>
                <a:cs typeface="Arial" pitchFamily="34" charset="0"/>
              </a:rPr>
              <a:t> (#), Punctuations and Emoticons were removed using </a:t>
            </a:r>
            <a:r>
              <a:rPr lang="en-US" sz="1200" dirty="0" err="1">
                <a:latin typeface="+mj-lt"/>
                <a:cs typeface="Arial" pitchFamily="34" charset="0"/>
              </a:rPr>
              <a:t>RegEx</a:t>
            </a:r>
            <a:r>
              <a:rPr lang="en-US" sz="1200" dirty="0">
                <a:latin typeface="+mj-lt"/>
                <a:cs typeface="Arial" pitchFamily="34" charset="0"/>
              </a:rPr>
              <a:t> </a:t>
            </a:r>
            <a:r>
              <a:rPr lang="en-US" sz="1200" dirty="0" smtClean="0">
                <a:latin typeface="+mj-lt"/>
                <a:cs typeface="Arial" pitchFamily="34" charset="0"/>
              </a:rPr>
              <a:t>techniques.</a:t>
            </a:r>
            <a:r>
              <a:rPr lang="en-US" sz="1200" dirty="0">
                <a:latin typeface="+mj-lt"/>
                <a:cs typeface="Arial" pitchFamily="34" charset="0"/>
              </a:rPr>
              <a:t> </a:t>
            </a:r>
            <a:endParaRPr lang="en-US" sz="1200" dirty="0" smtClean="0">
              <a:latin typeface="+mj-lt"/>
              <a:cs typeface="Arial" pitchFamily="34" charset="0"/>
            </a:endParaRPr>
          </a:p>
          <a:p>
            <a:pPr lvl="0" defTabSz="457200">
              <a:spcBef>
                <a:spcPct val="20000"/>
              </a:spcBef>
              <a:buSzPct val="120000"/>
            </a:pPr>
            <a:endParaRPr lang="en-US" sz="1200" b="1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b="1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285750" lvl="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Acronyms </a:t>
            </a:r>
            <a:r>
              <a:rPr lang="en-US" sz="1200" dirty="0">
                <a:latin typeface="+mj-lt"/>
                <a:cs typeface="Arial" pitchFamily="34" charset="0"/>
              </a:rPr>
              <a:t>and slangs were replaced by their full length words using a manually-curated list of Internet Slang and </a:t>
            </a:r>
            <a:r>
              <a:rPr lang="en-US" sz="1200" dirty="0" smtClean="0">
                <a:latin typeface="+mj-lt"/>
                <a:cs typeface="Arial" pitchFamily="34" charset="0"/>
              </a:rPr>
              <a:t>Acronyms</a:t>
            </a:r>
            <a:endParaRPr lang="en-US" sz="1200" b="1" dirty="0" smtClean="0">
              <a:solidFill>
                <a:srgbClr val="404040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110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1: Using Wikipedia Corpus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980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1524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Algorithm</a:t>
            </a:r>
            <a:r>
              <a:rPr lang="en-US" dirty="0" smtClean="0"/>
              <a:t>: Sentiment Classification of Tweets Using PMI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73428" y="1601336"/>
            <a:ext cx="2146714" cy="1100371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7934" y="1786171"/>
            <a:ext cx="149629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Use</a:t>
            </a:r>
            <a:r>
              <a:rPr lang="en-US" sz="1100" b="1" dirty="0" smtClean="0">
                <a:latin typeface="+mj-lt"/>
                <a:cs typeface="Arial" pitchFamily="34" charset="0"/>
              </a:rPr>
              <a:t> POS </a:t>
            </a:r>
            <a:r>
              <a:rPr lang="en-US" sz="1100" dirty="0" smtClean="0">
                <a:latin typeface="+mj-lt"/>
                <a:cs typeface="Arial" pitchFamily="34" charset="0"/>
              </a:rPr>
              <a:t>tagger </a:t>
            </a:r>
            <a:r>
              <a:rPr lang="en-US" sz="1100" dirty="0" smtClean="0">
                <a:latin typeface="+mj-lt"/>
                <a:cs typeface="Arial" pitchFamily="34" charset="0"/>
              </a:rPr>
              <a:t>to </a:t>
            </a:r>
            <a:r>
              <a:rPr lang="en-US" sz="1100" dirty="0" smtClean="0">
                <a:latin typeface="+mj-lt"/>
                <a:cs typeface="Arial" pitchFamily="34" charset="0"/>
              </a:rPr>
              <a:t>assign parts of speech to each token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410690" y="1994837"/>
            <a:ext cx="571500" cy="259773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080161" y="1590341"/>
            <a:ext cx="2135332" cy="111182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60393" y="1699979"/>
            <a:ext cx="1774867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Extract </a:t>
            </a:r>
            <a:r>
              <a:rPr lang="en-US" sz="1100" b="1" dirty="0" smtClean="0">
                <a:latin typeface="+mj-lt"/>
                <a:cs typeface="Arial" pitchFamily="34" charset="0"/>
              </a:rPr>
              <a:t>phrases</a:t>
            </a:r>
            <a:r>
              <a:rPr lang="en-US" sz="1100" dirty="0" smtClean="0">
                <a:latin typeface="+mj-lt"/>
                <a:cs typeface="Arial" pitchFamily="34" charset="0"/>
              </a:rPr>
              <a:t> from the text </a:t>
            </a:r>
            <a:r>
              <a:rPr lang="en-US" sz="1100" dirty="0" smtClean="0">
                <a:latin typeface="+mj-lt"/>
                <a:cs typeface="Arial" pitchFamily="34" charset="0"/>
              </a:rPr>
              <a:t>when</a:t>
            </a:r>
            <a:r>
              <a:rPr lang="en-US" sz="1100" dirty="0" smtClean="0">
                <a:latin typeface="+mj-lt"/>
                <a:cs typeface="Arial" pitchFamily="34" charset="0"/>
              </a:rPr>
              <a:t> </a:t>
            </a:r>
            <a:r>
              <a:rPr lang="en-US" sz="1100" dirty="0" smtClean="0">
                <a:latin typeface="+mj-lt"/>
                <a:cs typeface="Arial" pitchFamily="34" charset="0"/>
              </a:rPr>
              <a:t>their tags conform to certain patterns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46" y="1590341"/>
            <a:ext cx="215265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00" y="1994837"/>
            <a:ext cx="5921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" name="TextBox 52223"/>
          <p:cNvSpPr txBox="1"/>
          <p:nvPr/>
        </p:nvSpPr>
        <p:spPr>
          <a:xfrm>
            <a:off x="6253842" y="1996763"/>
            <a:ext cx="155665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Calculation of</a:t>
            </a:r>
            <a:r>
              <a:rPr lang="en-US" sz="1100" dirty="0" smtClean="0">
                <a:latin typeface="+mj-lt"/>
                <a:cs typeface="Arial" pitchFamily="34" charset="0"/>
              </a:rPr>
              <a:t> </a:t>
            </a:r>
            <a:r>
              <a:rPr lang="en-US" sz="1100" b="1" dirty="0" smtClean="0">
                <a:latin typeface="+mj-lt"/>
                <a:cs typeface="Arial" pitchFamily="34" charset="0"/>
              </a:rPr>
              <a:t>SO</a:t>
            </a:r>
            <a:r>
              <a:rPr lang="en-US" sz="1100" dirty="0" smtClean="0">
                <a:latin typeface="+mj-lt"/>
                <a:cs typeface="Arial" pitchFamily="34" charset="0"/>
              </a:rPr>
              <a:t>* of the phrases using </a:t>
            </a:r>
            <a:r>
              <a:rPr lang="en-US" sz="1100" b="1" dirty="0" smtClean="0">
                <a:latin typeface="+mj-lt"/>
                <a:cs typeface="Arial" pitchFamily="34" charset="0"/>
              </a:rPr>
              <a:t>PMI**</a:t>
            </a:r>
          </a:p>
        </p:txBody>
      </p:sp>
      <p:sp>
        <p:nvSpPr>
          <p:cNvPr id="52225" name="Curved Left Arrow 52224"/>
          <p:cNvSpPr/>
          <p:nvPr/>
        </p:nvSpPr>
        <p:spPr>
          <a:xfrm>
            <a:off x="8207829" y="2124723"/>
            <a:ext cx="435428" cy="1489334"/>
          </a:xfrm>
          <a:prstGeom prst="curvedLef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79" y="3614056"/>
            <a:ext cx="215265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TextBox 52227"/>
          <p:cNvSpPr txBox="1"/>
          <p:nvPr/>
        </p:nvSpPr>
        <p:spPr>
          <a:xfrm>
            <a:off x="6184447" y="3875314"/>
            <a:ext cx="189411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Use Pair </a:t>
            </a:r>
            <a:r>
              <a:rPr lang="en-US" sz="1100" dirty="0" smtClean="0">
                <a:latin typeface="+mj-lt"/>
                <a:cs typeface="Arial" pitchFamily="34" charset="0"/>
              </a:rPr>
              <a:t>of seed words(</a:t>
            </a:r>
            <a:r>
              <a:rPr lang="en-US" sz="1100" b="1" dirty="0" smtClean="0">
                <a:latin typeface="+mj-lt"/>
                <a:cs typeface="Arial" pitchFamily="34" charset="0"/>
              </a:rPr>
              <a:t>‘good</a:t>
            </a:r>
            <a:r>
              <a:rPr lang="en-US" sz="1100" dirty="0" smtClean="0">
                <a:latin typeface="+mj-lt"/>
                <a:cs typeface="Arial" pitchFamily="34" charset="0"/>
              </a:rPr>
              <a:t>’, ‘</a:t>
            </a:r>
            <a:r>
              <a:rPr lang="en-US" sz="1100" b="1" dirty="0" smtClean="0">
                <a:latin typeface="+mj-lt"/>
                <a:cs typeface="Arial" pitchFamily="34" charset="0"/>
              </a:rPr>
              <a:t>bad</a:t>
            </a:r>
            <a:r>
              <a:rPr lang="en-US" sz="1100" dirty="0" smtClean="0">
                <a:latin typeface="+mj-lt"/>
                <a:cs typeface="Arial" pitchFamily="34" charset="0"/>
              </a:rPr>
              <a:t>’) </a:t>
            </a:r>
            <a:r>
              <a:rPr lang="en-US" sz="1100" dirty="0" smtClean="0">
                <a:latin typeface="+mj-lt"/>
                <a:cs typeface="Arial" pitchFamily="34" charset="0"/>
              </a:rPr>
              <a:t>to </a:t>
            </a:r>
            <a:r>
              <a:rPr lang="en-US" sz="1100" dirty="0" smtClean="0">
                <a:latin typeface="+mj-lt"/>
                <a:cs typeface="Arial" pitchFamily="34" charset="0"/>
              </a:rPr>
              <a:t>find SO*</a:t>
            </a: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3709" y="4026012"/>
            <a:ext cx="5921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3201139" y="3614056"/>
            <a:ext cx="2135332" cy="111182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9" name="TextBox 52228"/>
          <p:cNvSpPr txBox="1"/>
          <p:nvPr/>
        </p:nvSpPr>
        <p:spPr>
          <a:xfrm>
            <a:off x="3381371" y="3838859"/>
            <a:ext cx="1774867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Calculate </a:t>
            </a:r>
            <a:r>
              <a:rPr lang="en-US" sz="1100" b="1" dirty="0" smtClean="0">
                <a:latin typeface="+mj-lt"/>
                <a:cs typeface="Arial" pitchFamily="34" charset="0"/>
              </a:rPr>
              <a:t>PMI(phrase</a:t>
            </a:r>
            <a:r>
              <a:rPr lang="en-US" sz="1100" b="1" dirty="0" smtClean="0">
                <a:latin typeface="+mj-lt"/>
                <a:cs typeface="Arial" pitchFamily="34" charset="0"/>
              </a:rPr>
              <a:t>, good)</a:t>
            </a:r>
            <a:r>
              <a:rPr lang="en-US" sz="1100" dirty="0" smtClean="0">
                <a:latin typeface="+mj-lt"/>
                <a:cs typeface="Arial" pitchFamily="34" charset="0"/>
              </a:rPr>
              <a:t> and </a:t>
            </a:r>
            <a:r>
              <a:rPr lang="en-US" sz="1100" b="1" dirty="0" smtClean="0">
                <a:latin typeface="+mj-lt"/>
                <a:cs typeface="Arial" pitchFamily="34" charset="0"/>
              </a:rPr>
              <a:t>PMI(phrase, bad)</a:t>
            </a: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63728" y="3980004"/>
            <a:ext cx="5921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428395" y="3655205"/>
            <a:ext cx="2135332" cy="111182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0" name="TextBox 52229"/>
          <p:cNvSpPr txBox="1"/>
          <p:nvPr/>
        </p:nvSpPr>
        <p:spPr>
          <a:xfrm>
            <a:off x="577934" y="3916053"/>
            <a:ext cx="18070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Calculate </a:t>
            </a:r>
            <a:r>
              <a:rPr lang="en-US" sz="1100" b="1" dirty="0" smtClean="0">
                <a:latin typeface="+mj-lt"/>
                <a:cs typeface="Arial" pitchFamily="34" charset="0"/>
              </a:rPr>
              <a:t>SO*</a:t>
            </a:r>
            <a:r>
              <a:rPr lang="en-US" sz="1100" dirty="0" smtClean="0">
                <a:latin typeface="+mj-lt"/>
                <a:cs typeface="Arial" pitchFamily="34" charset="0"/>
              </a:rPr>
              <a:t> of each </a:t>
            </a:r>
            <a:r>
              <a:rPr lang="en-US" sz="1100" b="1" dirty="0" smtClean="0">
                <a:latin typeface="+mj-lt"/>
                <a:cs typeface="Arial" pitchFamily="34" charset="0"/>
              </a:rPr>
              <a:t>phrase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80161" y="5257800"/>
            <a:ext cx="2875685" cy="122499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2" name="Bent-Up Arrow 52231"/>
          <p:cNvSpPr/>
          <p:nvPr/>
        </p:nvSpPr>
        <p:spPr>
          <a:xfrm rot="5400000">
            <a:off x="1905286" y="5003091"/>
            <a:ext cx="664026" cy="918282"/>
          </a:xfrm>
          <a:prstGeom prst="bentUpArrow">
            <a:avLst>
              <a:gd name="adj1" fmla="val 18328"/>
              <a:gd name="adj2" fmla="val 20206"/>
              <a:gd name="adj3" fmla="val 1541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3" name="TextBox 52232"/>
          <p:cNvSpPr txBox="1"/>
          <p:nvPr/>
        </p:nvSpPr>
        <p:spPr>
          <a:xfrm>
            <a:off x="3565955" y="5707770"/>
            <a:ext cx="20130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Compute </a:t>
            </a:r>
            <a:r>
              <a:rPr lang="en-US" sz="1100" b="1" dirty="0" smtClean="0">
                <a:latin typeface="+mj-lt"/>
                <a:cs typeface="Arial" pitchFamily="34" charset="0"/>
              </a:rPr>
              <a:t>SO*</a:t>
            </a:r>
            <a:r>
              <a:rPr lang="en-US" sz="1100" dirty="0" smtClean="0">
                <a:latin typeface="+mj-lt"/>
                <a:cs typeface="Arial" pitchFamily="34" charset="0"/>
              </a:rPr>
              <a:t> of the </a:t>
            </a:r>
            <a:r>
              <a:rPr lang="en-US" sz="1100" b="1" dirty="0" smtClean="0">
                <a:latin typeface="+mj-lt"/>
                <a:cs typeface="Arial" pitchFamily="34" charset="0"/>
              </a:rPr>
              <a:t>tweets</a:t>
            </a:r>
            <a:r>
              <a:rPr lang="en-US" sz="1100" dirty="0" smtClean="0">
                <a:latin typeface="+mj-lt"/>
                <a:cs typeface="Arial" pitchFamily="34" charset="0"/>
              </a:rPr>
              <a:t> by adding the SOs of all its phrases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5882" y="5953991"/>
            <a:ext cx="225482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+mj-lt"/>
                <a:cs typeface="Arial" pitchFamily="34" charset="0"/>
              </a:rPr>
              <a:t>*SO=Semantic Orientation</a:t>
            </a:r>
          </a:p>
          <a:p>
            <a:r>
              <a:rPr lang="en-US" sz="1000" dirty="0" smtClean="0">
                <a:latin typeface="+mj-lt"/>
                <a:cs typeface="Arial" pitchFamily="34" charset="0"/>
              </a:rPr>
              <a:t>**PMI=</a:t>
            </a:r>
            <a:r>
              <a:rPr lang="en-US" sz="1000" dirty="0" err="1" smtClean="0">
                <a:latin typeface="+mj-lt"/>
                <a:cs typeface="Arial" pitchFamily="34" charset="0"/>
              </a:rPr>
              <a:t>Pointwise</a:t>
            </a:r>
            <a:r>
              <a:rPr lang="en-US" sz="1000" dirty="0" smtClean="0">
                <a:latin typeface="+mj-lt"/>
                <a:cs typeface="Arial" pitchFamily="34" charset="0"/>
              </a:rPr>
              <a:t> Mutual Information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6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7695" y="331682"/>
            <a:ext cx="7681293" cy="36451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: </a:t>
            </a:r>
            <a:r>
              <a:rPr lang="en-US" b="1" dirty="0" smtClean="0"/>
              <a:t>Building Dictionary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563"/>
                </a:solidFill>
              </a:rPr>
              <a:t>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8130" y="3449156"/>
            <a:ext cx="1830684" cy="1502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762" y="998959"/>
            <a:ext cx="2188029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7272" y="1429727"/>
            <a:ext cx="178101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 pitchFamily="34" charset="0"/>
              </a:rPr>
              <a:t>Take </a:t>
            </a:r>
            <a:r>
              <a:rPr lang="en-US" sz="1200" b="1" dirty="0" smtClean="0">
                <a:latin typeface="+mj-lt"/>
                <a:cs typeface="Arial" pitchFamily="34" charset="0"/>
              </a:rPr>
              <a:t>‘good’</a:t>
            </a:r>
            <a:r>
              <a:rPr lang="en-US" sz="1200" dirty="0" smtClean="0">
                <a:latin typeface="+mj-lt"/>
                <a:cs typeface="Arial" pitchFamily="34" charset="0"/>
              </a:rPr>
              <a:t> in the positive words list and </a:t>
            </a:r>
            <a:r>
              <a:rPr lang="en-US" sz="1200" b="1" dirty="0" smtClean="0">
                <a:latin typeface="+mj-lt"/>
                <a:cs typeface="Arial" pitchFamily="34" charset="0"/>
              </a:rPr>
              <a:t>‘bad’ </a:t>
            </a:r>
            <a:r>
              <a:rPr lang="en-US" sz="1200" dirty="0" smtClean="0">
                <a:latin typeface="+mj-lt"/>
                <a:cs typeface="Arial" pitchFamily="34" charset="0"/>
              </a:rPr>
              <a:t>in the negative words list as reference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5629" y="3904574"/>
            <a:ext cx="10556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 pitchFamily="34" charset="0"/>
              </a:rPr>
              <a:t>Extract all </a:t>
            </a:r>
            <a:r>
              <a:rPr lang="en-US" sz="1200" dirty="0" smtClean="0">
                <a:latin typeface="+mj-lt"/>
                <a:cs typeface="Arial" pitchFamily="34" charset="0"/>
              </a:rPr>
              <a:t>adjectives in the tweets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08525" y="3449156"/>
            <a:ext cx="2010159" cy="15784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69961" y="3758380"/>
            <a:ext cx="168728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Extract top </a:t>
            </a:r>
            <a:r>
              <a:rPr lang="en-US" sz="1100" dirty="0" smtClean="0">
                <a:latin typeface="+mj-lt"/>
                <a:cs typeface="Arial" pitchFamily="34" charset="0"/>
              </a:rPr>
              <a:t>k words with highest positive SO values and highest negative SO values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28415" y="4952912"/>
            <a:ext cx="1898804" cy="1502228"/>
          </a:xfrm>
          <a:prstGeom prst="roundRect">
            <a:avLst>
              <a:gd name="adj" fmla="val 1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4980" y="5128917"/>
            <a:ext cx="174567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 </a:t>
            </a:r>
            <a:r>
              <a:rPr lang="en-US" sz="1100" dirty="0" smtClean="0">
                <a:latin typeface="+mj-lt"/>
                <a:cs typeface="Arial" pitchFamily="34" charset="0"/>
              </a:rPr>
              <a:t>Calculate </a:t>
            </a:r>
            <a:r>
              <a:rPr lang="en-US" sz="1100" dirty="0" smtClean="0">
                <a:latin typeface="+mj-lt"/>
                <a:cs typeface="Arial" pitchFamily="34" charset="0"/>
              </a:rPr>
              <a:t>SO values of </a:t>
            </a:r>
            <a:r>
              <a:rPr lang="en-US" sz="1100" dirty="0">
                <a:latin typeface="+mj-lt"/>
                <a:cs typeface="Arial" pitchFamily="34" charset="0"/>
              </a:rPr>
              <a:t>each </a:t>
            </a:r>
            <a:r>
              <a:rPr lang="en-US" sz="1100" dirty="0" smtClean="0">
                <a:latin typeface="+mj-lt"/>
                <a:cs typeface="Arial" pitchFamily="34" charset="0"/>
              </a:rPr>
              <a:t>adjective. Use </a:t>
            </a:r>
            <a:r>
              <a:rPr lang="en-US" sz="1100" b="1" dirty="0">
                <a:latin typeface="+mj-lt"/>
                <a:cs typeface="Arial" pitchFamily="34" charset="0"/>
              </a:rPr>
              <a:t>PMI(adjective, </a:t>
            </a:r>
            <a:r>
              <a:rPr lang="en-US" sz="1100" b="1" dirty="0" smtClean="0">
                <a:latin typeface="+mj-lt"/>
                <a:cs typeface="Arial" pitchFamily="34" charset="0"/>
              </a:rPr>
              <a:t>+</a:t>
            </a:r>
            <a:r>
              <a:rPr lang="en-US" sz="1100" b="1" dirty="0" err="1" smtClean="0">
                <a:latin typeface="+mj-lt"/>
                <a:cs typeface="Arial" pitchFamily="34" charset="0"/>
              </a:rPr>
              <a:t>ve</a:t>
            </a:r>
            <a:r>
              <a:rPr lang="en-US" sz="1100" b="1" dirty="0" smtClean="0">
                <a:latin typeface="+mj-lt"/>
                <a:cs typeface="Arial" pitchFamily="34" charset="0"/>
              </a:rPr>
              <a:t> words) </a:t>
            </a:r>
            <a:r>
              <a:rPr lang="en-US" sz="1100" dirty="0">
                <a:latin typeface="+mj-lt"/>
                <a:cs typeface="Arial" pitchFamily="34" charset="0"/>
              </a:rPr>
              <a:t>and</a:t>
            </a:r>
            <a:r>
              <a:rPr lang="en-US" sz="1100" b="1" dirty="0">
                <a:latin typeface="+mj-lt"/>
                <a:cs typeface="Arial" pitchFamily="34" charset="0"/>
              </a:rPr>
              <a:t> PMI(adjective, -</a:t>
            </a:r>
            <a:r>
              <a:rPr lang="en-US" sz="1100" b="1" dirty="0" err="1" smtClean="0">
                <a:latin typeface="+mj-lt"/>
                <a:cs typeface="Arial" pitchFamily="34" charset="0"/>
              </a:rPr>
              <a:t>ve</a:t>
            </a:r>
            <a:r>
              <a:rPr lang="en-US" sz="1100" b="1" dirty="0" smtClean="0">
                <a:latin typeface="+mj-lt"/>
                <a:cs typeface="Arial" pitchFamily="34" charset="0"/>
              </a:rPr>
              <a:t> words)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66237">
            <a:off x="5358389" y="4958689"/>
            <a:ext cx="603236" cy="5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6663232" y="919488"/>
            <a:ext cx="2188029" cy="1884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3238" y="1215335"/>
            <a:ext cx="18080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 pitchFamily="34" charset="0"/>
              </a:rPr>
              <a:t>Update positive </a:t>
            </a:r>
            <a:r>
              <a:rPr lang="en-US" sz="1200" dirty="0" smtClean="0">
                <a:latin typeface="+mj-lt"/>
                <a:cs typeface="Arial" pitchFamily="34" charset="0"/>
              </a:rPr>
              <a:t>words list </a:t>
            </a:r>
            <a:r>
              <a:rPr lang="en-US" sz="1200" dirty="0" smtClean="0">
                <a:latin typeface="+mj-lt"/>
                <a:cs typeface="Arial" pitchFamily="34" charset="0"/>
              </a:rPr>
              <a:t>with </a:t>
            </a:r>
            <a:r>
              <a:rPr lang="en-US" sz="1200" dirty="0" smtClean="0">
                <a:latin typeface="+mj-lt"/>
                <a:cs typeface="Arial" pitchFamily="34" charset="0"/>
              </a:rPr>
              <a:t>positive extracted words </a:t>
            </a:r>
            <a:r>
              <a:rPr lang="en-US" sz="1200" dirty="0" smtClean="0">
                <a:latin typeface="+mj-lt"/>
                <a:cs typeface="Arial" pitchFamily="34" charset="0"/>
              </a:rPr>
              <a:t>and negative  </a:t>
            </a:r>
            <a:r>
              <a:rPr lang="en-US" sz="1200" dirty="0" smtClean="0">
                <a:latin typeface="+mj-lt"/>
                <a:cs typeface="Arial" pitchFamily="34" charset="0"/>
              </a:rPr>
              <a:t>word list with </a:t>
            </a:r>
            <a:r>
              <a:rPr lang="en-US" sz="1200" dirty="0" smtClean="0">
                <a:latin typeface="+mj-lt"/>
                <a:cs typeface="Arial" pitchFamily="34" charset="0"/>
              </a:rPr>
              <a:t>negative </a:t>
            </a:r>
            <a:r>
              <a:rPr lang="en-US" sz="1200" dirty="0" smtClean="0">
                <a:latin typeface="+mj-lt"/>
                <a:cs typeface="Arial" pitchFamily="34" charset="0"/>
              </a:rPr>
              <a:t>extracted words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99" y="4958688"/>
            <a:ext cx="603236" cy="5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39791" y="6037118"/>
            <a:ext cx="22132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1000" dirty="0">
                <a:latin typeface="+mj-lt"/>
                <a:cs typeface="Arial" pitchFamily="34" charset="0"/>
              </a:rPr>
              <a:t>PMI=</a:t>
            </a:r>
            <a:r>
              <a:rPr lang="en-US" sz="1000" dirty="0" err="1">
                <a:latin typeface="+mj-lt"/>
                <a:cs typeface="Arial" pitchFamily="34" charset="0"/>
              </a:rPr>
              <a:t>Pointwise</a:t>
            </a:r>
            <a:r>
              <a:rPr lang="en-US" sz="1000" dirty="0">
                <a:latin typeface="+mj-lt"/>
                <a:cs typeface="Arial" pitchFamily="34" charset="0"/>
              </a:rPr>
              <a:t> </a:t>
            </a:r>
            <a:r>
              <a:rPr lang="en-US" sz="1000" dirty="0" smtClean="0">
                <a:latin typeface="+mj-lt"/>
                <a:cs typeface="Arial" pitchFamily="34" charset="0"/>
              </a:rPr>
              <a:t>Mutual Information</a:t>
            </a:r>
            <a:endParaRPr lang="en-US" sz="1000" dirty="0">
              <a:latin typeface="+mj-lt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01" y="2676525"/>
            <a:ext cx="747611" cy="65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40997" y="2834964"/>
            <a:ext cx="480262" cy="5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08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017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Multi-</a:t>
            </a:r>
            <a:r>
              <a:rPr lang="fr-FR" b="1" dirty="0" err="1">
                <a:solidFill>
                  <a:srgbClr val="C00000"/>
                </a:solidFill>
              </a:rPr>
              <a:t>processing</a:t>
            </a:r>
            <a:r>
              <a:rPr lang="fr-FR" b="1" dirty="0"/>
              <a:t>: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Wikipedia</a:t>
            </a:r>
            <a:r>
              <a:rPr lang="fr-FR" dirty="0"/>
              <a:t> Corpus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115891" y="6535849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9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890" y="1246909"/>
            <a:ext cx="7855528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The </a:t>
            </a:r>
            <a:r>
              <a:rPr lang="en-US" sz="1200" dirty="0">
                <a:latin typeface="+mj-lt"/>
                <a:cs typeface="Arial" pitchFamily="34" charset="0"/>
              </a:rPr>
              <a:t>Wikipedia corpus contains roughly </a:t>
            </a:r>
            <a:r>
              <a:rPr lang="en-US" sz="1200" b="1" i="1" dirty="0">
                <a:latin typeface="+mj-lt"/>
                <a:cs typeface="Arial" pitchFamily="34" charset="0"/>
              </a:rPr>
              <a:t>600 million words</a:t>
            </a:r>
            <a:r>
              <a:rPr lang="en-US" sz="1200" dirty="0">
                <a:latin typeface="+mj-lt"/>
                <a:cs typeface="Arial" pitchFamily="34" charset="0"/>
              </a:rPr>
              <a:t>. One search traversal through the whole corpus in a single process involves huge amount of </a:t>
            </a:r>
            <a:r>
              <a:rPr lang="en-US" sz="1200" dirty="0" smtClean="0">
                <a:latin typeface="+mj-lt"/>
                <a:cs typeface="Arial" pitchFamily="34" charset="0"/>
              </a:rPr>
              <a:t>computation</a:t>
            </a: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>
              <a:latin typeface="+mj-lt"/>
              <a:cs typeface="Arial" pitchFamily="34" charset="0"/>
            </a:endParaRPr>
          </a:p>
          <a:p>
            <a:pPr marL="285750" lvl="1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A </a:t>
            </a:r>
            <a:r>
              <a:rPr lang="en-US" sz="1200" dirty="0">
                <a:latin typeface="+mj-lt"/>
                <a:cs typeface="Arial" pitchFamily="34" charset="0"/>
              </a:rPr>
              <a:t>single tweet </a:t>
            </a:r>
            <a:r>
              <a:rPr lang="en-US" sz="1200" dirty="0" smtClean="0">
                <a:latin typeface="+mj-lt"/>
                <a:cs typeface="Arial" pitchFamily="34" charset="0"/>
              </a:rPr>
              <a:t>containing 1 phrase </a:t>
            </a:r>
            <a:r>
              <a:rPr lang="en-US" sz="1200" dirty="0">
                <a:latin typeface="+mj-lt"/>
                <a:cs typeface="Arial" pitchFamily="34" charset="0"/>
              </a:rPr>
              <a:t>takes </a:t>
            </a:r>
            <a:r>
              <a:rPr lang="en-US" sz="1200" b="1" dirty="0">
                <a:latin typeface="+mj-lt"/>
                <a:cs typeface="Arial" pitchFamily="34" charset="0"/>
              </a:rPr>
              <a:t>~</a:t>
            </a:r>
            <a:r>
              <a:rPr lang="en-US" sz="1200" b="1" i="1" dirty="0">
                <a:latin typeface="+mj-lt"/>
                <a:cs typeface="Arial" pitchFamily="34" charset="0"/>
              </a:rPr>
              <a:t>200 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seconds</a:t>
            </a:r>
            <a:r>
              <a:rPr lang="en-US" sz="1200" b="1" dirty="0" smtClean="0">
                <a:latin typeface="+mj-lt"/>
                <a:cs typeface="Arial" pitchFamily="34" charset="0"/>
              </a:rPr>
              <a:t> </a:t>
            </a:r>
            <a:r>
              <a:rPr lang="en-US" sz="1200" dirty="0">
                <a:latin typeface="+mj-lt"/>
                <a:cs typeface="Arial" pitchFamily="34" charset="0"/>
              </a:rPr>
              <a:t>to calculate Semantic Orientation </a:t>
            </a:r>
            <a:r>
              <a:rPr lang="en-US" sz="1200" dirty="0" smtClean="0">
                <a:latin typeface="+mj-lt"/>
                <a:cs typeface="Arial" pitchFamily="34" charset="0"/>
              </a:rPr>
              <a:t>with </a:t>
            </a:r>
            <a:r>
              <a:rPr lang="en-US" sz="1200" dirty="0">
                <a:latin typeface="+mj-lt"/>
                <a:cs typeface="Arial" pitchFamily="34" charset="0"/>
              </a:rPr>
              <a:t>just a pair of seed </a:t>
            </a:r>
            <a:r>
              <a:rPr lang="en-US" sz="1200" dirty="0" smtClean="0">
                <a:latin typeface="+mj-lt"/>
                <a:cs typeface="Arial" pitchFamily="34" charset="0"/>
              </a:rPr>
              <a:t>words</a:t>
            </a:r>
          </a:p>
          <a:p>
            <a:pPr marL="0" lvl="1" defTabSz="457200">
              <a:spcBef>
                <a:spcPct val="20000"/>
              </a:spcBef>
              <a:buSzPct val="120000"/>
            </a:pPr>
            <a:endParaRPr lang="en-US" sz="1200" dirty="0">
              <a:latin typeface="+mj-lt"/>
              <a:cs typeface="Arial" pitchFamily="34" charset="0"/>
            </a:endParaRPr>
          </a:p>
          <a:p>
            <a:pPr marL="285750" lvl="1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>
                <a:latin typeface="+mj-lt"/>
                <a:cs typeface="Arial" pitchFamily="34" charset="0"/>
              </a:rPr>
              <a:t>To reduce the computation time, </a:t>
            </a:r>
            <a:r>
              <a:rPr lang="en-US" sz="1200" b="1" dirty="0">
                <a:latin typeface="+mj-lt"/>
                <a:cs typeface="Arial" pitchFamily="34" charset="0"/>
              </a:rPr>
              <a:t>multi-processing technique </a:t>
            </a:r>
            <a:r>
              <a:rPr lang="en-US" sz="1200" dirty="0">
                <a:latin typeface="+mj-lt"/>
                <a:cs typeface="Arial" pitchFamily="34" charset="0"/>
              </a:rPr>
              <a:t>was </a:t>
            </a:r>
            <a:r>
              <a:rPr lang="en-US" sz="1200" dirty="0" smtClean="0">
                <a:latin typeface="+mj-lt"/>
                <a:cs typeface="Arial" pitchFamily="34" charset="0"/>
              </a:rPr>
              <a:t>used</a:t>
            </a:r>
          </a:p>
          <a:p>
            <a:pPr marL="285750" lvl="1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endParaRPr lang="en-US" sz="1200" dirty="0" smtClean="0">
              <a:latin typeface="+mj-lt"/>
              <a:cs typeface="Arial" pitchFamily="34" charset="0"/>
            </a:endParaRPr>
          </a:p>
          <a:p>
            <a:pPr marL="285750" lvl="1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 smtClean="0">
                <a:latin typeface="+mj-lt"/>
                <a:cs typeface="Arial" pitchFamily="34" charset="0"/>
              </a:rPr>
              <a:t>The </a:t>
            </a:r>
            <a:r>
              <a:rPr lang="en-US" sz="1200" dirty="0">
                <a:latin typeface="+mj-lt"/>
                <a:cs typeface="Arial" pitchFamily="34" charset="0"/>
              </a:rPr>
              <a:t>Wikipedia corpus was divided into 4 sections, and 4 processes were run on these 4 </a:t>
            </a:r>
            <a:r>
              <a:rPr lang="en-US" sz="1200" dirty="0" smtClean="0">
                <a:latin typeface="+mj-lt"/>
                <a:cs typeface="Arial" pitchFamily="34" charset="0"/>
              </a:rPr>
              <a:t>sections simultaneously for calculation of </a:t>
            </a:r>
            <a:r>
              <a:rPr lang="en-US" sz="1200" dirty="0">
                <a:latin typeface="+mj-lt"/>
                <a:cs typeface="Arial" pitchFamily="34" charset="0"/>
              </a:rPr>
              <a:t>the Semantic </a:t>
            </a:r>
            <a:r>
              <a:rPr lang="en-US" sz="1200" dirty="0" smtClean="0">
                <a:latin typeface="+mj-lt"/>
                <a:cs typeface="Arial" pitchFamily="34" charset="0"/>
              </a:rPr>
              <a:t>Orientation</a:t>
            </a:r>
          </a:p>
          <a:p>
            <a:pPr marL="0" lvl="1" defTabSz="457200">
              <a:spcBef>
                <a:spcPct val="20000"/>
              </a:spcBef>
              <a:buSzPct val="120000"/>
            </a:pPr>
            <a:endParaRPr lang="en-US" sz="1200" dirty="0">
              <a:latin typeface="+mj-lt"/>
              <a:cs typeface="Arial" pitchFamily="34" charset="0"/>
            </a:endParaRPr>
          </a:p>
          <a:p>
            <a:pPr marL="285750" indent="-285750" defTabSz="457200">
              <a:spcBef>
                <a:spcPct val="20000"/>
              </a:spcBef>
              <a:buSzPct val="120000"/>
              <a:buBlip>
                <a:blip r:embed="rId7"/>
              </a:buBlip>
            </a:pPr>
            <a:r>
              <a:rPr lang="en-US" sz="1200" dirty="0">
                <a:latin typeface="+mj-lt"/>
                <a:cs typeface="Arial" pitchFamily="34" charset="0"/>
              </a:rPr>
              <a:t>This reduced the CPU time from </a:t>
            </a:r>
            <a:r>
              <a:rPr lang="en-US" sz="1200" b="1" dirty="0" smtClean="0">
                <a:latin typeface="+mj-lt"/>
                <a:cs typeface="Arial" pitchFamily="34" charset="0"/>
              </a:rPr>
              <a:t>~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200 seconds</a:t>
            </a:r>
            <a:r>
              <a:rPr lang="en-US" sz="1200" b="1" dirty="0" smtClean="0">
                <a:latin typeface="+mj-lt"/>
                <a:cs typeface="Arial" pitchFamily="34" charset="0"/>
              </a:rPr>
              <a:t> </a:t>
            </a:r>
            <a:r>
              <a:rPr lang="en-US" sz="1200" dirty="0">
                <a:latin typeface="+mj-lt"/>
                <a:cs typeface="Arial" pitchFamily="34" charset="0"/>
              </a:rPr>
              <a:t>to </a:t>
            </a:r>
            <a:r>
              <a:rPr lang="en-US" sz="1200" b="1" dirty="0" smtClean="0">
                <a:latin typeface="+mj-lt"/>
                <a:cs typeface="Arial" pitchFamily="34" charset="0"/>
              </a:rPr>
              <a:t>~</a:t>
            </a:r>
            <a:r>
              <a:rPr lang="en-US" sz="1200" b="1" i="1" dirty="0" smtClean="0">
                <a:latin typeface="+mj-lt"/>
                <a:cs typeface="Arial" pitchFamily="34" charset="0"/>
              </a:rPr>
              <a:t>55 seconds</a:t>
            </a:r>
            <a:endParaRPr lang="en-US" sz="1200" b="1" dirty="0" smtClean="0">
              <a:latin typeface="+mj-lt"/>
              <a:cs typeface="Arial" pitchFamily="34" charset="0"/>
            </a:endParaRPr>
          </a:p>
          <a:p>
            <a:pPr lvl="0" defTabSz="457200">
              <a:spcBef>
                <a:spcPts val="1200"/>
              </a:spcBef>
              <a:buSzPct val="120000"/>
            </a:pPr>
            <a:endParaRPr lang="en-US" sz="1200" b="1" dirty="0">
              <a:solidFill>
                <a:srgbClr val="404040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324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plate_PPT_AXA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template_PPT_AXA_EN</Template>
  <TotalTime>61238</TotalTime>
  <Words>2590</Words>
  <Application>Microsoft Office PowerPoint</Application>
  <PresentationFormat>On-screen Show (4:3)</PresentationFormat>
  <Paragraphs>425</Paragraphs>
  <Slides>35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template_PPT_AXA_EN</vt:lpstr>
      <vt:lpstr>template_PPT_AXA_VF</vt:lpstr>
      <vt:lpstr>think-cell Slide</vt:lpstr>
      <vt:lpstr>Sentiment Analysis of Twitter data </vt:lpstr>
      <vt:lpstr>Overview of the project</vt:lpstr>
      <vt:lpstr>Approach</vt:lpstr>
      <vt:lpstr>Data Set collection:</vt:lpstr>
      <vt:lpstr>Pre-Processing Step: Reducing the tweets to consistent forms</vt:lpstr>
      <vt:lpstr>PowerPoint Presentation</vt:lpstr>
      <vt:lpstr>Algorithm: Sentiment Classification of Tweets Using PMI</vt:lpstr>
      <vt:lpstr>Algorithm: Building Dictionary</vt:lpstr>
      <vt:lpstr>Multi-processing: Dealing with the huge Wikipedia Corpus</vt:lpstr>
      <vt:lpstr>Considering emoticons</vt:lpstr>
      <vt:lpstr>Classification with newly built dictionary</vt:lpstr>
      <vt:lpstr>PowerPoint Presentation</vt:lpstr>
      <vt:lpstr>Word2Vec</vt:lpstr>
      <vt:lpstr>Algorithm: Sentiment Classification of Tweets Using Word2Vec Vectorizations</vt:lpstr>
      <vt:lpstr>Algorithm: Building dictionary using Word2Vec Vectorizations</vt:lpstr>
      <vt:lpstr>PowerPoint Presentation</vt:lpstr>
      <vt:lpstr>Ensemble of the two models</vt:lpstr>
      <vt:lpstr>PowerPoint Presentation</vt:lpstr>
      <vt:lpstr>KDE Plots</vt:lpstr>
      <vt:lpstr>KDE Plots</vt:lpstr>
      <vt:lpstr>KDE Plots</vt:lpstr>
      <vt:lpstr>Results : Model 1 (using Wikipedia Corpus)</vt:lpstr>
      <vt:lpstr>Results : Model 2 (using Word2Vec)</vt:lpstr>
      <vt:lpstr>Results : Model 2 (using Word2Vec with built dictionary)</vt:lpstr>
      <vt:lpstr>Results : Model 3 (Ensemble of Model 1 &amp; 2)</vt:lpstr>
      <vt:lpstr>Comparison of models :</vt:lpstr>
      <vt:lpstr>Problems Faced: How did we over come the stumbling blocks?</vt:lpstr>
      <vt:lpstr>PowerPoint Presentation</vt:lpstr>
      <vt:lpstr>Pattern for selecting phrases</vt:lpstr>
      <vt:lpstr>Formulas</vt:lpstr>
      <vt:lpstr>Formulas</vt:lpstr>
      <vt:lpstr>K-Means</vt:lpstr>
      <vt:lpstr>PowerPoint Presentation</vt:lpstr>
      <vt:lpstr>References</vt:lpstr>
      <vt:lpstr>THANK YOU 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R18592</dc:creator>
  <cp:lastModifiedBy>Aman Garg</cp:lastModifiedBy>
  <cp:revision>862</cp:revision>
  <cp:lastPrinted>2016-09-28T21:12:02Z</cp:lastPrinted>
  <dcterms:created xsi:type="dcterms:W3CDTF">2014-10-27T12:41:35Z</dcterms:created>
  <dcterms:modified xsi:type="dcterms:W3CDTF">2017-07-07T11:36:08Z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