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notesSlides/notesSlide4.xml" ContentType="application/vnd.openxmlformats-officedocument.presentationml.notesSlide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8"/>
  </p:notesMasterIdLst>
  <p:handoutMasterIdLst>
    <p:handoutMasterId r:id="rId29"/>
  </p:handoutMasterIdLst>
  <p:sldIdLst>
    <p:sldId id="957" r:id="rId18"/>
    <p:sldId id="963" r:id="rId19"/>
    <p:sldId id="964" r:id="rId20"/>
    <p:sldId id="960" r:id="rId21"/>
    <p:sldId id="961" r:id="rId22"/>
    <p:sldId id="965" r:id="rId23"/>
    <p:sldId id="962" r:id="rId24"/>
    <p:sldId id="958" r:id="rId25"/>
    <p:sldId id="951" r:id="rId26"/>
    <p:sldId id="953" r:id="rId27"/>
  </p:sldIdLst>
  <p:sldSz cx="12198350" cy="6858000"/>
  <p:notesSz cx="6858000" cy="9686925"/>
  <p:custDataLst>
    <p:custData r:id="rId12"/>
    <p:tags r:id="rId3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7"/>
    <a:srgbClr val="7DD2E6"/>
    <a:srgbClr val="D2D741"/>
    <a:srgbClr val="AAB414"/>
    <a:srgbClr val="879628"/>
    <a:srgbClr val="647D2D"/>
    <a:srgbClr val="465F19"/>
    <a:srgbClr val="41AAC8"/>
    <a:srgbClr val="2387AA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2" autoAdjust="0"/>
    <p:restoredTop sz="94660" autoAdjust="0"/>
  </p:normalViewPr>
  <p:slideViewPr>
    <p:cSldViewPr snapToObjects="1" showGuides="1">
      <p:cViewPr varScale="1">
        <p:scale>
          <a:sx n="111" d="100"/>
          <a:sy n="111" d="100"/>
        </p:scale>
        <p:origin x="936" y="96"/>
      </p:cViewPr>
      <p:guideLst>
        <p:guide orient="horz" pos="210"/>
        <p:guide pos="395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-3654" y="-342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6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7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customXml" Target="../../customXml/item11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customXml" Target="../../customXml/item8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customXml" Target="../../customXml/item1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139290"/>
            <a:ext cx="6480000" cy="166320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noProof="0" dirty="0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83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2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0"/>
            <a:ext cx="12198350" cy="1439999"/>
          </a:xfrm>
          <a:prstGeom prst="rect">
            <a:avLst/>
          </a:prstGeom>
          <a:solidFill>
            <a:srgbClr val="FFFFFF"/>
          </a:solidFill>
          <a:ln w="127">
            <a:solidFill>
              <a:srgbClr val="FFFFFF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-2784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7" name="Gerade Verbindung 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1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51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3935" userDrawn="1">
          <p15:clr>
            <a:srgbClr val="A4A3A4"/>
          </p15:clr>
        </p15:guide>
        <p15:guide id="4" pos="5567" userDrawn="1">
          <p15:clr>
            <a:srgbClr val="A4A3A4"/>
          </p15:clr>
        </p15:guide>
        <p15:guide id="5" pos="7379" userDrawn="1">
          <p15:clr>
            <a:srgbClr val="FBAE40"/>
          </p15:clr>
        </p15:guide>
        <p15:guide id="6" pos="391" userDrawn="1">
          <p15:clr>
            <a:srgbClr val="FBAE40"/>
          </p15:clr>
        </p15:guide>
        <p15:guide id="7" orient="horz" pos="3903" userDrawn="1">
          <p15:clr>
            <a:srgbClr val="FBAE40"/>
          </p15:clr>
        </p15:guide>
        <p15:guide id="9" orient="horz" pos="2358" userDrawn="1">
          <p15:clr>
            <a:srgbClr val="A4A3A4"/>
          </p15:clr>
        </p15:guide>
        <p15:guide id="10" orient="horz" pos="911" userDrawn="1">
          <p15:clr>
            <a:srgbClr val="FBAE40"/>
          </p15:clr>
        </p15:guide>
        <p15:guide id="11" orient="horz" pos="652" userDrawn="1">
          <p15:clr>
            <a:srgbClr val="A4A3A4"/>
          </p15:clr>
        </p15:guide>
        <p15:guide id="12" orient="horz" pos="21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" name="Gerade Verbindung 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Gerade Verbindung 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rgbClr val="41AAAA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 typeface="Arial" pitchFamily="34" charset="0"/>
              <a:buNone/>
              <a:tabLst/>
              <a:defRPr lang="de-DE">
                <a:solidFill>
                  <a:schemeClr val="bg1"/>
                </a:solidFill>
              </a:defRPr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360045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endParaRPr lang="en-US" sz="1000" b="1" noProof="0" dirty="0"/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4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259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3038"/>
            <a:ext cx="2736775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3038"/>
            <a:ext cx="2592387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9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41AAAA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chemeClr val="bg1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chemeClr val="bg1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chemeClr val="bg1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3038"/>
            <a:ext cx="3887914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0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1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2019</a:t>
            </a:r>
          </a:p>
        </p:txBody>
      </p:sp>
      <p:sp>
        <p:nvSpPr>
          <p:cNvPr id="64" name="cdtTextBox 12 Id17"/>
          <p:cNvSpPr txBox="1"/>
          <p:nvPr>
            <p:custDataLst>
              <p:tags r:id="rId56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Siemens</a:t>
            </a:r>
            <a:r>
              <a:rPr lang="en-US" sz="1000" baseline="0" noProof="0" dirty="0">
                <a:solidFill>
                  <a:srgbClr val="000000"/>
                </a:solidFill>
              </a:rPr>
              <a:t> PLM Software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56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0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1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2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2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8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9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0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1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2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3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4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5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6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7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8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9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2" r:id="rId2"/>
    <p:sldLayoutId id="2147483710" r:id="rId3"/>
    <p:sldLayoutId id="2147483719" r:id="rId4"/>
    <p:sldLayoutId id="2147483711" r:id="rId5"/>
    <p:sldLayoutId id="2147483703" r:id="rId6"/>
    <p:sldLayoutId id="2147483679" r:id="rId7"/>
    <p:sldLayoutId id="2147483695" r:id="rId8"/>
    <p:sldLayoutId id="2147483705" r:id="rId9"/>
    <p:sldLayoutId id="2147483706" r:id="rId10"/>
    <p:sldLayoutId id="2147483713" r:id="rId11"/>
    <p:sldLayoutId id="2147483712" r:id="rId12"/>
    <p:sldLayoutId id="2147483670" r:id="rId13"/>
    <p:sldLayoutId id="2147483692" r:id="rId14"/>
    <p:sldLayoutId id="2147483696" r:id="rId15"/>
    <p:sldLayoutId id="2147483707" r:id="rId16"/>
    <p:sldLayoutId id="2147483715" r:id="rId17"/>
    <p:sldLayoutId id="2147483683" r:id="rId18"/>
    <p:sldLayoutId id="2147483681" r:id="rId19"/>
    <p:sldLayoutId id="2147483697" r:id="rId20"/>
    <p:sldLayoutId id="2147483691" r:id="rId21"/>
    <p:sldLayoutId id="2147483693" r:id="rId22"/>
    <p:sldLayoutId id="2147483684" r:id="rId23"/>
    <p:sldLayoutId id="2147483685" r:id="rId24"/>
    <p:sldLayoutId id="2147483694" r:id="rId25"/>
    <p:sldLayoutId id="2147483686" r:id="rId26"/>
    <p:sldLayoutId id="2147483688" r:id="rId27"/>
    <p:sldLayoutId id="2147483704" r:id="rId2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63" y="4308567"/>
            <a:ext cx="6480000" cy="1493928"/>
          </a:xfrm>
        </p:spPr>
        <p:txBody>
          <a:bodyPr/>
          <a:lstStyle/>
          <a:p>
            <a:r>
              <a:rPr lang="en-US" dirty="0"/>
              <a:t>Plants vs Zombies</a:t>
            </a:r>
            <a:br>
              <a:rPr lang="en-US" dirty="0"/>
            </a:br>
            <a:br>
              <a:rPr lang="en-US" sz="1100" b="0" dirty="0"/>
            </a:br>
            <a:r>
              <a:rPr lang="en-US" sz="2200" b="0" dirty="0"/>
              <a:t>Team 10: Critical Hit Studios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Realize innovation.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Restricted © Siemens AG 2019</a:t>
            </a:r>
          </a:p>
        </p:txBody>
      </p:sp>
    </p:spTree>
    <p:extLst>
      <p:ext uri="{BB962C8B-B14F-4D97-AF65-F5344CB8AC3E}">
        <p14:creationId xmlns:p14="http://schemas.microsoft.com/office/powerpoint/2010/main" val="2202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62535"/>
            <a:ext cx="8424440" cy="1663205"/>
          </a:xfrm>
        </p:spPr>
        <p:txBody>
          <a:bodyPr/>
          <a:lstStyle/>
          <a:p>
            <a:pPr marL="6350" indent="-6350"/>
            <a:r>
              <a:rPr lang="en-US" dirty="0"/>
              <a:t>Thank you.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32570"/>
            <a:ext cx="8424440" cy="4279306"/>
          </a:xfrm>
        </p:spPr>
        <p:txBody>
          <a:bodyPr anchor="t" anchorCtr="0"/>
          <a:lstStyle/>
          <a:p>
            <a:pPr>
              <a:spcBef>
                <a:spcPts val="1800"/>
              </a:spcBef>
            </a:pPr>
            <a:r>
              <a:rPr lang="en-US" dirty="0"/>
              <a:t>Agenda:</a:t>
            </a:r>
            <a:br>
              <a:rPr lang="en-US" dirty="0"/>
            </a:br>
            <a:br>
              <a:rPr lang="en-US" dirty="0"/>
            </a:br>
            <a:r>
              <a:rPr lang="en-US" sz="1800" b="0" dirty="0"/>
              <a:t>Problem Statement</a:t>
            </a:r>
            <a:br>
              <a:rPr lang="en-US" sz="1800" b="0" dirty="0"/>
            </a:br>
            <a:r>
              <a:rPr lang="en-US" sz="1800" b="0" dirty="0"/>
              <a:t>Short Live Demo</a:t>
            </a:r>
            <a:br>
              <a:rPr lang="en-US" sz="1800" b="0" dirty="0"/>
            </a:br>
            <a:r>
              <a:rPr lang="en-US" sz="1800" b="0" dirty="0"/>
              <a:t>Pre-recorded Highlights Demo</a:t>
            </a:r>
            <a:br>
              <a:rPr lang="en-US" sz="1800" b="0" dirty="0"/>
            </a:br>
            <a:r>
              <a:rPr lang="en-US" sz="1800" b="0" dirty="0"/>
              <a:t>Architecture Diagram</a:t>
            </a:r>
            <a:br>
              <a:rPr lang="en-US" sz="1800" b="0" dirty="0"/>
            </a:br>
            <a:r>
              <a:rPr lang="en-US" sz="1800" b="0" dirty="0"/>
              <a:t>Module Description</a:t>
            </a:r>
            <a:br>
              <a:rPr lang="en-US" sz="1800" b="0" dirty="0"/>
            </a:br>
            <a:r>
              <a:rPr lang="en-US" sz="1800" b="0" dirty="0"/>
              <a:t>Challenges</a:t>
            </a:r>
            <a:br>
              <a:rPr lang="en-US" sz="1800" b="0" dirty="0"/>
            </a:br>
            <a:r>
              <a:rPr lang="en-US" sz="1800" b="0" dirty="0"/>
              <a:t>About the Team</a:t>
            </a:r>
            <a:br>
              <a:rPr lang="en-US" sz="1800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3851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Creating a clone of Plant vs Zombies game, which is a desktop application. The aim of the game is to protect user’s house from zombies, using magical plants.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3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Architecture Diagram :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44747-FB87-4CBD-A7C8-92257C8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91" y="1496425"/>
            <a:ext cx="5561367" cy="4631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79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Module description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C595B-551B-4DDC-A267-3633E393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25" y="1480020"/>
            <a:ext cx="5040700" cy="46684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28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of the 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lvl="0">
              <a:spcBef>
                <a:spcPct val="0"/>
              </a:spcBef>
              <a:buClr>
                <a:srgbClr val="879BAA"/>
              </a:buClr>
            </a:pPr>
            <a:r>
              <a:rPr lang="en-US" sz="1600" kern="0" dirty="0">
                <a:solidFill>
                  <a:srgbClr val="000000"/>
                </a:solidFill>
                <a:ea typeface="+mn-ea"/>
                <a:cs typeface="Arial" pitchFamily="34" charset="0"/>
              </a:rPr>
              <a:t>Class diagram</a:t>
            </a:r>
          </a:p>
          <a:p>
            <a:pPr lvl="0">
              <a:spcBef>
                <a:spcPct val="0"/>
              </a:spcBef>
              <a:buClr>
                <a:srgbClr val="879BAA"/>
              </a:buClr>
            </a:pPr>
            <a:endParaRPr lang="en-US" sz="1600" kern="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lvl="0">
              <a:spcBef>
                <a:spcPct val="0"/>
              </a:spcBef>
              <a:buClr>
                <a:srgbClr val="879BAA"/>
              </a:buClr>
            </a:pPr>
            <a:r>
              <a:rPr lang="en-US" sz="1600" kern="0" dirty="0">
                <a:solidFill>
                  <a:srgbClr val="000000"/>
                </a:solidFill>
                <a:ea typeface="+mn-ea"/>
                <a:cs typeface="Arial" pitchFamily="34" charset="0"/>
              </a:rPr>
              <a:t>No cyclic dependency</a:t>
            </a:r>
          </a:p>
          <a:p>
            <a:pPr lvl="0">
              <a:spcBef>
                <a:spcPct val="0"/>
              </a:spcBef>
              <a:buClr>
                <a:srgbClr val="879BAA"/>
              </a:buClr>
            </a:pPr>
            <a:endParaRPr lang="en-US" sz="1600" kern="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lvl="0">
              <a:spcBef>
                <a:spcPct val="0"/>
              </a:spcBef>
              <a:buClr>
                <a:srgbClr val="879BAA"/>
              </a:buClr>
            </a:pPr>
            <a:r>
              <a:rPr lang="en-US" sz="1600" kern="0" dirty="0">
                <a:solidFill>
                  <a:srgbClr val="000000"/>
                </a:solidFill>
                <a:ea typeface="+mn-ea"/>
                <a:cs typeface="Arial" pitchFamily="34" charset="0"/>
              </a:rPr>
              <a:t>Game layout (UI)</a:t>
            </a:r>
          </a:p>
          <a:p>
            <a:pPr lvl="0">
              <a:spcBef>
                <a:spcPct val="0"/>
              </a:spcBef>
              <a:buClr>
                <a:srgbClr val="879BAA"/>
              </a:buClr>
            </a:pPr>
            <a:endParaRPr lang="en-US" sz="1600" kern="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lvl="0">
              <a:spcBef>
                <a:spcPct val="0"/>
              </a:spcBef>
              <a:buClr>
                <a:srgbClr val="879BAA"/>
              </a:buClr>
            </a:pPr>
            <a:r>
              <a:rPr lang="en-US" sz="1600" kern="0" dirty="0">
                <a:solidFill>
                  <a:srgbClr val="000000"/>
                </a:solidFill>
                <a:ea typeface="+mn-ea"/>
                <a:cs typeface="Arial" pitchFamily="34" charset="0"/>
              </a:rPr>
              <a:t>Interaction between various game assets</a:t>
            </a:r>
          </a:p>
          <a:p>
            <a:pPr lvl="0">
              <a:spcBef>
                <a:spcPct val="0"/>
              </a:spcBef>
              <a:buClr>
                <a:srgbClr val="879BAA"/>
              </a:buClr>
            </a:pPr>
            <a:endParaRPr lang="en-US" sz="1600" kern="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lvl="0">
              <a:spcBef>
                <a:spcPct val="0"/>
              </a:spcBef>
              <a:buClr>
                <a:srgbClr val="879BAA"/>
              </a:buClr>
            </a:pPr>
            <a:r>
              <a:rPr lang="en-US" sz="1600" kern="0" dirty="0">
                <a:solidFill>
                  <a:srgbClr val="000000"/>
                </a:solidFill>
                <a:ea typeface="+mn-ea"/>
                <a:cs typeface="Arial" pitchFamily="34" charset="0"/>
              </a:rPr>
              <a:t>Scalability</a:t>
            </a:r>
          </a:p>
          <a:p>
            <a:pPr lvl="0">
              <a:spcBef>
                <a:spcPct val="0"/>
              </a:spcBef>
              <a:buClr>
                <a:srgbClr val="879BAA"/>
              </a:buClr>
            </a:pPr>
            <a:endParaRPr lang="en-US" sz="1600" kern="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lvl="0">
              <a:spcBef>
                <a:spcPct val="0"/>
              </a:spcBef>
              <a:buClr>
                <a:srgbClr val="879BAA"/>
              </a:buClr>
            </a:pPr>
            <a:r>
              <a:rPr lang="en-US" sz="1600" kern="0" dirty="0">
                <a:solidFill>
                  <a:srgbClr val="000000"/>
                </a:solidFill>
                <a:ea typeface="+mn-ea"/>
                <a:cs typeface="Arial" pitchFamily="34" charset="0"/>
              </a:rPr>
              <a:t>Maintaining fair economy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52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Code statistics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CODE LINES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1605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CODE FILES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22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COMMITS IN GIT REPOSITORY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150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b="1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AVG. NO. OF COMMITS PER DAY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Approximately 12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dirty="0">
              <a:solidFill>
                <a:srgbClr val="41AAA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12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‘Critical Hit Studios’ &amp; T</a:t>
            </a:r>
            <a:r>
              <a:rPr lang="en-US" noProof="0" dirty="0"/>
              <a:t>asks List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Aman : </a:t>
            </a:r>
            <a:r>
              <a:rPr lang="en-US" sz="1600" dirty="0">
                <a:solidFill>
                  <a:schemeClr val="tx1"/>
                </a:solidFill>
              </a:rPr>
              <a:t>Assets making, UI of start screen, level select screen, functionality of sun count, code review &amp; bug fixes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41AAAA"/>
                </a:solidFill>
              </a:rPr>
              <a:t>Apurva : </a:t>
            </a:r>
            <a:r>
              <a:rPr lang="en-US" sz="1600" dirty="0">
                <a:solidFill>
                  <a:schemeClr val="tx1"/>
                </a:solidFill>
              </a:rPr>
              <a:t>Audio background, audio source managing, sound effects, Help screen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41AAAA"/>
                </a:solidFill>
              </a:rPr>
              <a:t>Avanti : </a:t>
            </a:r>
            <a:r>
              <a:rPr lang="en-US" sz="1600" dirty="0">
                <a:solidFill>
                  <a:schemeClr val="tx1"/>
                </a:solidFill>
              </a:rPr>
              <a:t>Functionalities of pea shooter, freeze plant, pea, freeze pea, pea-zombie collision and death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41AAAA"/>
                </a:solidFill>
              </a:rPr>
              <a:t>Mayank : </a:t>
            </a:r>
            <a:r>
              <a:rPr lang="en-US" sz="1600" dirty="0">
                <a:solidFill>
                  <a:schemeClr val="tx1"/>
                </a:solidFill>
              </a:rPr>
              <a:t>Functionalities of grid, sun, horde, user event, check path, save, smoke, game manager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41AAAA"/>
                </a:solidFill>
              </a:rPr>
              <a:t>Purva : </a:t>
            </a:r>
            <a:r>
              <a:rPr lang="en-US" sz="1600" dirty="0">
                <a:solidFill>
                  <a:schemeClr val="tx1"/>
                </a:solidFill>
              </a:rPr>
              <a:t>Functionalities of regular &amp; </a:t>
            </a:r>
            <a:r>
              <a:rPr lang="en-US" sz="1600" dirty="0" err="1">
                <a:solidFill>
                  <a:schemeClr val="tx1"/>
                </a:solidFill>
              </a:rPr>
              <a:t>armoured</a:t>
            </a:r>
            <a:r>
              <a:rPr lang="en-US" sz="1600" dirty="0">
                <a:solidFill>
                  <a:schemeClr val="tx1"/>
                </a:solidFill>
              </a:rPr>
              <a:t> zombies, game lose, spawning zombies, game balancing, progress bar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600" b="1" dirty="0" err="1">
                <a:solidFill>
                  <a:srgbClr val="41AAAA"/>
                </a:solidFill>
              </a:rPr>
              <a:t>Shivkumar</a:t>
            </a:r>
            <a:r>
              <a:rPr lang="en-US" sz="1600" b="1" dirty="0">
                <a:solidFill>
                  <a:srgbClr val="41AAAA"/>
                </a:solidFill>
              </a:rPr>
              <a:t> : </a:t>
            </a:r>
            <a:r>
              <a:rPr lang="en-US" sz="1600" dirty="0">
                <a:solidFill>
                  <a:schemeClr val="tx1"/>
                </a:solidFill>
              </a:rPr>
              <a:t>Functionalities of tile, panel, dialog box, game win, walnut, user event, game manager</a:t>
            </a:r>
            <a:endParaRPr lang="en-US" sz="1600" dirty="0">
              <a:solidFill>
                <a:srgbClr val="41AAAA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rgbClr val="41AAA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68857-03B0-4A3E-8BEA-5E6BCDEC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845" y="1616098"/>
            <a:ext cx="4406250" cy="2478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395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671617" y="2132820"/>
            <a:ext cx="8424440" cy="392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6350" indent="-6350"/>
            <a:r>
              <a:rPr lang="en-US" kern="0" dirty="0"/>
              <a:t>Presenters</a:t>
            </a:r>
          </a:p>
          <a:p>
            <a:pPr marL="6350" indent="-6350"/>
            <a:endParaRPr lang="en-US" sz="1100" kern="0" dirty="0"/>
          </a:p>
          <a:p>
            <a:pPr marL="6350" indent="-6350"/>
            <a:r>
              <a:rPr lang="en-US" sz="1800" b="0" kern="0" dirty="0"/>
              <a:t>Team 10 : Critical Hit Studios .</a:t>
            </a:r>
          </a:p>
          <a:p>
            <a:pPr marL="6350" indent="-6350"/>
            <a:r>
              <a:rPr lang="en-US" sz="1800" b="0" kern="0" dirty="0"/>
              <a:t>Mentor    : Nilesh Gupta </a:t>
            </a:r>
          </a:p>
          <a:p>
            <a:pPr marL="6350" indent="-6350"/>
            <a:endParaRPr lang="en-US" sz="1800" b="0" kern="0" dirty="0"/>
          </a:p>
          <a:p>
            <a:pPr marL="6350" indent="-6350"/>
            <a:br>
              <a:rPr lang="en-US" sz="1800" b="0" kern="0" dirty="0"/>
            </a:br>
            <a:r>
              <a:rPr lang="en-US" sz="1800" b="0" kern="0" dirty="0"/>
              <a:t>Aman Garg</a:t>
            </a:r>
          </a:p>
          <a:p>
            <a:pPr marL="6350" indent="-6350"/>
            <a:r>
              <a:rPr lang="en-US" sz="1800" b="0" kern="0" dirty="0"/>
              <a:t>Apurva Surve</a:t>
            </a:r>
          </a:p>
          <a:p>
            <a:pPr marL="6350" indent="-6350"/>
            <a:r>
              <a:rPr lang="en-US" sz="1800" b="0" kern="0" dirty="0"/>
              <a:t>Avanti Dorle</a:t>
            </a:r>
          </a:p>
          <a:p>
            <a:pPr marL="6350" indent="-6350"/>
            <a:r>
              <a:rPr lang="en-US" sz="1800" b="0" kern="0" dirty="0"/>
              <a:t>Mayank </a:t>
            </a:r>
            <a:r>
              <a:rPr lang="en-US" sz="1800" b="0" kern="0" dirty="0" err="1"/>
              <a:t>Nagpurkar</a:t>
            </a:r>
            <a:endParaRPr lang="en-US" sz="1800" b="0" kern="0" dirty="0"/>
          </a:p>
          <a:p>
            <a:pPr marL="6350" indent="-6350"/>
            <a:r>
              <a:rPr lang="en-US" sz="1800" b="0" kern="0" dirty="0" err="1"/>
              <a:t>Purva</a:t>
            </a:r>
            <a:r>
              <a:rPr lang="en-US" sz="1800" b="0" kern="0" dirty="0"/>
              <a:t> </a:t>
            </a:r>
            <a:r>
              <a:rPr lang="en-US" sz="1800" b="0" kern="0" dirty="0" err="1"/>
              <a:t>Ekatpure</a:t>
            </a:r>
            <a:endParaRPr lang="en-US" sz="1800" b="0" kern="0" dirty="0"/>
          </a:p>
          <a:p>
            <a:pPr marL="6350" indent="-6350"/>
            <a:r>
              <a:rPr lang="en-US" sz="1800" b="0" kern="0" dirty="0"/>
              <a:t>Shivkumar </a:t>
            </a:r>
            <a:r>
              <a:rPr lang="en-US" sz="1800" b="0" kern="0" dirty="0" err="1"/>
              <a:t>Patil</a:t>
            </a:r>
            <a:r>
              <a:rPr lang="en-US" sz="1800" b="0" kern="0" dirty="0"/>
              <a:t> 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67741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 + Navigation</Name>
  <PpLayout>32</PpLayout>
  <Index>18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/>
</file>

<file path=customXml/item13.xml><?xml version="1.0" encoding="utf-8"?>
<p4ppTags>
  <Name>Three columns</Name>
  <PpLayout>32</PpLayout>
  <Index>14</Index>
</p4ppTags>
</file>

<file path=customXml/item14.xml><?xml version="1.0" encoding="utf-8"?>
<p4ppTags>
  <Name>Free Content</Name>
  <PpLayout>11</PpLayout>
  <Index>9</Index>
</p4ppTags>
</file>

<file path=customXml/item15.xml><?xml version="1.0" encoding="utf-8"?>
<p4ppTags>
  <Name>Two columns</Name>
  <PpLayout>29</PpLayout>
  <Index>12</Index>
</p4ppTags>
</file>

<file path=customXml/item16.xml><?xml version="1.0" encoding="utf-8"?>
<p4ppTags>
  <Name>Four objects</Name>
  <PpLayout>24</PpLayout>
  <Index>15</Index>
</p4ppTags>
</file>

<file path=customXml/item2.xml><?xml version="1.0" encoding="utf-8"?>
<p4ppTags>
  <Name>Two columns + Navigation</Name>
  <PpLayout>32</PpLayout>
  <Index>19</Index>
</p4ppTags>
</file>

<file path=customXml/item3.xml><?xml version="1.0" encoding="utf-8"?>
<p4ppTags>
  <Name>One object (small)</Name>
  <PpLayout>16</PpLayout>
  <Index>11</Index>
</p4ppTags>
</file>

<file path=customXml/item4.xml><?xml version="1.0" encoding="utf-8"?>
<p4ppTags>
  <Name>Text + Index</Name>
  <PpLayout>32</PpLayout>
  <Index>8</Index>
</p4ppTags>
</file>

<file path=customXml/item5.xml><?xml version="1.0" encoding="utf-8"?>
<p4ppTags>
  <Name>Two rows + Navigation</Name>
  <PpLayout>32</PpLayout>
  <Index>21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One object (large) + Navigation</Name>
  <PpLayout>32</PpLayout>
  <Index>17</Index>
</p4ppTags>
</file>

<file path=customXml/item8.xml><?xml version="1.0" encoding="utf-8"?>
<p4ppTags>
  <Name>Three columns + Navigation</Name>
  <PpLayout>32</PpLayout>
  <Index>20</Index>
</p4ppTags>
</file>

<file path=customXml/item9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D9FE249F-833E-4CF0-BECB-552D01D7DC9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CC5F709-E74B-4E5F-A728-923D5062EBEF}">
  <ds:schemaRefs/>
</ds:datastoreItem>
</file>

<file path=customXml/itemProps12.xml><?xml version="1.0" encoding="utf-8"?>
<ds:datastoreItem xmlns:ds="http://schemas.openxmlformats.org/officeDocument/2006/customXml" ds:itemID="{572FBA73-6DBF-45DA-8282-9342320CFAB0}">
  <ds:schemaRefs/>
</ds:datastoreItem>
</file>

<file path=customXml/itemProps13.xml><?xml version="1.0" encoding="utf-8"?>
<ds:datastoreItem xmlns:ds="http://schemas.openxmlformats.org/officeDocument/2006/customXml" ds:itemID="{15CF3461-70D1-4B54-AFAB-DAFDA0A238CD}">
  <ds:schemaRefs/>
</ds:datastoreItem>
</file>

<file path=customXml/itemProps14.xml><?xml version="1.0" encoding="utf-8"?>
<ds:datastoreItem xmlns:ds="http://schemas.openxmlformats.org/officeDocument/2006/customXml" ds:itemID="{D8097D0C-BE3E-4AEC-9593-65CFCCB19297}">
  <ds:schemaRefs/>
</ds:datastoreItem>
</file>

<file path=customXml/itemProps15.xml><?xml version="1.0" encoding="utf-8"?>
<ds:datastoreItem xmlns:ds="http://schemas.openxmlformats.org/officeDocument/2006/customXml" ds:itemID="{1666F4C2-68F5-4840-A44A-1A646C0925A1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2.xml><?xml version="1.0" encoding="utf-8"?>
<ds:datastoreItem xmlns:ds="http://schemas.openxmlformats.org/officeDocument/2006/customXml" ds:itemID="{D7BABA95-BFFE-422B-8591-3271669EEA88}">
  <ds:schemaRefs/>
</ds:datastoreItem>
</file>

<file path=customXml/itemProps3.xml><?xml version="1.0" encoding="utf-8"?>
<ds:datastoreItem xmlns:ds="http://schemas.openxmlformats.org/officeDocument/2006/customXml" ds:itemID="{1618AA06-B22E-4D19-9680-0D7830426729}">
  <ds:schemaRefs/>
</ds:datastoreItem>
</file>

<file path=customXml/itemProps4.xml><?xml version="1.0" encoding="utf-8"?>
<ds:datastoreItem xmlns:ds="http://schemas.openxmlformats.org/officeDocument/2006/customXml" ds:itemID="{7E35FEDB-1F0E-4D67-A313-4AC59C26FF29}">
  <ds:schemaRefs/>
</ds:datastoreItem>
</file>

<file path=customXml/itemProps5.xml><?xml version="1.0" encoding="utf-8"?>
<ds:datastoreItem xmlns:ds="http://schemas.openxmlformats.org/officeDocument/2006/customXml" ds:itemID="{6C79E4F8-DCFB-483C-880A-AEEC6AAFC838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B27F640E-84DF-4F97-BC70-D045F1E6594F}">
  <ds:schemaRefs/>
</ds:datastoreItem>
</file>

<file path=customXml/itemProps8.xml><?xml version="1.0" encoding="utf-8"?>
<ds:datastoreItem xmlns:ds="http://schemas.openxmlformats.org/officeDocument/2006/customXml" ds:itemID="{85D77EE6-52B7-48BE-9EDB-748F1EBB53DE}">
  <ds:schemaRefs/>
</ds:datastoreItem>
</file>

<file path=customXml/itemProps9.xml><?xml version="1.0" encoding="utf-8"?>
<ds:datastoreItem xmlns:ds="http://schemas.openxmlformats.org/officeDocument/2006/customXml" ds:itemID="{80661B8B-A327-44F9-823B-4D9EE0B3EC7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sie-ppt-2010-16x9-standard-eng-v2-1</Template>
  <TotalTime>547</TotalTime>
  <Words>205</Words>
  <Application>Microsoft Office PowerPoint</Application>
  <PresentationFormat>Custom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ＭＳ Ｐゴシック</vt:lpstr>
      <vt:lpstr>Arial</vt:lpstr>
      <vt:lpstr>Wingdings</vt:lpstr>
      <vt:lpstr>ヒラギノ角ゴ Pro W3</vt:lpstr>
      <vt:lpstr>Siemens 2017 – 16:9</vt:lpstr>
      <vt:lpstr>Plants vs Zombies  Team 10: Critical Hit Studios</vt:lpstr>
      <vt:lpstr>Agenda:  Problem Statement Short Live Demo Pre-recorded Highlights Demo Architecture Diagram Module Description Challenges About the Team </vt:lpstr>
      <vt:lpstr>Problem Statement</vt:lpstr>
      <vt:lpstr>Architecture Diagram :</vt:lpstr>
      <vt:lpstr>Module description</vt:lpstr>
      <vt:lpstr>Key challenges of the problem statement</vt:lpstr>
      <vt:lpstr>Code statistics </vt:lpstr>
      <vt:lpstr>Team ‘Critical Hit Studios’ &amp; Tasks List</vt:lpstr>
      <vt:lpstr>PowerPoint Presentation</vt:lpstr>
      <vt:lpstr>Thank you. 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Denning, Lici</dc:creator>
  <cp:keywords>C_Restricted</cp:keywords>
  <cp:lastModifiedBy>Ekatpure, Purva (DI SW LCS APPS SA&amp;S)</cp:lastModifiedBy>
  <cp:revision>69</cp:revision>
  <cp:lastPrinted>2017-05-16T13:00:22Z</cp:lastPrinted>
  <dcterms:created xsi:type="dcterms:W3CDTF">2017-05-16T13:00:10Z</dcterms:created>
  <dcterms:modified xsi:type="dcterms:W3CDTF">2019-07-25T13:15:12Z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Restricted</vt:lpwstr>
  </property>
</Properties>
</file>