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57" r:id="rId4"/>
    <p:sldId id="259" r:id="rId5"/>
    <p:sldId id="273" r:id="rId6"/>
    <p:sldId id="260" r:id="rId7"/>
    <p:sldId id="262" r:id="rId8"/>
    <p:sldId id="267" r:id="rId9"/>
    <p:sldId id="268" r:id="rId10"/>
    <p:sldId id="271" r:id="rId11"/>
    <p:sldId id="263" r:id="rId12"/>
    <p:sldId id="272" r:id="rId13"/>
    <p:sldId id="265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52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2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889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8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5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6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1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0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5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9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6325-1C98-4718-8CBB-FD43FF1B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516" y="1794294"/>
            <a:ext cx="7766936" cy="1570902"/>
          </a:xfrm>
        </p:spPr>
        <p:txBody>
          <a:bodyPr/>
          <a:lstStyle/>
          <a:p>
            <a:r>
              <a:rPr lang="en-US" dirty="0"/>
              <a:t>Critical Hit Studios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8877D-8B4D-4909-A626-25FFB541E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343" y="3560295"/>
            <a:ext cx="7766936" cy="1046661"/>
          </a:xfrm>
        </p:spPr>
        <p:txBody>
          <a:bodyPr/>
          <a:lstStyle/>
          <a:p>
            <a:pPr algn="ctr"/>
            <a:r>
              <a:rPr lang="en-US" dirty="0"/>
              <a:t>Presents </a:t>
            </a:r>
          </a:p>
          <a:p>
            <a:pPr algn="ctr"/>
            <a:r>
              <a:rPr lang="en-US" sz="2800" b="1" dirty="0"/>
              <a:t>Plant vs Zombies </a:t>
            </a:r>
          </a:p>
        </p:txBody>
      </p:sp>
    </p:spTree>
    <p:extLst>
      <p:ext uri="{BB962C8B-B14F-4D97-AF65-F5344CB8AC3E}">
        <p14:creationId xmlns:p14="http://schemas.microsoft.com/office/powerpoint/2010/main" val="117353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43B7-BCC4-4FE5-87C5-1231B13B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3810B8-F4F1-4A38-9D0A-8BD20DD27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438481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1342008826"/>
                    </a:ext>
                  </a:extLst>
                </a:gridCol>
                <a:gridCol w="4122737">
                  <a:extLst>
                    <a:ext uri="{9D8B030D-6E8A-4147-A177-3AD203B41FA5}">
                      <a16:colId xmlns:a16="http://schemas.microsoft.com/office/drawing/2014/main" val="290971897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427414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Requirement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Required/Desired</a:t>
                      </a: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261820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Playing Screen will have Pause Button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Desired</a:t>
                      </a: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322262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Playing Screen will have Resume Button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Desired</a:t>
                      </a: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320338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Screen will have Credits Button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Desired</a:t>
                      </a: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73483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 Tooltip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Desired</a:t>
                      </a: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9549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36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C5ED-648E-4447-9B6F-FAB27F5F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15B31-7415-4E7E-A5A8-99AB4A87F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274336"/>
              </p:ext>
            </p:extLst>
          </p:nvPr>
        </p:nvGraphicFramePr>
        <p:xfrm>
          <a:off x="677863" y="2160588"/>
          <a:ext cx="8596312" cy="1616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80">
                  <a:extLst>
                    <a:ext uri="{9D8B030D-6E8A-4147-A177-3AD203B41FA5}">
                      <a16:colId xmlns:a16="http://schemas.microsoft.com/office/drawing/2014/main" val="151509753"/>
                    </a:ext>
                  </a:extLst>
                </a:gridCol>
                <a:gridCol w="1802921">
                  <a:extLst>
                    <a:ext uri="{9D8B030D-6E8A-4147-A177-3AD203B41FA5}">
                      <a16:colId xmlns:a16="http://schemas.microsoft.com/office/drawing/2014/main" val="427364021"/>
                    </a:ext>
                  </a:extLst>
                </a:gridCol>
                <a:gridCol w="3381233">
                  <a:extLst>
                    <a:ext uri="{9D8B030D-6E8A-4147-A177-3AD203B41FA5}">
                      <a16:colId xmlns:a16="http://schemas.microsoft.com/office/drawing/2014/main" val="94175079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623354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Required/Desired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0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Should not hang/crash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3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Availability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Should be available offline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26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friendly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88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82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48F7-8449-47E0-98FF-4C196F5C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Interface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D958-54E7-423D-A724-2C13C4144D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Start Screen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3028D-8E56-4BB5-8739-EFD80829F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Playing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9C46E-0613-48E1-9808-1626C4CF1D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096883"/>
            <a:ext cx="4058568" cy="24819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D7D706-5807-4C1E-9D49-231C3B37258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b="3767"/>
          <a:stretch/>
        </p:blipFill>
        <p:spPr bwMode="auto">
          <a:xfrm>
            <a:off x="5268385" y="3096883"/>
            <a:ext cx="4005617" cy="24908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849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DA21-B4CD-47F8-8936-0A6FF061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A26D-1477-47E4-BEAB-31707CDD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Details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Operating System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1A47F9-600E-44A7-A85C-941CD5529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20903"/>
              </p:ext>
            </p:extLst>
          </p:nvPr>
        </p:nvGraphicFramePr>
        <p:xfrm>
          <a:off x="911666" y="2686464"/>
          <a:ext cx="8127999" cy="148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66">
                  <a:extLst>
                    <a:ext uri="{9D8B030D-6E8A-4147-A177-3AD203B41FA5}">
                      <a16:colId xmlns:a16="http://schemas.microsoft.com/office/drawing/2014/main" val="2869608021"/>
                    </a:ext>
                  </a:extLst>
                </a:gridCol>
                <a:gridCol w="4744528">
                  <a:extLst>
                    <a:ext uri="{9D8B030D-6E8A-4147-A177-3AD203B41FA5}">
                      <a16:colId xmlns:a16="http://schemas.microsoft.com/office/drawing/2014/main" val="2169687535"/>
                    </a:ext>
                  </a:extLst>
                </a:gridCol>
                <a:gridCol w="2259305">
                  <a:extLst>
                    <a:ext uri="{9D8B030D-6E8A-4147-A177-3AD203B41FA5}">
                      <a16:colId xmlns:a16="http://schemas.microsoft.com/office/drawing/2014/main" val="2917709329"/>
                    </a:ext>
                  </a:extLst>
                </a:gridCol>
              </a:tblGrid>
              <a:tr h="325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Required/Desired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163616"/>
                  </a:ext>
                </a:extLst>
              </a:tr>
              <a:tr h="325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Efficient space utilization. Approximately 500mb HDD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293410"/>
                  </a:ext>
                </a:extLst>
              </a:tr>
              <a:tr h="325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2GB RAM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111108"/>
                  </a:ext>
                </a:extLst>
              </a:tr>
              <a:tr h="478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Graphics card with DX10 (shader model 4.0) capabilities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1469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7D5015-1ED7-431E-A183-EE29AEBAC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51104"/>
              </p:ext>
            </p:extLst>
          </p:nvPr>
        </p:nvGraphicFramePr>
        <p:xfrm>
          <a:off x="911666" y="4697411"/>
          <a:ext cx="8127999" cy="87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47">
                  <a:extLst>
                    <a:ext uri="{9D8B030D-6E8A-4147-A177-3AD203B41FA5}">
                      <a16:colId xmlns:a16="http://schemas.microsoft.com/office/drawing/2014/main" val="2096493446"/>
                    </a:ext>
                  </a:extLst>
                </a:gridCol>
                <a:gridCol w="4718649">
                  <a:extLst>
                    <a:ext uri="{9D8B030D-6E8A-4147-A177-3AD203B41FA5}">
                      <a16:colId xmlns:a16="http://schemas.microsoft.com/office/drawing/2014/main" val="284757458"/>
                    </a:ext>
                  </a:extLst>
                </a:gridCol>
                <a:gridCol w="2259303">
                  <a:extLst>
                    <a:ext uri="{9D8B030D-6E8A-4147-A177-3AD203B41FA5}">
                      <a16:colId xmlns:a16="http://schemas.microsoft.com/office/drawing/2014/main" val="185048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Required/Desired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0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Desktop application should support Windows 7 and above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10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53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3B5C-38AC-4ECB-9AA6-BE7D26DC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Specification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71476-5318-4714-94BD-D96F3BE1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B59D75-7CB8-41F6-BED9-B04C5AEE4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01755"/>
              </p:ext>
            </p:extLst>
          </p:nvPr>
        </p:nvGraphicFramePr>
        <p:xfrm>
          <a:off x="677334" y="2989103"/>
          <a:ext cx="8127999" cy="87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68">
                  <a:extLst>
                    <a:ext uri="{9D8B030D-6E8A-4147-A177-3AD203B41FA5}">
                      <a16:colId xmlns:a16="http://schemas.microsoft.com/office/drawing/2014/main" val="202178885"/>
                    </a:ext>
                  </a:extLst>
                </a:gridCol>
                <a:gridCol w="4103298">
                  <a:extLst>
                    <a:ext uri="{9D8B030D-6E8A-4147-A177-3AD203B41FA5}">
                      <a16:colId xmlns:a16="http://schemas.microsoft.com/office/drawing/2014/main" val="431042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491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Required/Desired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307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Should not lag, Give quick responses. Less than 0.25 sec for each event.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20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6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39D5F-B568-4E5D-9669-6328DF53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666" y="652839"/>
            <a:ext cx="3324420" cy="1911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3965628-60BB-4E9F-B8CA-39CA96A7D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0" y="207113"/>
            <a:ext cx="5800243" cy="64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F686-45B5-4108-89FE-778CD473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0E03-E2C5-4227-BDB3-1DCA5262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Element Specification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Functional Requirement</a:t>
            </a:r>
          </a:p>
          <a:p>
            <a:pPr lvl="1"/>
            <a:r>
              <a:rPr lang="en-US" dirty="0"/>
              <a:t>Non-Functional Requirement</a:t>
            </a:r>
          </a:p>
          <a:p>
            <a:r>
              <a:rPr lang="en-US" dirty="0"/>
              <a:t>External Interface Specification</a:t>
            </a:r>
          </a:p>
          <a:p>
            <a:r>
              <a:rPr lang="en-US" dirty="0"/>
              <a:t>Technical specification</a:t>
            </a:r>
          </a:p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7364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EA39-7A71-4008-AABD-355E97AA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5FFF-C92D-4790-90FA-163A0E20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Clone of Plants vs Zombies game. It is a tower defense game, where user needs to protect his house from zombies using magical plants.</a:t>
            </a:r>
          </a:p>
        </p:txBody>
      </p:sp>
    </p:spTree>
    <p:extLst>
      <p:ext uri="{BB962C8B-B14F-4D97-AF65-F5344CB8AC3E}">
        <p14:creationId xmlns:p14="http://schemas.microsoft.com/office/powerpoint/2010/main" val="4239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08B7-B23A-4167-BA65-E71406A6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E5D37-3F9F-4519-A3B2-2F3637FC5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4" b="3880"/>
          <a:stretch/>
        </p:blipFill>
        <p:spPr>
          <a:xfrm>
            <a:off x="677334" y="1270000"/>
            <a:ext cx="8596668" cy="4772375"/>
          </a:xfrm>
        </p:spPr>
      </p:pic>
    </p:spTree>
    <p:extLst>
      <p:ext uri="{BB962C8B-B14F-4D97-AF65-F5344CB8AC3E}">
        <p14:creationId xmlns:p14="http://schemas.microsoft.com/office/powerpoint/2010/main" val="108338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74AB-CE83-45B3-8A9C-87485452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26" y="376686"/>
            <a:ext cx="8596668" cy="1320800"/>
          </a:xfrm>
        </p:spPr>
        <p:txBody>
          <a:bodyPr/>
          <a:lstStyle/>
          <a:p>
            <a:r>
              <a:rPr lang="en-US" dirty="0"/>
              <a:t>Element Specification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69139-2F82-4AAA-B6FD-6EA11D7F0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3" t="24753" r="33278" b="12956"/>
          <a:stretch/>
        </p:blipFill>
        <p:spPr>
          <a:xfrm>
            <a:off x="2279837" y="938362"/>
            <a:ext cx="5841846" cy="59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28BA-2C68-4066-8D86-9851F907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F059-D885-49D7-8555-4FD365EC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</a:t>
            </a:r>
          </a:p>
          <a:p>
            <a:r>
              <a:rPr lang="en-US" dirty="0"/>
              <a:t>Rewarding</a:t>
            </a:r>
          </a:p>
          <a:p>
            <a:r>
              <a:rPr lang="en-US" dirty="0"/>
              <a:t>Entertaining</a:t>
            </a:r>
          </a:p>
        </p:txBody>
      </p:sp>
    </p:spTree>
    <p:extLst>
      <p:ext uri="{BB962C8B-B14F-4D97-AF65-F5344CB8AC3E}">
        <p14:creationId xmlns:p14="http://schemas.microsoft.com/office/powerpoint/2010/main" val="302633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834-1883-483B-8153-DFA94387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556532-96AE-4FEE-B495-9F17C6B95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196930"/>
              </p:ext>
            </p:extLst>
          </p:nvPr>
        </p:nvGraphicFramePr>
        <p:xfrm>
          <a:off x="797320" y="1652336"/>
          <a:ext cx="8596668" cy="426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23">
                  <a:extLst>
                    <a:ext uri="{9D8B030D-6E8A-4147-A177-3AD203B41FA5}">
                      <a16:colId xmlns:a16="http://schemas.microsoft.com/office/drawing/2014/main" val="244925946"/>
                    </a:ext>
                  </a:extLst>
                </a:gridCol>
                <a:gridCol w="3934700">
                  <a:extLst>
                    <a:ext uri="{9D8B030D-6E8A-4147-A177-3AD203B41FA5}">
                      <a16:colId xmlns:a16="http://schemas.microsoft.com/office/drawing/2014/main" val="3480480318"/>
                    </a:ext>
                  </a:extLst>
                </a:gridCol>
                <a:gridCol w="3242245">
                  <a:extLst>
                    <a:ext uri="{9D8B030D-6E8A-4147-A177-3AD203B41FA5}">
                      <a16:colId xmlns:a16="http://schemas.microsoft.com/office/drawing/2014/main" val="3813262395"/>
                    </a:ext>
                  </a:extLst>
                </a:gridCol>
              </a:tblGrid>
              <a:tr h="42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Required/Desired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433789"/>
                  </a:ext>
                </a:extLst>
              </a:tr>
              <a:tr h="42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UI Screen will have Play Button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811176"/>
                  </a:ext>
                </a:extLst>
              </a:tr>
              <a:tr h="42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UI Screen will have Quit Button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510527"/>
                  </a:ext>
                </a:extLst>
              </a:tr>
              <a:tr h="42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x 9 layout grid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652507"/>
                  </a:ext>
                </a:extLst>
              </a:tr>
              <a:tr h="42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Panel to select different plant seeds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3339733"/>
                  </a:ext>
                </a:extLst>
              </a:tr>
              <a:tr h="42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Panel to display sun count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966204"/>
                  </a:ext>
                </a:extLst>
              </a:tr>
              <a:tr h="42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Placing Plants on grid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401716"/>
                  </a:ext>
                </a:extLst>
              </a:tr>
              <a:tr h="42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Zombies should enter from one side of layout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856951"/>
                  </a:ext>
                </a:extLst>
              </a:tr>
              <a:tr h="42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 should drop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001418"/>
                  </a:ext>
                </a:extLst>
              </a:tr>
              <a:tr h="426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uses sun to place plant in grid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87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2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68FB-5FD7-492D-8408-66655D61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5E5E8-F1E8-48FA-BDC2-0680CEC3B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614950"/>
              </p:ext>
            </p:extLst>
          </p:nvPr>
        </p:nvGraphicFramePr>
        <p:xfrm>
          <a:off x="677334" y="1767542"/>
          <a:ext cx="8596313" cy="448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20">
                  <a:extLst>
                    <a:ext uri="{9D8B030D-6E8A-4147-A177-3AD203B41FA5}">
                      <a16:colId xmlns:a16="http://schemas.microsoft.com/office/drawing/2014/main" val="2691188742"/>
                    </a:ext>
                  </a:extLst>
                </a:gridCol>
                <a:gridCol w="4384655">
                  <a:extLst>
                    <a:ext uri="{9D8B030D-6E8A-4147-A177-3AD203B41FA5}">
                      <a16:colId xmlns:a16="http://schemas.microsoft.com/office/drawing/2014/main" val="1487796964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149468285"/>
                    </a:ext>
                  </a:extLst>
                </a:gridCol>
              </a:tblGrid>
              <a:tr h="43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Required/Desired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3954674306"/>
                  </a:ext>
                </a:extLst>
              </a:tr>
              <a:tr h="43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Sunflower plant should generate sun regularly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83797038"/>
                  </a:ext>
                </a:extLst>
              </a:tr>
              <a:tr h="43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Different types of plant should attack zombies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575309306"/>
                  </a:ext>
                </a:extLst>
              </a:tr>
              <a:tr h="43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Zombies take damage on projectile impact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213509922"/>
                  </a:ext>
                </a:extLst>
              </a:tr>
              <a:tr h="43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Zombies die when health is zero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930063796"/>
                  </a:ext>
                </a:extLst>
              </a:tr>
              <a:tr h="43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Zombies will destroy everything in their path including plants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022766728"/>
                  </a:ext>
                </a:extLst>
              </a:tr>
              <a:tr h="43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completion Bar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2199739330"/>
                  </a:ext>
                </a:extLst>
              </a:tr>
              <a:tr h="43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 condition is when all zombies are killed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3998398152"/>
                  </a:ext>
                </a:extLst>
              </a:tr>
              <a:tr h="43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Lose condition is when a zombie reaches the home line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3406794042"/>
                  </a:ext>
                </a:extLst>
              </a:tr>
              <a:tr h="43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 music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292766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78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68FB-5FD7-492D-8408-66655D61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5E5E8-F1E8-48FA-BDC2-0680CEC3B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544092"/>
              </p:ext>
            </p:extLst>
          </p:nvPr>
        </p:nvGraphicFramePr>
        <p:xfrm>
          <a:off x="677334" y="1362720"/>
          <a:ext cx="8596313" cy="502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44">
                  <a:extLst>
                    <a:ext uri="{9D8B030D-6E8A-4147-A177-3AD203B41FA5}">
                      <a16:colId xmlns:a16="http://schemas.microsoft.com/office/drawing/2014/main" val="2691188742"/>
                    </a:ext>
                  </a:extLst>
                </a:gridCol>
                <a:gridCol w="4326431">
                  <a:extLst>
                    <a:ext uri="{9D8B030D-6E8A-4147-A177-3AD203B41FA5}">
                      <a16:colId xmlns:a16="http://schemas.microsoft.com/office/drawing/2014/main" val="1487796964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149468285"/>
                    </a:ext>
                  </a:extLst>
                </a:gridCol>
              </a:tblGrid>
              <a:tr h="393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Requirement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Required/Desired</a:t>
                      </a: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3954674306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level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 included (Refer table 3.1) -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Peashooter plant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Sunflower plant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Regular zombies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 condition- Kill all zombies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</a:t>
                      </a: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022766728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2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 included (Refer table 3.1)-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Peashooter plant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Sunflower plant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Freeze plant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Walnut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Regular zombies</a:t>
                      </a:r>
                    </a:p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Football zombies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 condition- Kill all 25 zombies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Desired</a:t>
                      </a: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21997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150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455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Critical Hit Studios</vt:lpstr>
      <vt:lpstr>Contents</vt:lpstr>
      <vt:lpstr>Problem Statement</vt:lpstr>
      <vt:lpstr>Introduction</vt:lpstr>
      <vt:lpstr>Element Specification</vt:lpstr>
      <vt:lpstr>Purpose</vt:lpstr>
      <vt:lpstr>Functional Requirements</vt:lpstr>
      <vt:lpstr>Functional Requirements</vt:lpstr>
      <vt:lpstr>Functional Requirements</vt:lpstr>
      <vt:lpstr>Functional Requirements</vt:lpstr>
      <vt:lpstr>Non-Functional Requirements</vt:lpstr>
      <vt:lpstr>External Interface Specification</vt:lpstr>
      <vt:lpstr>Technical Specification</vt:lpstr>
      <vt:lpstr>Technical Specification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Shivkumar (DI SW CAS MP R&amp;D IOT)</dc:creator>
  <cp:lastModifiedBy>Patil, Shivkumar (DI SW CAS MP R&amp;D IOT)</cp:lastModifiedBy>
  <cp:revision>21</cp:revision>
  <dcterms:created xsi:type="dcterms:W3CDTF">2019-07-11T05:33:45Z</dcterms:created>
  <dcterms:modified xsi:type="dcterms:W3CDTF">2019-07-11T07:31:29Z</dcterms:modified>
</cp:coreProperties>
</file>