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4"/>
  </p:notesMasterIdLst>
  <p:sldIdLst>
    <p:sldId id="256" r:id="rId2"/>
    <p:sldId id="257" r:id="rId3"/>
    <p:sldId id="258" r:id="rId4"/>
    <p:sldId id="261" r:id="rId5"/>
    <p:sldId id="265" r:id="rId6"/>
    <p:sldId id="268" r:id="rId7"/>
    <p:sldId id="269" r:id="rId8"/>
    <p:sldId id="262" r:id="rId9"/>
    <p:sldId id="270" r:id="rId10"/>
    <p:sldId id="271" r:id="rId11"/>
    <p:sldId id="27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439"/>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61"/>
  </p:normalViewPr>
  <p:slideViewPr>
    <p:cSldViewPr snapToGrid="0">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D55B2-8FF0-5944-9A4C-509A3EA7FDE8}" type="datetimeFigureOut">
              <a:rPr lang="en-US" smtClean="0"/>
              <a:t>12/22/22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C28A0-ED93-D04B-8606-D4230956D47F}" type="slidenum">
              <a:rPr lang="en-US" smtClean="0"/>
              <a:t>‹#›</a:t>
            </a:fld>
            <a:endParaRPr lang="en-US"/>
          </a:p>
        </p:txBody>
      </p:sp>
    </p:spTree>
    <p:extLst>
      <p:ext uri="{BB962C8B-B14F-4D97-AF65-F5344CB8AC3E}">
        <p14:creationId xmlns:p14="http://schemas.microsoft.com/office/powerpoint/2010/main" val="414506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bf267ebe61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bf267ebe6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690E-8F39-FA82-0A2E-F0B2F00D381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2D01B1-2D77-FEDC-5DA4-17C2BA545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064A856-650E-8C58-0CAD-2950FA2191C9}"/>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5" name="Footer Placeholder 4">
            <a:extLst>
              <a:ext uri="{FF2B5EF4-FFF2-40B4-BE49-F238E27FC236}">
                <a16:creationId xmlns:a16="http://schemas.microsoft.com/office/drawing/2014/main" id="{AF42FE9A-B1B1-23A2-6101-396D4259A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34163-BEF1-5B08-B435-A9BC38F16D9F}"/>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93348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163B-9F0D-4892-4B30-35DAD22C025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D48346-B993-F112-950C-348BA427F7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A4E37-5861-C244-B237-998878F2CB52}"/>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5" name="Footer Placeholder 4">
            <a:extLst>
              <a:ext uri="{FF2B5EF4-FFF2-40B4-BE49-F238E27FC236}">
                <a16:creationId xmlns:a16="http://schemas.microsoft.com/office/drawing/2014/main" id="{8FD9784D-C07C-F5BC-F32B-138E0FA34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F7C9B-AE36-8899-1A5A-D5DD0CFAEAD4}"/>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92254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65471-FBB9-A140-1F41-21073DB5C55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59DAB3-4228-214E-128F-99CCB97B019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FD83B7-B7EF-125E-4427-33F60030FD20}"/>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5" name="Footer Placeholder 4">
            <a:extLst>
              <a:ext uri="{FF2B5EF4-FFF2-40B4-BE49-F238E27FC236}">
                <a16:creationId xmlns:a16="http://schemas.microsoft.com/office/drawing/2014/main" id="{DE76AF19-F755-4CAF-1EAB-15F89E8C6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86655-66F0-01E6-1F5E-F6CD177B8C7C}"/>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9275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DB26-144A-E4A2-429D-312C8E1316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31684AA-A7E6-093F-49E3-57F6EBCBC4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54F368-B147-889E-90BC-D92A944B56D5}"/>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5" name="Footer Placeholder 4">
            <a:extLst>
              <a:ext uri="{FF2B5EF4-FFF2-40B4-BE49-F238E27FC236}">
                <a16:creationId xmlns:a16="http://schemas.microsoft.com/office/drawing/2014/main" id="{9AD24B4B-F55C-530F-8BC5-EE2BBEB85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6532B-9176-F417-A76C-E6B6FA9FB516}"/>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307257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C7B8-A243-3C28-92CA-4AE2C7AB39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02E1A69-906F-2BE0-A718-2DADB6875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B77A6A1-7FBC-A316-5309-16B6AF11211F}"/>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5" name="Footer Placeholder 4">
            <a:extLst>
              <a:ext uri="{FF2B5EF4-FFF2-40B4-BE49-F238E27FC236}">
                <a16:creationId xmlns:a16="http://schemas.microsoft.com/office/drawing/2014/main" id="{BF262FE0-FDE3-935E-7DAD-1047F035D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58C1B-C54F-EFC3-714A-C1717BE73C2E}"/>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03078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A0BD-129C-E2E2-C2DF-BCCAA1C6DB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5DC790-9A95-2D21-21D7-B0A6E6B5A3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0CEFA8-3FA9-AFEE-F4B4-DFE17F44E8E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936299-9C49-F39B-A21D-5B7F40EF44B4}"/>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6" name="Footer Placeholder 5">
            <a:extLst>
              <a:ext uri="{FF2B5EF4-FFF2-40B4-BE49-F238E27FC236}">
                <a16:creationId xmlns:a16="http://schemas.microsoft.com/office/drawing/2014/main" id="{77983EB1-89F0-D589-FC0B-1EABDCD49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C69DF-535E-BA20-3A45-AAD8AF539C76}"/>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406506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08B9-07EA-5E59-699D-E30EFEE618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BDD50-2C5C-0689-CBFF-3003C57BF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1BF499-F61A-A955-90BC-2D1DFE03F7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29B6C06-12BE-CBBB-31B7-CF9BBA771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A124F7-AECE-9A82-EF40-056B08677A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04DC3D0-ABC8-5B17-C141-36C595DB8DD6}"/>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8" name="Footer Placeholder 7">
            <a:extLst>
              <a:ext uri="{FF2B5EF4-FFF2-40B4-BE49-F238E27FC236}">
                <a16:creationId xmlns:a16="http://schemas.microsoft.com/office/drawing/2014/main" id="{54F65BD9-F1B2-53EC-687A-CEEF5CC28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C9030-F6C9-1932-F8C8-299ECE5504A7}"/>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21182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917F-4C9D-C536-C9EF-4E4F2928A7D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EC8E6D4-2FD4-6C96-C7BB-B716E188833F}"/>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4" name="Footer Placeholder 3">
            <a:extLst>
              <a:ext uri="{FF2B5EF4-FFF2-40B4-BE49-F238E27FC236}">
                <a16:creationId xmlns:a16="http://schemas.microsoft.com/office/drawing/2014/main" id="{DB0053C6-118B-3EFE-57FF-D134016F53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5B993-2B16-2B47-0A55-E6F12BCF2D43}"/>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41283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4CAC0-98A9-E453-B6A8-8EF2917F4442}"/>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3" name="Footer Placeholder 2">
            <a:extLst>
              <a:ext uri="{FF2B5EF4-FFF2-40B4-BE49-F238E27FC236}">
                <a16:creationId xmlns:a16="http://schemas.microsoft.com/office/drawing/2014/main" id="{6C421771-CBEA-D83E-3F58-02BFFA7AE0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A8423-7A90-B32F-F449-3B01336B59E5}"/>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35332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CC30-587E-35A5-079B-47839A0B0B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0490115-EC55-03CF-9D6B-441D8E216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E043D3B-70AA-AFC3-B388-62688792C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BF90AB-41B7-29B9-D14C-FDEAFC4FBAAD}"/>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6" name="Footer Placeholder 5">
            <a:extLst>
              <a:ext uri="{FF2B5EF4-FFF2-40B4-BE49-F238E27FC236}">
                <a16:creationId xmlns:a16="http://schemas.microsoft.com/office/drawing/2014/main" id="{519124F5-1174-909F-1800-E79119453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3E8FA-0330-D8F8-C43B-D69F1449BF93}"/>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16848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2B08-6FA5-EB08-2772-6A0F93F0F9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C2315C-D4BC-BB2B-F245-91DC6B107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98111-1D7B-8553-A920-5DB1F0A1C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5EF910-70AC-32CF-6A9A-6ECC76FE440A}"/>
              </a:ext>
            </a:extLst>
          </p:cNvPr>
          <p:cNvSpPr>
            <a:spLocks noGrp="1"/>
          </p:cNvSpPr>
          <p:nvPr>
            <p:ph type="dt" sz="half" idx="10"/>
          </p:nvPr>
        </p:nvSpPr>
        <p:spPr/>
        <p:txBody>
          <a:bodyPr/>
          <a:lstStyle/>
          <a:p>
            <a:fld id="{960B954B-47C7-E641-BF85-5D91554AC0DF}" type="datetimeFigureOut">
              <a:rPr lang="en-US" smtClean="0"/>
              <a:t>12/22/22</a:t>
            </a:fld>
            <a:endParaRPr lang="en-US"/>
          </a:p>
        </p:txBody>
      </p:sp>
      <p:sp>
        <p:nvSpPr>
          <p:cNvPr id="6" name="Footer Placeholder 5">
            <a:extLst>
              <a:ext uri="{FF2B5EF4-FFF2-40B4-BE49-F238E27FC236}">
                <a16:creationId xmlns:a16="http://schemas.microsoft.com/office/drawing/2014/main" id="{C2A79CB3-2B25-5180-66EB-AEB9A9D4B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91786-C015-B7EB-A1DE-7C85BBB151B9}"/>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20469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890B-AAE0-FFF1-009C-72C9AA408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D7C5577-982B-CE0D-E14D-BDC57AB3E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3F166A-9E54-89BE-986E-19F41FF47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954B-47C7-E641-BF85-5D91554AC0DF}" type="datetimeFigureOut">
              <a:rPr lang="en-US" smtClean="0"/>
              <a:t>12/22/22</a:t>
            </a:fld>
            <a:endParaRPr lang="en-US"/>
          </a:p>
        </p:txBody>
      </p:sp>
      <p:sp>
        <p:nvSpPr>
          <p:cNvPr id="5" name="Footer Placeholder 4">
            <a:extLst>
              <a:ext uri="{FF2B5EF4-FFF2-40B4-BE49-F238E27FC236}">
                <a16:creationId xmlns:a16="http://schemas.microsoft.com/office/drawing/2014/main" id="{D008C151-0329-09F1-4829-3624E44884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562240-286C-AE4E-1E58-C747C19F6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2C75E-8D1A-9949-BD5A-46F5BE9E3FB5}" type="slidenum">
              <a:rPr lang="en-US" smtClean="0"/>
              <a:t>‹#›</a:t>
            </a:fld>
            <a:endParaRPr lang="en-US"/>
          </a:p>
        </p:txBody>
      </p:sp>
    </p:spTree>
    <p:extLst>
      <p:ext uri="{BB962C8B-B14F-4D97-AF65-F5344CB8AC3E}">
        <p14:creationId xmlns:p14="http://schemas.microsoft.com/office/powerpoint/2010/main" val="395713486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E01D-D6DD-D1AD-F6F9-F556CD525432}"/>
              </a:ext>
            </a:extLst>
          </p:cNvPr>
          <p:cNvSpPr>
            <a:spLocks noGrp="1"/>
          </p:cNvSpPr>
          <p:nvPr>
            <p:ph type="ctrTitle"/>
          </p:nvPr>
        </p:nvSpPr>
        <p:spPr/>
        <p:txBody>
          <a:bodyPr>
            <a:normAutofit/>
          </a:bodyPr>
          <a:lstStyle/>
          <a:p>
            <a:r>
              <a:rPr lang="en-US" sz="5500" b="1" dirty="0">
                <a:solidFill>
                  <a:srgbClr val="A52439"/>
                </a:solidFill>
                <a:latin typeface="Arial" panose="020B0604020202020204" pitchFamily="34" charset="0"/>
                <a:cs typeface="Arial" panose="020B0604020202020204" pitchFamily="34" charset="0"/>
              </a:rPr>
              <a:t>CUSTOMER CHURN PREDICTION </a:t>
            </a:r>
          </a:p>
        </p:txBody>
      </p:sp>
      <p:sp>
        <p:nvSpPr>
          <p:cNvPr id="3" name="Subtitle 2">
            <a:extLst>
              <a:ext uri="{FF2B5EF4-FFF2-40B4-BE49-F238E27FC236}">
                <a16:creationId xmlns:a16="http://schemas.microsoft.com/office/drawing/2014/main" id="{F0CF17A9-E307-68CD-31BF-169605E942F6}"/>
              </a:ext>
            </a:extLst>
          </p:cNvPr>
          <p:cNvSpPr>
            <a:spLocks noGrp="1"/>
          </p:cNvSpPr>
          <p:nvPr>
            <p:ph type="subTitle" idx="1"/>
          </p:nvPr>
        </p:nvSpPr>
        <p:spPr>
          <a:xfrm>
            <a:off x="2349662" y="4192347"/>
            <a:ext cx="2314936" cy="1655762"/>
          </a:xfrm>
        </p:spPr>
        <p:style>
          <a:lnRef idx="2">
            <a:schemeClr val="dk1"/>
          </a:lnRef>
          <a:fillRef idx="1">
            <a:schemeClr val="lt1"/>
          </a:fillRef>
          <a:effectRef idx="0">
            <a:schemeClr val="dk1"/>
          </a:effectRef>
          <a:fontRef idx="minor">
            <a:schemeClr val="dk1"/>
          </a:fontRef>
        </p:style>
        <p:txBody>
          <a:bodyPr>
            <a:normAutofit fontScale="92500"/>
          </a:bodyPr>
          <a:lstStyle/>
          <a:p>
            <a:r>
              <a:rPr lang="en-IN" sz="1800" dirty="0" err="1">
                <a:effectLst/>
                <a:latin typeface="NimbusRomNo9L"/>
              </a:rPr>
              <a:t>Aatish</a:t>
            </a:r>
            <a:r>
              <a:rPr lang="en-IN" sz="1800" dirty="0">
                <a:effectLst/>
                <a:latin typeface="NimbusRomNo9L"/>
              </a:rPr>
              <a:t> </a:t>
            </a:r>
            <a:r>
              <a:rPr lang="en-IN" sz="1800" dirty="0" err="1">
                <a:effectLst/>
                <a:latin typeface="NimbusRomNo9L"/>
              </a:rPr>
              <a:t>Kayyath</a:t>
            </a:r>
            <a:r>
              <a:rPr lang="en-IN" sz="1800" dirty="0">
                <a:effectLst/>
                <a:latin typeface="NimbusRomNo9L"/>
              </a:rPr>
              <a:t> </a:t>
            </a:r>
            <a:endParaRPr lang="en-IN" dirty="0"/>
          </a:p>
          <a:p>
            <a:r>
              <a:rPr lang="en-IN" sz="1800" i="1" dirty="0">
                <a:effectLst/>
                <a:latin typeface="NimbusRomNo9L"/>
              </a:rPr>
              <a:t>MS in Machine Learning Department of Computer Science </a:t>
            </a:r>
            <a:r>
              <a:rPr lang="en-IN" sz="1800" dirty="0">
                <a:effectLst/>
                <a:latin typeface="NimbusRomNo9L"/>
              </a:rPr>
              <a:t>Jersey City, USA </a:t>
            </a:r>
            <a:r>
              <a:rPr lang="en-IN" sz="1800" dirty="0" err="1">
                <a:effectLst/>
                <a:latin typeface="NimbusRomNo9L"/>
              </a:rPr>
              <a:t>akayyath@stevens,edu</a:t>
            </a:r>
            <a:r>
              <a:rPr lang="en-IN" sz="1800" dirty="0">
                <a:effectLst/>
                <a:latin typeface="NimbusRomNo9L"/>
              </a:rPr>
              <a:t> </a:t>
            </a:r>
            <a:endParaRPr lang="en-IN" dirty="0"/>
          </a:p>
          <a:p>
            <a:endParaRPr lang="en-US" dirty="0"/>
          </a:p>
        </p:txBody>
      </p:sp>
      <p:sp>
        <p:nvSpPr>
          <p:cNvPr id="4" name="Subtitle 2">
            <a:extLst>
              <a:ext uri="{FF2B5EF4-FFF2-40B4-BE49-F238E27FC236}">
                <a16:creationId xmlns:a16="http://schemas.microsoft.com/office/drawing/2014/main" id="{4083537D-B29C-BD55-C818-4CBC1188B3DE}"/>
              </a:ext>
            </a:extLst>
          </p:cNvPr>
          <p:cNvSpPr txBox="1">
            <a:spLocks/>
          </p:cNvSpPr>
          <p:nvPr/>
        </p:nvSpPr>
        <p:spPr>
          <a:xfrm>
            <a:off x="5017625" y="4192347"/>
            <a:ext cx="2314936" cy="165576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effectLst/>
                <a:latin typeface="NimbusRomNo9L"/>
              </a:rPr>
              <a:t>Aston Glen Noronha </a:t>
            </a:r>
            <a:endParaRPr lang="en-IN" sz="1400" dirty="0"/>
          </a:p>
          <a:p>
            <a:r>
              <a:rPr lang="en-IN" sz="1800" i="1" dirty="0">
                <a:effectLst/>
                <a:latin typeface="NimbusRomNo9L"/>
              </a:rPr>
              <a:t>MS in Data Science Department of Mathematics </a:t>
            </a:r>
            <a:r>
              <a:rPr lang="en-IN" sz="1800" dirty="0">
                <a:effectLst/>
                <a:latin typeface="NimbusRomNo9L"/>
              </a:rPr>
              <a:t>Jersey City, USA </a:t>
            </a:r>
            <a:r>
              <a:rPr lang="en-IN" sz="1800" dirty="0" err="1">
                <a:effectLst/>
                <a:latin typeface="NimbusRomNo9L"/>
              </a:rPr>
              <a:t>anoronha@stevens.edu</a:t>
            </a:r>
            <a:r>
              <a:rPr lang="en-IN" sz="1800" dirty="0">
                <a:effectLst/>
                <a:latin typeface="NimbusRomNo9L"/>
              </a:rPr>
              <a:t> </a:t>
            </a:r>
            <a:endParaRPr lang="en-IN" sz="1400" dirty="0"/>
          </a:p>
        </p:txBody>
      </p:sp>
      <p:sp>
        <p:nvSpPr>
          <p:cNvPr id="5" name="Subtitle 2">
            <a:extLst>
              <a:ext uri="{FF2B5EF4-FFF2-40B4-BE49-F238E27FC236}">
                <a16:creationId xmlns:a16="http://schemas.microsoft.com/office/drawing/2014/main" id="{7845074A-1698-35A2-7DB9-261249EE6DE3}"/>
              </a:ext>
            </a:extLst>
          </p:cNvPr>
          <p:cNvSpPr txBox="1">
            <a:spLocks/>
          </p:cNvSpPr>
          <p:nvPr/>
        </p:nvSpPr>
        <p:spPr>
          <a:xfrm>
            <a:off x="7527402" y="4192347"/>
            <a:ext cx="2314935" cy="165576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effectLst/>
                <a:latin typeface="NimbusRomNo9L"/>
              </a:rPr>
              <a:t>Rohith Sure </a:t>
            </a:r>
            <a:endParaRPr lang="en-IN" sz="1400" dirty="0"/>
          </a:p>
          <a:p>
            <a:r>
              <a:rPr lang="en-IN" sz="1800" i="1" dirty="0">
                <a:effectLst/>
                <a:latin typeface="NimbusRomNo9L"/>
              </a:rPr>
              <a:t>MS in Data Science Department of Mathematics </a:t>
            </a:r>
            <a:r>
              <a:rPr lang="en-IN" sz="1800" dirty="0">
                <a:effectLst/>
                <a:latin typeface="NimbusRomNo9L"/>
              </a:rPr>
              <a:t>Jersey City, USA </a:t>
            </a:r>
            <a:r>
              <a:rPr lang="en-IN" sz="1800" dirty="0" err="1">
                <a:effectLst/>
                <a:latin typeface="NimbusRomNo9L"/>
              </a:rPr>
              <a:t>rsure@stevens.edu</a:t>
            </a:r>
            <a:r>
              <a:rPr lang="en-IN" sz="1800" dirty="0">
                <a:effectLst/>
                <a:latin typeface="NimbusRomNo9L"/>
              </a:rPr>
              <a:t> </a:t>
            </a:r>
            <a:endParaRPr lang="en-IN" sz="1400" dirty="0"/>
          </a:p>
        </p:txBody>
      </p:sp>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8146" y="-14180"/>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0662DEE1-E9E6-7786-C2F5-444077BF5BA1}"/>
              </a:ext>
            </a:extLst>
          </p:cNvPr>
          <p:cNvSpPr txBox="1">
            <a:spLocks/>
          </p:cNvSpPr>
          <p:nvPr/>
        </p:nvSpPr>
        <p:spPr>
          <a:xfrm>
            <a:off x="4931751" y="6137957"/>
            <a:ext cx="2314935" cy="5719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effectLst/>
                <a:latin typeface="NimbusRomNo9L"/>
              </a:rPr>
              <a:t>CPE – 695 – GROUP 3 </a:t>
            </a:r>
            <a:endParaRPr lang="en-IN" sz="1400" dirty="0"/>
          </a:p>
        </p:txBody>
      </p:sp>
    </p:spTree>
    <p:extLst>
      <p:ext uri="{BB962C8B-B14F-4D97-AF65-F5344CB8AC3E}">
        <p14:creationId xmlns:p14="http://schemas.microsoft.com/office/powerpoint/2010/main" val="72623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16CD-2C04-EB86-1186-19276E92A24A}"/>
              </a:ext>
            </a:extLst>
          </p:cNvPr>
          <p:cNvSpPr>
            <a:spLocks noGrp="1"/>
          </p:cNvSpPr>
          <p:nvPr>
            <p:ph type="title"/>
          </p:nvPr>
        </p:nvSpPr>
        <p:spPr/>
        <p:txBody>
          <a:bodyPr/>
          <a:lstStyle/>
          <a:p>
            <a:endParaRPr lang="en-US"/>
          </a:p>
        </p:txBody>
      </p:sp>
      <p:pic>
        <p:nvPicPr>
          <p:cNvPr id="5" name="Content Placeholder 4" descr="A picture containing chart&#10;&#10;Description automatically generated">
            <a:extLst>
              <a:ext uri="{FF2B5EF4-FFF2-40B4-BE49-F238E27FC236}">
                <a16:creationId xmlns:a16="http://schemas.microsoft.com/office/drawing/2014/main" id="{A19AF696-BA29-3BC6-1096-ECA5332F29FE}"/>
              </a:ext>
            </a:extLst>
          </p:cNvPr>
          <p:cNvPicPr>
            <a:picLocks noGrp="1" noChangeAspect="1"/>
          </p:cNvPicPr>
          <p:nvPr>
            <p:ph idx="1"/>
          </p:nvPr>
        </p:nvPicPr>
        <p:blipFill rotWithShape="1">
          <a:blip r:embed="rId2"/>
          <a:srcRect t="5654" b="5364"/>
          <a:stretch/>
        </p:blipFill>
        <p:spPr>
          <a:xfrm>
            <a:off x="0" y="0"/>
            <a:ext cx="12192000" cy="6858000"/>
          </a:xfrm>
        </p:spPr>
      </p:pic>
    </p:spTree>
    <p:extLst>
      <p:ext uri="{BB962C8B-B14F-4D97-AF65-F5344CB8AC3E}">
        <p14:creationId xmlns:p14="http://schemas.microsoft.com/office/powerpoint/2010/main" val="170686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2F87-5FC9-3E20-14FB-AC69E71C9AB2}"/>
              </a:ext>
            </a:extLst>
          </p:cNvPr>
          <p:cNvSpPr>
            <a:spLocks noGrp="1"/>
          </p:cNvSpPr>
          <p:nvPr>
            <p:ph type="title"/>
          </p:nvPr>
        </p:nvSpPr>
        <p:spPr/>
        <p:txBody>
          <a:bodyPr/>
          <a:lstStyle/>
          <a:p>
            <a:endParaRPr lang="en-US"/>
          </a:p>
        </p:txBody>
      </p:sp>
      <p:pic>
        <p:nvPicPr>
          <p:cNvPr id="5" name="Content Placeholder 4" descr="A picture containing chart&#10;&#10;Description automatically generated">
            <a:extLst>
              <a:ext uri="{FF2B5EF4-FFF2-40B4-BE49-F238E27FC236}">
                <a16:creationId xmlns:a16="http://schemas.microsoft.com/office/drawing/2014/main" id="{1562D001-5A0E-388B-E90F-08EF8144E0E9}"/>
              </a:ext>
            </a:extLst>
          </p:cNvPr>
          <p:cNvPicPr>
            <a:picLocks noGrp="1" noChangeAspect="1"/>
          </p:cNvPicPr>
          <p:nvPr>
            <p:ph idx="1"/>
          </p:nvPr>
        </p:nvPicPr>
        <p:blipFill rotWithShape="1">
          <a:blip r:embed="rId2"/>
          <a:srcRect t="4990" b="4883"/>
          <a:stretch/>
        </p:blipFill>
        <p:spPr>
          <a:xfrm>
            <a:off x="2614930" y="1914525"/>
            <a:ext cx="6962140" cy="4043363"/>
          </a:xfrm>
        </p:spPr>
      </p:pic>
    </p:spTree>
    <p:extLst>
      <p:ext uri="{BB962C8B-B14F-4D97-AF65-F5344CB8AC3E}">
        <p14:creationId xmlns:p14="http://schemas.microsoft.com/office/powerpoint/2010/main" val="401567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8">
            <a:extLst>
              <a:ext uri="{FF2B5EF4-FFF2-40B4-BE49-F238E27FC236}">
                <a16:creationId xmlns:a16="http://schemas.microsoft.com/office/drawing/2014/main" id="{A6D6102B-E912-13DD-24C5-824F1669FFBD}"/>
              </a:ext>
            </a:extLst>
          </p:cNvPr>
          <p:cNvSpPr txBox="1">
            <a:spLocks/>
          </p:cNvSpPr>
          <p:nvPr/>
        </p:nvSpPr>
        <p:spPr>
          <a:xfrm>
            <a:off x="2705550" y="89581"/>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Conclusion and Results</a:t>
            </a:r>
          </a:p>
        </p:txBody>
      </p:sp>
      <p:pic>
        <p:nvPicPr>
          <p:cNvPr id="8" name="Picture 7" descr="Chart, line chart&#10;&#10;Description automatically generated">
            <a:extLst>
              <a:ext uri="{FF2B5EF4-FFF2-40B4-BE49-F238E27FC236}">
                <a16:creationId xmlns:a16="http://schemas.microsoft.com/office/drawing/2014/main" id="{C98C491C-7601-2D4D-6961-7CEB31175D4B}"/>
              </a:ext>
            </a:extLst>
          </p:cNvPr>
          <p:cNvPicPr>
            <a:picLocks noChangeAspect="1"/>
          </p:cNvPicPr>
          <p:nvPr/>
        </p:nvPicPr>
        <p:blipFill>
          <a:blip r:embed="rId3"/>
          <a:stretch>
            <a:fillRect/>
          </a:stretch>
        </p:blipFill>
        <p:spPr>
          <a:xfrm>
            <a:off x="549042" y="3875938"/>
            <a:ext cx="2236793" cy="2314656"/>
          </a:xfrm>
          <a:prstGeom prst="rect">
            <a:avLst/>
          </a:prstGeom>
        </p:spPr>
      </p:pic>
      <p:pic>
        <p:nvPicPr>
          <p:cNvPr id="15" name="Picture 14" descr="Chart, line chart&#10;&#10;Description automatically generated">
            <a:extLst>
              <a:ext uri="{FF2B5EF4-FFF2-40B4-BE49-F238E27FC236}">
                <a16:creationId xmlns:a16="http://schemas.microsoft.com/office/drawing/2014/main" id="{994A5BD8-3F82-3B1A-B74C-951CA7E7E1FE}"/>
              </a:ext>
            </a:extLst>
          </p:cNvPr>
          <p:cNvPicPr>
            <a:picLocks noChangeAspect="1"/>
          </p:cNvPicPr>
          <p:nvPr/>
        </p:nvPicPr>
        <p:blipFill>
          <a:blip r:embed="rId4"/>
          <a:stretch>
            <a:fillRect/>
          </a:stretch>
        </p:blipFill>
        <p:spPr>
          <a:xfrm>
            <a:off x="514716" y="1225174"/>
            <a:ext cx="2271120" cy="2314656"/>
          </a:xfrm>
          <a:prstGeom prst="rect">
            <a:avLst/>
          </a:prstGeom>
        </p:spPr>
      </p:pic>
      <p:pic>
        <p:nvPicPr>
          <p:cNvPr id="16" name="Picture 15" descr="Table&#10;&#10;Description automatically generated">
            <a:extLst>
              <a:ext uri="{FF2B5EF4-FFF2-40B4-BE49-F238E27FC236}">
                <a16:creationId xmlns:a16="http://schemas.microsoft.com/office/drawing/2014/main" id="{170C5FEA-EC14-C260-E5F1-A1EB836B8825}"/>
              </a:ext>
            </a:extLst>
          </p:cNvPr>
          <p:cNvPicPr>
            <a:picLocks noChangeAspect="1"/>
          </p:cNvPicPr>
          <p:nvPr/>
        </p:nvPicPr>
        <p:blipFill>
          <a:blip r:embed="rId5"/>
          <a:stretch>
            <a:fillRect/>
          </a:stretch>
        </p:blipFill>
        <p:spPr>
          <a:xfrm>
            <a:off x="5679312" y="1224323"/>
            <a:ext cx="3156558" cy="2454297"/>
          </a:xfrm>
          <a:prstGeom prst="rect">
            <a:avLst/>
          </a:prstGeom>
        </p:spPr>
      </p:pic>
      <p:pic>
        <p:nvPicPr>
          <p:cNvPr id="17" name="Picture 16" descr="Table&#10;&#10;Description automatically generated with medium confidence">
            <a:extLst>
              <a:ext uri="{FF2B5EF4-FFF2-40B4-BE49-F238E27FC236}">
                <a16:creationId xmlns:a16="http://schemas.microsoft.com/office/drawing/2014/main" id="{E883B535-0A6D-B0BD-297A-733827319DE0}"/>
              </a:ext>
            </a:extLst>
          </p:cNvPr>
          <p:cNvPicPr>
            <a:picLocks noChangeAspect="1"/>
          </p:cNvPicPr>
          <p:nvPr/>
        </p:nvPicPr>
        <p:blipFill>
          <a:blip r:embed="rId6"/>
          <a:stretch>
            <a:fillRect/>
          </a:stretch>
        </p:blipFill>
        <p:spPr>
          <a:xfrm>
            <a:off x="8906532" y="1224323"/>
            <a:ext cx="3156558" cy="2403617"/>
          </a:xfrm>
          <a:prstGeom prst="rect">
            <a:avLst/>
          </a:prstGeom>
        </p:spPr>
      </p:pic>
      <p:sp>
        <p:nvSpPr>
          <p:cNvPr id="18" name="Subtitle 10">
            <a:extLst>
              <a:ext uri="{FF2B5EF4-FFF2-40B4-BE49-F238E27FC236}">
                <a16:creationId xmlns:a16="http://schemas.microsoft.com/office/drawing/2014/main" id="{8F501816-D798-44D2-8CC4-9DEE554CACA1}"/>
              </a:ext>
            </a:extLst>
          </p:cNvPr>
          <p:cNvSpPr txBox="1">
            <a:spLocks/>
          </p:cNvSpPr>
          <p:nvPr/>
        </p:nvSpPr>
        <p:spPr>
          <a:xfrm>
            <a:off x="5679312" y="4233241"/>
            <a:ext cx="6327230" cy="19275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IN" sz="1400" dirty="0">
                <a:solidFill>
                  <a:srgbClr val="353740"/>
                </a:solidFill>
              </a:rPr>
              <a:t>For our experiment we found that Random Forest after applying </a:t>
            </a:r>
            <a:r>
              <a:rPr lang="en-IN" sz="1400" dirty="0" err="1">
                <a:solidFill>
                  <a:srgbClr val="353740"/>
                </a:solidFill>
              </a:rPr>
              <a:t>GridSearch</a:t>
            </a:r>
            <a:r>
              <a:rPr lang="en-IN" sz="1400" dirty="0">
                <a:solidFill>
                  <a:srgbClr val="353740"/>
                </a:solidFill>
              </a:rPr>
              <a:t> CV and getting the optimal parameters gave us the highest accuracy compared to other models by a small margin.</a:t>
            </a:r>
          </a:p>
          <a:p>
            <a:pPr marL="285750" indent="-285750" algn="just">
              <a:buFont typeface="Arial" panose="020B0604020202020204" pitchFamily="34" charset="0"/>
              <a:buChar char="•"/>
            </a:pPr>
            <a:r>
              <a:rPr lang="en-IN" sz="1400" dirty="0">
                <a:solidFill>
                  <a:srgbClr val="353740"/>
                </a:solidFill>
              </a:rPr>
              <a:t>Random Forests is the best model based on :</a:t>
            </a:r>
          </a:p>
          <a:p>
            <a:pPr marL="742950" lvl="1" indent="-285750" algn="just">
              <a:buFont typeface="Arial" panose="020B0604020202020204" pitchFamily="34" charset="0"/>
              <a:buChar char="•"/>
            </a:pPr>
            <a:r>
              <a:rPr lang="en-IN" sz="1400" dirty="0">
                <a:solidFill>
                  <a:srgbClr val="353740"/>
                </a:solidFill>
              </a:rPr>
              <a:t>Highest Accuracy and R2 score</a:t>
            </a:r>
          </a:p>
          <a:p>
            <a:pPr marL="742950" lvl="1" indent="-285750" algn="just">
              <a:buFont typeface="Arial" panose="020B0604020202020204" pitchFamily="34" charset="0"/>
              <a:buChar char="•"/>
            </a:pPr>
            <a:r>
              <a:rPr lang="en-US" sz="1400" dirty="0">
                <a:sym typeface="Arial"/>
              </a:rPr>
              <a:t>Data driven nature; Easy </a:t>
            </a:r>
            <a:r>
              <a:rPr lang="en-US" sz="1400" dirty="0" err="1">
                <a:sym typeface="Arial"/>
              </a:rPr>
              <a:t>explainability</a:t>
            </a:r>
            <a:r>
              <a:rPr lang="en-US" sz="1400" dirty="0">
                <a:sym typeface="Arial"/>
              </a:rPr>
              <a:t>.</a:t>
            </a:r>
            <a:endParaRPr lang="en-IN" sz="1400" dirty="0">
              <a:solidFill>
                <a:srgbClr val="353740"/>
              </a:solidFill>
            </a:endParaRPr>
          </a:p>
          <a:p>
            <a:pPr marL="742950" lvl="1" indent="-285750" algn="just">
              <a:buFont typeface="Arial" panose="020B0604020202020204" pitchFamily="34" charset="0"/>
              <a:buChar char="•"/>
            </a:pPr>
            <a:endParaRPr lang="en-IN" sz="1400" dirty="0">
              <a:solidFill>
                <a:srgbClr val="353740"/>
              </a:solidFill>
            </a:endParaRPr>
          </a:p>
        </p:txBody>
      </p:sp>
      <p:pic>
        <p:nvPicPr>
          <p:cNvPr id="20" name="Picture 19" descr="Chart, line chart&#10;&#10;Description automatically generated">
            <a:extLst>
              <a:ext uri="{FF2B5EF4-FFF2-40B4-BE49-F238E27FC236}">
                <a16:creationId xmlns:a16="http://schemas.microsoft.com/office/drawing/2014/main" id="{348514D0-6DD2-6F75-0F49-E1D29E9FA6F1}"/>
              </a:ext>
            </a:extLst>
          </p:cNvPr>
          <p:cNvPicPr>
            <a:picLocks noChangeAspect="1"/>
          </p:cNvPicPr>
          <p:nvPr/>
        </p:nvPicPr>
        <p:blipFill>
          <a:blip r:embed="rId7"/>
          <a:stretch>
            <a:fillRect/>
          </a:stretch>
        </p:blipFill>
        <p:spPr>
          <a:xfrm>
            <a:off x="2997727" y="1196423"/>
            <a:ext cx="2335666" cy="2401563"/>
          </a:xfrm>
          <a:prstGeom prst="rect">
            <a:avLst/>
          </a:prstGeom>
        </p:spPr>
      </p:pic>
      <p:pic>
        <p:nvPicPr>
          <p:cNvPr id="22" name="Picture 21" descr="Chart, line chart&#10;&#10;Description automatically generated">
            <a:extLst>
              <a:ext uri="{FF2B5EF4-FFF2-40B4-BE49-F238E27FC236}">
                <a16:creationId xmlns:a16="http://schemas.microsoft.com/office/drawing/2014/main" id="{4B67B0DE-7D26-A8A0-F087-9D0363BA346F}"/>
              </a:ext>
            </a:extLst>
          </p:cNvPr>
          <p:cNvPicPr>
            <a:picLocks noChangeAspect="1"/>
          </p:cNvPicPr>
          <p:nvPr/>
        </p:nvPicPr>
        <p:blipFill>
          <a:blip r:embed="rId8"/>
          <a:stretch>
            <a:fillRect/>
          </a:stretch>
        </p:blipFill>
        <p:spPr>
          <a:xfrm>
            <a:off x="3050222" y="3922055"/>
            <a:ext cx="2236793" cy="2258029"/>
          </a:xfrm>
          <a:prstGeom prst="rect">
            <a:avLst/>
          </a:prstGeom>
        </p:spPr>
      </p:pic>
      <p:sp>
        <p:nvSpPr>
          <p:cNvPr id="23" name="TextBox 22">
            <a:extLst>
              <a:ext uri="{FF2B5EF4-FFF2-40B4-BE49-F238E27FC236}">
                <a16:creationId xmlns:a16="http://schemas.microsoft.com/office/drawing/2014/main" id="{85096656-D09E-5D57-2C75-A56337EC065A}"/>
              </a:ext>
            </a:extLst>
          </p:cNvPr>
          <p:cNvSpPr txBox="1"/>
          <p:nvPr/>
        </p:nvSpPr>
        <p:spPr>
          <a:xfrm>
            <a:off x="2525456" y="931616"/>
            <a:ext cx="958917" cy="261610"/>
          </a:xfrm>
          <a:prstGeom prst="rect">
            <a:avLst/>
          </a:prstGeom>
          <a:noFill/>
        </p:spPr>
        <p:txBody>
          <a:bodyPr wrap="none" rtlCol="0">
            <a:spAutoFit/>
          </a:bodyPr>
          <a:lstStyle/>
          <a:p>
            <a:r>
              <a:rPr lang="en-US" sz="1100" i="1" dirty="0"/>
              <a:t>Before tuning</a:t>
            </a:r>
          </a:p>
        </p:txBody>
      </p:sp>
      <p:sp>
        <p:nvSpPr>
          <p:cNvPr id="24" name="TextBox 23">
            <a:extLst>
              <a:ext uri="{FF2B5EF4-FFF2-40B4-BE49-F238E27FC236}">
                <a16:creationId xmlns:a16="http://schemas.microsoft.com/office/drawing/2014/main" id="{EB9C5554-C151-AA2F-0430-069B65AF73EE}"/>
              </a:ext>
            </a:extLst>
          </p:cNvPr>
          <p:cNvSpPr txBox="1"/>
          <p:nvPr/>
        </p:nvSpPr>
        <p:spPr>
          <a:xfrm>
            <a:off x="2658866" y="6190594"/>
            <a:ext cx="870751" cy="261610"/>
          </a:xfrm>
          <a:prstGeom prst="rect">
            <a:avLst/>
          </a:prstGeom>
          <a:noFill/>
        </p:spPr>
        <p:txBody>
          <a:bodyPr wrap="none" rtlCol="0">
            <a:spAutoFit/>
          </a:bodyPr>
          <a:lstStyle/>
          <a:p>
            <a:r>
              <a:rPr lang="en-US" sz="1100" i="1" dirty="0"/>
              <a:t>After tuning</a:t>
            </a:r>
          </a:p>
        </p:txBody>
      </p:sp>
      <p:sp>
        <p:nvSpPr>
          <p:cNvPr id="25" name="TextBox 24">
            <a:extLst>
              <a:ext uri="{FF2B5EF4-FFF2-40B4-BE49-F238E27FC236}">
                <a16:creationId xmlns:a16="http://schemas.microsoft.com/office/drawing/2014/main" id="{1F4E9297-6950-DF1F-1B0F-35F80A697ED1}"/>
              </a:ext>
            </a:extLst>
          </p:cNvPr>
          <p:cNvSpPr txBox="1"/>
          <p:nvPr/>
        </p:nvSpPr>
        <p:spPr>
          <a:xfrm>
            <a:off x="6892504" y="3627940"/>
            <a:ext cx="958917" cy="261610"/>
          </a:xfrm>
          <a:prstGeom prst="rect">
            <a:avLst/>
          </a:prstGeom>
          <a:noFill/>
        </p:spPr>
        <p:txBody>
          <a:bodyPr wrap="none" rtlCol="0">
            <a:spAutoFit/>
          </a:bodyPr>
          <a:lstStyle/>
          <a:p>
            <a:r>
              <a:rPr lang="en-US" sz="1100" i="1" dirty="0"/>
              <a:t>Before tuning</a:t>
            </a:r>
          </a:p>
        </p:txBody>
      </p:sp>
      <p:sp>
        <p:nvSpPr>
          <p:cNvPr id="26" name="TextBox 25">
            <a:extLst>
              <a:ext uri="{FF2B5EF4-FFF2-40B4-BE49-F238E27FC236}">
                <a16:creationId xmlns:a16="http://schemas.microsoft.com/office/drawing/2014/main" id="{1002609B-4B26-AA42-AE48-CBADBAD7A656}"/>
              </a:ext>
            </a:extLst>
          </p:cNvPr>
          <p:cNvSpPr txBox="1"/>
          <p:nvPr/>
        </p:nvSpPr>
        <p:spPr>
          <a:xfrm>
            <a:off x="10242080" y="3627940"/>
            <a:ext cx="870751" cy="261610"/>
          </a:xfrm>
          <a:prstGeom prst="rect">
            <a:avLst/>
          </a:prstGeom>
          <a:noFill/>
        </p:spPr>
        <p:txBody>
          <a:bodyPr wrap="none" rtlCol="0">
            <a:spAutoFit/>
          </a:bodyPr>
          <a:lstStyle/>
          <a:p>
            <a:r>
              <a:rPr lang="en-US" sz="1100" i="1" dirty="0"/>
              <a:t>After tuning</a:t>
            </a:r>
          </a:p>
        </p:txBody>
      </p:sp>
    </p:spTree>
    <p:extLst>
      <p:ext uri="{BB962C8B-B14F-4D97-AF65-F5344CB8AC3E}">
        <p14:creationId xmlns:p14="http://schemas.microsoft.com/office/powerpoint/2010/main" val="302414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59A773EF-0292-B2F1-530D-9D9B6DDE9545}"/>
              </a:ext>
            </a:extLst>
          </p:cNvPr>
          <p:cNvSpPr>
            <a:spLocks noGrp="1"/>
          </p:cNvSpPr>
          <p:nvPr>
            <p:ph type="ctrTitle"/>
          </p:nvPr>
        </p:nvSpPr>
        <p:spPr>
          <a:xfrm>
            <a:off x="2928396" y="997257"/>
            <a:ext cx="5478683" cy="686329"/>
          </a:xfrm>
        </p:spPr>
        <p:txBody>
          <a:bodyPr>
            <a:normAutofit/>
          </a:bodyPr>
          <a:lstStyle/>
          <a:p>
            <a:r>
              <a:rPr lang="en-US" sz="3600" b="1" dirty="0"/>
              <a:t>BACKGROUND</a:t>
            </a:r>
            <a:endParaRPr lang="en-US" sz="4000" b="1" dirty="0"/>
          </a:p>
        </p:txBody>
      </p:sp>
      <p:sp>
        <p:nvSpPr>
          <p:cNvPr id="11" name="Subtitle 10">
            <a:extLst>
              <a:ext uri="{FF2B5EF4-FFF2-40B4-BE49-F238E27FC236}">
                <a16:creationId xmlns:a16="http://schemas.microsoft.com/office/drawing/2014/main" id="{2971669C-4E04-1580-199A-D708B27BE7AA}"/>
              </a:ext>
            </a:extLst>
          </p:cNvPr>
          <p:cNvSpPr>
            <a:spLocks noGrp="1"/>
          </p:cNvSpPr>
          <p:nvPr>
            <p:ph type="subTitle" idx="1"/>
          </p:nvPr>
        </p:nvSpPr>
        <p:spPr>
          <a:xfrm>
            <a:off x="1084161" y="1784811"/>
            <a:ext cx="9576121" cy="2000109"/>
          </a:xfrm>
        </p:spPr>
        <p:txBody>
          <a:bodyPr>
            <a:normAutofit/>
          </a:bodyPr>
          <a:lstStyle/>
          <a:p>
            <a:pPr marL="285750" indent="-285750" algn="just">
              <a:buFont typeface="Arial" panose="020B0604020202020204" pitchFamily="34" charset="0"/>
              <a:buChar char="•"/>
            </a:pPr>
            <a:r>
              <a:rPr lang="en-IN" sz="1600" b="0" i="0" dirty="0">
                <a:solidFill>
                  <a:srgbClr val="353740"/>
                </a:solidFill>
                <a:effectLst/>
              </a:rPr>
              <a:t>Telecom churn prediction is the process of predicting customer attrition or customer churn in the telecommunications industry. Customer churn is a critical issue for the telecom industry because it is expensive to acquire new customers than to retain existing ones. </a:t>
            </a:r>
          </a:p>
          <a:p>
            <a:pPr marL="285750" indent="-285750" algn="just">
              <a:buFont typeface="Arial" panose="020B0604020202020204" pitchFamily="34" charset="0"/>
              <a:buChar char="•"/>
            </a:pPr>
            <a:r>
              <a:rPr lang="en-IN" sz="1600" b="0" i="0" dirty="0">
                <a:solidFill>
                  <a:srgbClr val="353740"/>
                </a:solidFill>
                <a:effectLst/>
              </a:rPr>
              <a:t>Therefore, it is important to be able to identify customers who are likely to churn and take proactive measures to keep them. Machine learning (ML) algorithms can be used to build churn prediction models. </a:t>
            </a:r>
          </a:p>
          <a:p>
            <a:pPr marL="285750" indent="-285750" algn="just">
              <a:buFont typeface="Arial" panose="020B0604020202020204" pitchFamily="34" charset="0"/>
              <a:buChar char="•"/>
            </a:pPr>
            <a:r>
              <a:rPr lang="en-IN" sz="1600" b="0" i="0" dirty="0">
                <a:solidFill>
                  <a:srgbClr val="353740"/>
                </a:solidFill>
                <a:effectLst/>
              </a:rPr>
              <a:t>ML algorithms can be used to create models based on customer attributes such as demographics, usage patterns and past behaviours. These models can then be used to accurately predict customer churn.</a:t>
            </a:r>
            <a:endParaRPr lang="en-IN" sz="2800" dirty="0"/>
          </a:p>
        </p:txBody>
      </p:sp>
      <p:sp>
        <p:nvSpPr>
          <p:cNvPr id="13" name="Title 8">
            <a:extLst>
              <a:ext uri="{FF2B5EF4-FFF2-40B4-BE49-F238E27FC236}">
                <a16:creationId xmlns:a16="http://schemas.microsoft.com/office/drawing/2014/main" id="{DE59B789-09E0-FF65-AA99-D350BF09D254}"/>
              </a:ext>
            </a:extLst>
          </p:cNvPr>
          <p:cNvSpPr txBox="1">
            <a:spLocks/>
          </p:cNvSpPr>
          <p:nvPr/>
        </p:nvSpPr>
        <p:spPr>
          <a:xfrm>
            <a:off x="2928396" y="3795967"/>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OBJECTIVE</a:t>
            </a:r>
          </a:p>
        </p:txBody>
      </p:sp>
      <p:sp>
        <p:nvSpPr>
          <p:cNvPr id="14" name="Subtitle 10">
            <a:extLst>
              <a:ext uri="{FF2B5EF4-FFF2-40B4-BE49-F238E27FC236}">
                <a16:creationId xmlns:a16="http://schemas.microsoft.com/office/drawing/2014/main" id="{E3F12693-9DCA-A234-7A59-B71622B74AD4}"/>
              </a:ext>
            </a:extLst>
          </p:cNvPr>
          <p:cNvSpPr txBox="1">
            <a:spLocks/>
          </p:cNvSpPr>
          <p:nvPr/>
        </p:nvSpPr>
        <p:spPr>
          <a:xfrm>
            <a:off x="1084161" y="4583575"/>
            <a:ext cx="9799899" cy="20834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IN" sz="1600" dirty="0">
                <a:solidFill>
                  <a:srgbClr val="353740"/>
                </a:solidFill>
              </a:rPr>
              <a:t>The objective is to predict with high accuracy if a customer will churn the service provider.</a:t>
            </a:r>
          </a:p>
          <a:p>
            <a:pPr marL="285750" indent="-285750" algn="just">
              <a:buFont typeface="Arial" panose="020B0604020202020204" pitchFamily="34" charset="0"/>
              <a:buChar char="•"/>
            </a:pPr>
            <a:r>
              <a:rPr lang="en-IN" sz="1600" dirty="0">
                <a:solidFill>
                  <a:srgbClr val="353740"/>
                </a:solidFill>
              </a:rPr>
              <a:t>To build a classification system to predict whether a customer will churn or not based on the IBM Telecom Data from Kaggle.</a:t>
            </a:r>
          </a:p>
          <a:p>
            <a:pPr marL="285750" indent="-285750" algn="just">
              <a:buFont typeface="Arial" panose="020B0604020202020204" pitchFamily="34" charset="0"/>
              <a:buChar char="•"/>
            </a:pPr>
            <a:r>
              <a:rPr lang="en-IN" sz="1600" dirty="0">
                <a:solidFill>
                  <a:srgbClr val="353740"/>
                </a:solidFill>
              </a:rPr>
              <a:t>The classifier will be built using bagging algorithms like Random Forest, Logistic Regression, KNN and boosting algorithms like </a:t>
            </a:r>
            <a:r>
              <a:rPr lang="en-IN" sz="1600" dirty="0" err="1">
                <a:solidFill>
                  <a:srgbClr val="353740"/>
                </a:solidFill>
              </a:rPr>
              <a:t>ADABoost</a:t>
            </a:r>
            <a:r>
              <a:rPr lang="en-IN" sz="1600" dirty="0">
                <a:solidFill>
                  <a:srgbClr val="353740"/>
                </a:solidFill>
              </a:rPr>
              <a:t>, </a:t>
            </a:r>
            <a:r>
              <a:rPr lang="en-IN" sz="1600" dirty="0" err="1">
                <a:solidFill>
                  <a:srgbClr val="353740"/>
                </a:solidFill>
              </a:rPr>
              <a:t>XGBoost</a:t>
            </a:r>
            <a:r>
              <a:rPr lang="en-IN" sz="1600" dirty="0">
                <a:solidFill>
                  <a:srgbClr val="353740"/>
                </a:solidFill>
              </a:rPr>
              <a:t>.</a:t>
            </a:r>
          </a:p>
        </p:txBody>
      </p:sp>
    </p:spTree>
    <p:extLst>
      <p:ext uri="{BB962C8B-B14F-4D97-AF65-F5344CB8AC3E}">
        <p14:creationId xmlns:p14="http://schemas.microsoft.com/office/powerpoint/2010/main" val="390544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1575"/>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59A773EF-0292-B2F1-530D-9D9B6DDE9545}"/>
              </a:ext>
            </a:extLst>
          </p:cNvPr>
          <p:cNvSpPr>
            <a:spLocks noGrp="1"/>
          </p:cNvSpPr>
          <p:nvPr>
            <p:ph type="ctrTitle"/>
          </p:nvPr>
        </p:nvSpPr>
        <p:spPr>
          <a:xfrm>
            <a:off x="2928396" y="24980"/>
            <a:ext cx="5478683" cy="686329"/>
          </a:xfrm>
        </p:spPr>
        <p:txBody>
          <a:bodyPr>
            <a:normAutofit fontScale="90000"/>
          </a:bodyPr>
          <a:lstStyle/>
          <a:p>
            <a:r>
              <a:rPr lang="en-US" sz="3600" b="1" dirty="0">
                <a:solidFill>
                  <a:schemeClr val="bg1"/>
                </a:solidFill>
              </a:rPr>
              <a:t>EDA – Exploratory Data Analysis</a:t>
            </a:r>
            <a:endParaRPr lang="en-US" sz="4000" b="1" dirty="0">
              <a:solidFill>
                <a:schemeClr val="bg1"/>
              </a:solidFill>
            </a:endParaRPr>
          </a:p>
        </p:txBody>
      </p:sp>
      <p:pic>
        <p:nvPicPr>
          <p:cNvPr id="3074" name="Picture 2">
            <a:extLst>
              <a:ext uri="{FF2B5EF4-FFF2-40B4-BE49-F238E27FC236}">
                <a16:creationId xmlns:a16="http://schemas.microsoft.com/office/drawing/2014/main" id="{FAE4CAF8-FFCB-B36E-41A5-D175E6A9D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636" y="1171639"/>
            <a:ext cx="2228046" cy="22280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7AEC875-8DB3-B1B0-FF9E-CA5C05FCF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448" y="1171639"/>
            <a:ext cx="2895127" cy="21701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64CD68-7B5C-F4F2-AE56-E2E1A921B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6341" y="1181191"/>
            <a:ext cx="2752203" cy="216055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A806571-E1C2-A821-3988-DDB5C560F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420" y="3917942"/>
            <a:ext cx="3823564" cy="24258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95F69CA-ACEB-3A18-434C-9E79F988B8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2015" y="3940889"/>
            <a:ext cx="3000100" cy="22280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A9A593-D80F-344D-5299-D6673DA6C626}"/>
              </a:ext>
            </a:extLst>
          </p:cNvPr>
          <p:cNvSpPr txBox="1"/>
          <p:nvPr/>
        </p:nvSpPr>
        <p:spPr>
          <a:xfrm>
            <a:off x="1304149" y="3298338"/>
            <a:ext cx="2059020" cy="523220"/>
          </a:xfrm>
          <a:prstGeom prst="rect">
            <a:avLst/>
          </a:prstGeom>
          <a:noFill/>
        </p:spPr>
        <p:txBody>
          <a:bodyPr wrap="square" rtlCol="0">
            <a:spAutoFit/>
          </a:bodyPr>
          <a:lstStyle/>
          <a:p>
            <a:pPr algn="ctr"/>
            <a:r>
              <a:rPr lang="en-US" sz="1400" dirty="0"/>
              <a:t>Customer segmentation by age</a:t>
            </a:r>
          </a:p>
        </p:txBody>
      </p:sp>
      <p:sp>
        <p:nvSpPr>
          <p:cNvPr id="3" name="TextBox 2">
            <a:extLst>
              <a:ext uri="{FF2B5EF4-FFF2-40B4-BE49-F238E27FC236}">
                <a16:creationId xmlns:a16="http://schemas.microsoft.com/office/drawing/2014/main" id="{BA5E01E2-9B7B-9430-43C4-DA5697A96C63}"/>
              </a:ext>
            </a:extLst>
          </p:cNvPr>
          <p:cNvSpPr txBox="1"/>
          <p:nvPr/>
        </p:nvSpPr>
        <p:spPr>
          <a:xfrm>
            <a:off x="4552501" y="3341743"/>
            <a:ext cx="2059020" cy="523220"/>
          </a:xfrm>
          <a:prstGeom prst="rect">
            <a:avLst/>
          </a:prstGeom>
          <a:noFill/>
        </p:spPr>
        <p:txBody>
          <a:bodyPr wrap="square" rtlCol="0">
            <a:spAutoFit/>
          </a:bodyPr>
          <a:lstStyle/>
          <a:p>
            <a:pPr algn="ctr"/>
            <a:r>
              <a:rPr lang="en-US" sz="1400" dirty="0"/>
              <a:t>Customer segmentation by Contract Type</a:t>
            </a:r>
          </a:p>
        </p:txBody>
      </p:sp>
      <p:sp>
        <p:nvSpPr>
          <p:cNvPr id="4" name="TextBox 3">
            <a:extLst>
              <a:ext uri="{FF2B5EF4-FFF2-40B4-BE49-F238E27FC236}">
                <a16:creationId xmlns:a16="http://schemas.microsoft.com/office/drawing/2014/main" id="{794F8581-A251-289B-757A-B5737560B06F}"/>
              </a:ext>
            </a:extLst>
          </p:cNvPr>
          <p:cNvSpPr txBox="1"/>
          <p:nvPr/>
        </p:nvSpPr>
        <p:spPr>
          <a:xfrm>
            <a:off x="8062932" y="3341743"/>
            <a:ext cx="2059020" cy="523220"/>
          </a:xfrm>
          <a:prstGeom prst="rect">
            <a:avLst/>
          </a:prstGeom>
          <a:noFill/>
        </p:spPr>
        <p:txBody>
          <a:bodyPr wrap="square" rtlCol="0">
            <a:spAutoFit/>
          </a:bodyPr>
          <a:lstStyle/>
          <a:p>
            <a:pPr algn="ctr"/>
            <a:r>
              <a:rPr lang="en-US" sz="1400" dirty="0"/>
              <a:t>Customer segmentation by churn</a:t>
            </a:r>
          </a:p>
        </p:txBody>
      </p:sp>
      <p:sp>
        <p:nvSpPr>
          <p:cNvPr id="5" name="TextBox 4">
            <a:extLst>
              <a:ext uri="{FF2B5EF4-FFF2-40B4-BE49-F238E27FC236}">
                <a16:creationId xmlns:a16="http://schemas.microsoft.com/office/drawing/2014/main" id="{3E906517-DDB5-BD16-2E61-63EC104B5AFB}"/>
              </a:ext>
            </a:extLst>
          </p:cNvPr>
          <p:cNvSpPr txBox="1"/>
          <p:nvPr/>
        </p:nvSpPr>
        <p:spPr>
          <a:xfrm>
            <a:off x="2419384" y="6292099"/>
            <a:ext cx="2745004" cy="523220"/>
          </a:xfrm>
          <a:prstGeom prst="rect">
            <a:avLst/>
          </a:prstGeom>
          <a:noFill/>
        </p:spPr>
        <p:txBody>
          <a:bodyPr wrap="square" rtlCol="0">
            <a:spAutoFit/>
          </a:bodyPr>
          <a:lstStyle/>
          <a:p>
            <a:pPr algn="ctr"/>
            <a:r>
              <a:rPr lang="en-US" sz="1400" dirty="0"/>
              <a:t>Customer segmentation by churn and contract type</a:t>
            </a:r>
          </a:p>
        </p:txBody>
      </p:sp>
      <p:sp>
        <p:nvSpPr>
          <p:cNvPr id="8" name="TextBox 7">
            <a:extLst>
              <a:ext uri="{FF2B5EF4-FFF2-40B4-BE49-F238E27FC236}">
                <a16:creationId xmlns:a16="http://schemas.microsoft.com/office/drawing/2014/main" id="{CB2AB19A-3196-1039-85E5-E07E52D14D49}"/>
              </a:ext>
            </a:extLst>
          </p:cNvPr>
          <p:cNvSpPr txBox="1"/>
          <p:nvPr/>
        </p:nvSpPr>
        <p:spPr>
          <a:xfrm>
            <a:off x="6697246" y="6282162"/>
            <a:ext cx="2745003" cy="523220"/>
          </a:xfrm>
          <a:prstGeom prst="rect">
            <a:avLst/>
          </a:prstGeom>
          <a:noFill/>
        </p:spPr>
        <p:txBody>
          <a:bodyPr wrap="square" rtlCol="0">
            <a:spAutoFit/>
          </a:bodyPr>
          <a:lstStyle/>
          <a:p>
            <a:pPr algn="ctr"/>
            <a:r>
              <a:rPr lang="en-US" sz="1400" dirty="0"/>
              <a:t>Customer segmentation by dependents and partners</a:t>
            </a:r>
          </a:p>
        </p:txBody>
      </p:sp>
    </p:spTree>
    <p:extLst>
      <p:ext uri="{BB962C8B-B14F-4D97-AF65-F5344CB8AC3E}">
        <p14:creationId xmlns:p14="http://schemas.microsoft.com/office/powerpoint/2010/main" val="300769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59A773EF-0292-B2F1-530D-9D9B6DDE9545}"/>
              </a:ext>
            </a:extLst>
          </p:cNvPr>
          <p:cNvSpPr>
            <a:spLocks noGrp="1"/>
          </p:cNvSpPr>
          <p:nvPr>
            <p:ph type="ctrTitle"/>
          </p:nvPr>
        </p:nvSpPr>
        <p:spPr>
          <a:xfrm>
            <a:off x="2719013" y="0"/>
            <a:ext cx="5478683" cy="686329"/>
          </a:xfrm>
        </p:spPr>
        <p:txBody>
          <a:bodyPr>
            <a:normAutofit/>
          </a:bodyPr>
          <a:lstStyle/>
          <a:p>
            <a:r>
              <a:rPr lang="en-US" sz="3200" b="1" dirty="0">
                <a:solidFill>
                  <a:schemeClr val="bg1"/>
                </a:solidFill>
              </a:rPr>
              <a:t>EDA and Data Pre-Processing</a:t>
            </a:r>
          </a:p>
        </p:txBody>
      </p:sp>
      <p:sp>
        <p:nvSpPr>
          <p:cNvPr id="11" name="Subtitle 10">
            <a:extLst>
              <a:ext uri="{FF2B5EF4-FFF2-40B4-BE49-F238E27FC236}">
                <a16:creationId xmlns:a16="http://schemas.microsoft.com/office/drawing/2014/main" id="{2971669C-4E04-1580-199A-D708B27BE7AA}"/>
              </a:ext>
            </a:extLst>
          </p:cNvPr>
          <p:cNvSpPr>
            <a:spLocks noGrp="1"/>
          </p:cNvSpPr>
          <p:nvPr>
            <p:ph type="subTitle" idx="1"/>
          </p:nvPr>
        </p:nvSpPr>
        <p:spPr>
          <a:xfrm>
            <a:off x="1331321" y="4142932"/>
            <a:ext cx="7649936" cy="2250491"/>
          </a:xfrm>
        </p:spPr>
        <p:txBody>
          <a:bodyPr>
            <a:noAutofit/>
          </a:bodyPr>
          <a:lstStyle/>
          <a:p>
            <a:pPr marL="285750" indent="-285750" algn="l">
              <a:buFont typeface="Arial" panose="020B0604020202020204" pitchFamily="34" charset="0"/>
              <a:buChar char="•"/>
            </a:pPr>
            <a:endParaRPr lang="en-IN" sz="1400" dirty="0">
              <a:solidFill>
                <a:srgbClr val="353740"/>
              </a:solidFill>
            </a:endParaRPr>
          </a:p>
          <a:p>
            <a:pPr marL="285750" indent="-285750" algn="l">
              <a:buFont typeface="Arial" panose="020B0604020202020204" pitchFamily="34" charset="0"/>
              <a:buChar char="•"/>
            </a:pPr>
            <a:r>
              <a:rPr lang="en-IN" sz="1400" b="0" i="0" dirty="0">
                <a:solidFill>
                  <a:srgbClr val="353740"/>
                </a:solidFill>
                <a:effectLst/>
              </a:rPr>
              <a:t>Missing values : There are 11 missing values present in “Total Charges”. </a:t>
            </a:r>
          </a:p>
          <a:p>
            <a:pPr marL="285750" indent="-285750" algn="l">
              <a:buFont typeface="Arial" panose="020B0604020202020204" pitchFamily="34" charset="0"/>
              <a:buChar char="•"/>
            </a:pPr>
            <a:r>
              <a:rPr lang="en-IN" sz="1400" b="0" i="0" dirty="0">
                <a:solidFill>
                  <a:srgbClr val="353740"/>
                </a:solidFill>
                <a:effectLst/>
              </a:rPr>
              <a:t>Outliers : No outliers were present in the dataset.</a:t>
            </a:r>
          </a:p>
          <a:p>
            <a:pPr marL="285750" indent="-285750" algn="l">
              <a:buFont typeface="Arial" panose="020B0604020202020204" pitchFamily="34" charset="0"/>
              <a:buChar char="•"/>
            </a:pPr>
            <a:r>
              <a:rPr lang="en-US" sz="1400" dirty="0"/>
              <a:t>Significant variables impacting “Churn”:  Type &amp; Tenure of Contract</a:t>
            </a:r>
            <a:endParaRPr lang="en-IN" sz="1400" dirty="0">
              <a:solidFill>
                <a:srgbClr val="353740"/>
              </a:solidFill>
            </a:endParaRPr>
          </a:p>
          <a:p>
            <a:pPr marL="285750" indent="-285750" algn="l">
              <a:buFont typeface="Arial" panose="020B0604020202020204" pitchFamily="34" charset="0"/>
              <a:buChar char="•"/>
            </a:pPr>
            <a:r>
              <a:rPr lang="en-US" sz="1400" dirty="0"/>
              <a:t>Churn is observed to be high for customers:</a:t>
            </a:r>
          </a:p>
          <a:p>
            <a:pPr marL="742950" lvl="1" indent="-285750" algn="l">
              <a:buFont typeface="Arial" panose="020B0604020202020204" pitchFamily="34" charset="0"/>
              <a:buChar char="•"/>
            </a:pPr>
            <a:r>
              <a:rPr lang="en-US" sz="1000" dirty="0"/>
              <a:t>Without dependents</a:t>
            </a:r>
          </a:p>
          <a:p>
            <a:pPr marL="742950" lvl="1" indent="-285750" algn="l">
              <a:buFont typeface="Arial" panose="020B0604020202020204" pitchFamily="34" charset="0"/>
              <a:buChar char="•"/>
            </a:pPr>
            <a:r>
              <a:rPr lang="en-US" sz="1000" dirty="0"/>
              <a:t>With higher cost of phone services</a:t>
            </a:r>
          </a:p>
          <a:p>
            <a:pPr marL="742950" lvl="1" indent="-285750" algn="l">
              <a:buFont typeface="Arial" panose="020B0604020202020204" pitchFamily="34" charset="0"/>
              <a:buChar char="•"/>
            </a:pPr>
            <a:r>
              <a:rPr lang="en-US" sz="1000" dirty="0"/>
              <a:t>Having single line service (no combo services)</a:t>
            </a:r>
          </a:p>
        </p:txBody>
      </p:sp>
      <p:pic>
        <p:nvPicPr>
          <p:cNvPr id="6146" name="Picture 2">
            <a:extLst>
              <a:ext uri="{FF2B5EF4-FFF2-40B4-BE49-F238E27FC236}">
                <a16:creationId xmlns:a16="http://schemas.microsoft.com/office/drawing/2014/main" id="{84BD4E21-A4A8-0286-A490-8BA62760B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321" y="1077741"/>
            <a:ext cx="3342942" cy="25419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38E7BE0-69D1-B598-A702-3EAC753C8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3860" y="1077741"/>
            <a:ext cx="3667672" cy="25419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39E42E-AAF9-3C5F-5250-8655F2A65042}"/>
              </a:ext>
            </a:extLst>
          </p:cNvPr>
          <p:cNvSpPr txBox="1"/>
          <p:nvPr/>
        </p:nvSpPr>
        <p:spPr>
          <a:xfrm>
            <a:off x="2081915" y="3619712"/>
            <a:ext cx="2059020" cy="523220"/>
          </a:xfrm>
          <a:prstGeom prst="rect">
            <a:avLst/>
          </a:prstGeom>
          <a:noFill/>
        </p:spPr>
        <p:txBody>
          <a:bodyPr wrap="square" rtlCol="0">
            <a:spAutoFit/>
          </a:bodyPr>
          <a:lstStyle/>
          <a:p>
            <a:pPr algn="ctr"/>
            <a:r>
              <a:rPr lang="en-US" sz="1400" dirty="0"/>
              <a:t>Distribution of monthly charges by churn</a:t>
            </a:r>
          </a:p>
        </p:txBody>
      </p:sp>
      <p:sp>
        <p:nvSpPr>
          <p:cNvPr id="12" name="TextBox 11">
            <a:extLst>
              <a:ext uri="{FF2B5EF4-FFF2-40B4-BE49-F238E27FC236}">
                <a16:creationId xmlns:a16="http://schemas.microsoft.com/office/drawing/2014/main" id="{FF4055BD-3E14-EA91-3115-D6802C8E55CA}"/>
              </a:ext>
            </a:extLst>
          </p:cNvPr>
          <p:cNvSpPr txBox="1"/>
          <p:nvPr/>
        </p:nvSpPr>
        <p:spPr>
          <a:xfrm>
            <a:off x="7168186" y="3619712"/>
            <a:ext cx="2059020" cy="307777"/>
          </a:xfrm>
          <a:prstGeom prst="rect">
            <a:avLst/>
          </a:prstGeom>
          <a:noFill/>
        </p:spPr>
        <p:txBody>
          <a:bodyPr wrap="square" rtlCol="0">
            <a:spAutoFit/>
          </a:bodyPr>
          <a:lstStyle/>
          <a:p>
            <a:pPr algn="ctr"/>
            <a:r>
              <a:rPr lang="en-US" sz="1400" dirty="0"/>
              <a:t>Churn vs Tenure</a:t>
            </a:r>
          </a:p>
        </p:txBody>
      </p:sp>
    </p:spTree>
    <p:extLst>
      <p:ext uri="{BB962C8B-B14F-4D97-AF65-F5344CB8AC3E}">
        <p14:creationId xmlns:p14="http://schemas.microsoft.com/office/powerpoint/2010/main" val="330878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8">
            <a:extLst>
              <a:ext uri="{FF2B5EF4-FFF2-40B4-BE49-F238E27FC236}">
                <a16:creationId xmlns:a16="http://schemas.microsoft.com/office/drawing/2014/main" id="{A6D6102B-E912-13DD-24C5-824F1669FFBD}"/>
              </a:ext>
            </a:extLst>
          </p:cNvPr>
          <p:cNvSpPr txBox="1">
            <a:spLocks/>
          </p:cNvSpPr>
          <p:nvPr/>
        </p:nvSpPr>
        <p:spPr>
          <a:xfrm>
            <a:off x="2789632" y="27278"/>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Models Summary</a:t>
            </a:r>
          </a:p>
        </p:txBody>
      </p:sp>
      <p:sp>
        <p:nvSpPr>
          <p:cNvPr id="8" name="Subtitle 10">
            <a:extLst>
              <a:ext uri="{FF2B5EF4-FFF2-40B4-BE49-F238E27FC236}">
                <a16:creationId xmlns:a16="http://schemas.microsoft.com/office/drawing/2014/main" id="{38E24E11-7E9E-C45E-7900-1EC3E45F9C05}"/>
              </a:ext>
            </a:extLst>
          </p:cNvPr>
          <p:cNvSpPr txBox="1">
            <a:spLocks/>
          </p:cNvSpPr>
          <p:nvPr/>
        </p:nvSpPr>
        <p:spPr>
          <a:xfrm>
            <a:off x="882279" y="1626409"/>
            <a:ext cx="5381617" cy="233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IN" sz="1400" dirty="0">
              <a:solidFill>
                <a:srgbClr val="353740"/>
              </a:solidFill>
            </a:endParaRPr>
          </a:p>
          <a:p>
            <a:pPr marL="285750" indent="-285750" algn="just">
              <a:buFont typeface="Arial" panose="020B0604020202020204" pitchFamily="34" charset="0"/>
              <a:buChar char="•"/>
            </a:pPr>
            <a:r>
              <a:rPr lang="en-IN" sz="1400" dirty="0">
                <a:solidFill>
                  <a:srgbClr val="353740"/>
                </a:solidFill>
              </a:rPr>
              <a:t>ADABOOST : AdaBoost (Adaptive Boosting) is an ensemble machine learning technique. It works by combining multiple weak learners (models that are just slightly better than random chance) to create a strong learner.. Here we are using Decision Trees as our base model. We have applied </a:t>
            </a:r>
            <a:r>
              <a:rPr lang="en-IN" sz="1400" dirty="0" err="1">
                <a:solidFill>
                  <a:srgbClr val="353740"/>
                </a:solidFill>
              </a:rPr>
              <a:t>GridSearchCV</a:t>
            </a:r>
            <a:r>
              <a:rPr lang="en-IN" sz="1400" dirty="0">
                <a:solidFill>
                  <a:srgbClr val="353740"/>
                </a:solidFill>
              </a:rPr>
              <a:t> on the base model that is our Decision Tree and also on the </a:t>
            </a:r>
            <a:r>
              <a:rPr lang="en-IN" sz="1400" dirty="0" err="1">
                <a:solidFill>
                  <a:srgbClr val="353740"/>
                </a:solidFill>
              </a:rPr>
              <a:t>Adaboost</a:t>
            </a:r>
            <a:r>
              <a:rPr lang="en-IN" sz="1400" dirty="0">
                <a:solidFill>
                  <a:srgbClr val="353740"/>
                </a:solidFill>
              </a:rPr>
              <a:t> model. The </a:t>
            </a:r>
            <a:r>
              <a:rPr lang="en-IN" sz="1400" dirty="0" err="1">
                <a:solidFill>
                  <a:srgbClr val="353740"/>
                </a:solidFill>
              </a:rPr>
              <a:t>GridSearchCV</a:t>
            </a:r>
            <a:r>
              <a:rPr lang="en-IN" sz="1400" dirty="0">
                <a:solidFill>
                  <a:srgbClr val="353740"/>
                </a:solidFill>
              </a:rPr>
              <a:t> is only marginally increasing the accuracy and our final accuracy is 81%</a:t>
            </a:r>
          </a:p>
          <a:p>
            <a:pPr marL="285750" indent="-285750" algn="just">
              <a:buFont typeface="Arial" panose="020B0604020202020204" pitchFamily="34" charset="0"/>
              <a:buChar char="•"/>
            </a:pPr>
            <a:endParaRPr lang="en-IN" sz="1400" dirty="0">
              <a:solidFill>
                <a:srgbClr val="353740"/>
              </a:solidFill>
            </a:endParaRPr>
          </a:p>
          <a:p>
            <a:pPr algn="just"/>
            <a:endParaRPr lang="en-IN" sz="1400" dirty="0">
              <a:solidFill>
                <a:srgbClr val="353740"/>
              </a:solidFill>
            </a:endParaRPr>
          </a:p>
          <a:p>
            <a:pPr marL="285750" indent="-285750" algn="just">
              <a:buFont typeface="Arial" panose="020B0604020202020204" pitchFamily="34" charset="0"/>
              <a:buChar char="•"/>
            </a:pPr>
            <a:endParaRPr lang="en-IN" sz="1400" dirty="0">
              <a:solidFill>
                <a:srgbClr val="353740"/>
              </a:solidFill>
            </a:endParaRPr>
          </a:p>
        </p:txBody>
      </p:sp>
      <p:pic>
        <p:nvPicPr>
          <p:cNvPr id="4" name="Picture 3" descr="Table&#10;&#10;Description automatically generated">
            <a:extLst>
              <a:ext uri="{FF2B5EF4-FFF2-40B4-BE49-F238E27FC236}">
                <a16:creationId xmlns:a16="http://schemas.microsoft.com/office/drawing/2014/main" id="{02531728-26C1-6374-0931-2CE6D493ECE5}"/>
              </a:ext>
            </a:extLst>
          </p:cNvPr>
          <p:cNvPicPr>
            <a:picLocks noChangeAspect="1"/>
          </p:cNvPicPr>
          <p:nvPr/>
        </p:nvPicPr>
        <p:blipFill>
          <a:blip r:embed="rId3"/>
          <a:stretch>
            <a:fillRect/>
          </a:stretch>
        </p:blipFill>
        <p:spPr>
          <a:xfrm>
            <a:off x="6950775" y="1944569"/>
            <a:ext cx="4264353" cy="1280227"/>
          </a:xfrm>
          <a:prstGeom prst="rect">
            <a:avLst/>
          </a:prstGeom>
        </p:spPr>
      </p:pic>
      <p:pic>
        <p:nvPicPr>
          <p:cNvPr id="16" name="Picture 15" descr="Chart, treemap chart&#10;&#10;Description automatically generated">
            <a:extLst>
              <a:ext uri="{FF2B5EF4-FFF2-40B4-BE49-F238E27FC236}">
                <a16:creationId xmlns:a16="http://schemas.microsoft.com/office/drawing/2014/main" id="{31963B6D-BF94-2999-258C-A954122666EF}"/>
              </a:ext>
            </a:extLst>
          </p:cNvPr>
          <p:cNvPicPr>
            <a:picLocks noChangeAspect="1"/>
          </p:cNvPicPr>
          <p:nvPr/>
        </p:nvPicPr>
        <p:blipFill>
          <a:blip r:embed="rId4"/>
          <a:stretch>
            <a:fillRect/>
          </a:stretch>
        </p:blipFill>
        <p:spPr>
          <a:xfrm>
            <a:off x="1166161" y="4021521"/>
            <a:ext cx="5073868" cy="2536934"/>
          </a:xfrm>
          <a:prstGeom prst="rect">
            <a:avLst/>
          </a:prstGeom>
        </p:spPr>
      </p:pic>
      <p:pic>
        <p:nvPicPr>
          <p:cNvPr id="18" name="Picture 17" descr="Graphical user interface, application, table&#10;&#10;Description automatically generated">
            <a:extLst>
              <a:ext uri="{FF2B5EF4-FFF2-40B4-BE49-F238E27FC236}">
                <a16:creationId xmlns:a16="http://schemas.microsoft.com/office/drawing/2014/main" id="{952DF364-3199-064E-51D0-1E53B376EBB2}"/>
              </a:ext>
            </a:extLst>
          </p:cNvPr>
          <p:cNvPicPr>
            <a:picLocks noChangeAspect="1"/>
          </p:cNvPicPr>
          <p:nvPr/>
        </p:nvPicPr>
        <p:blipFill>
          <a:blip r:embed="rId5"/>
          <a:stretch>
            <a:fillRect/>
          </a:stretch>
        </p:blipFill>
        <p:spPr>
          <a:xfrm>
            <a:off x="7444113" y="4021521"/>
            <a:ext cx="4312535" cy="2336960"/>
          </a:xfrm>
          <a:prstGeom prst="rect">
            <a:avLst/>
          </a:prstGeom>
        </p:spPr>
      </p:pic>
    </p:spTree>
    <p:extLst>
      <p:ext uri="{BB962C8B-B14F-4D97-AF65-F5344CB8AC3E}">
        <p14:creationId xmlns:p14="http://schemas.microsoft.com/office/powerpoint/2010/main" val="275232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8">
            <a:extLst>
              <a:ext uri="{FF2B5EF4-FFF2-40B4-BE49-F238E27FC236}">
                <a16:creationId xmlns:a16="http://schemas.microsoft.com/office/drawing/2014/main" id="{A6D6102B-E912-13DD-24C5-824F1669FFBD}"/>
              </a:ext>
            </a:extLst>
          </p:cNvPr>
          <p:cNvSpPr txBox="1">
            <a:spLocks/>
          </p:cNvSpPr>
          <p:nvPr/>
        </p:nvSpPr>
        <p:spPr>
          <a:xfrm>
            <a:off x="2789632" y="27278"/>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rPr>
              <a:t>Models Summary</a:t>
            </a:r>
          </a:p>
        </p:txBody>
      </p:sp>
      <p:sp>
        <p:nvSpPr>
          <p:cNvPr id="14" name="Subtitle 10">
            <a:extLst>
              <a:ext uri="{FF2B5EF4-FFF2-40B4-BE49-F238E27FC236}">
                <a16:creationId xmlns:a16="http://schemas.microsoft.com/office/drawing/2014/main" id="{7193AD10-7A8A-4349-CA1F-BDB6B22CEB6C}"/>
              </a:ext>
            </a:extLst>
          </p:cNvPr>
          <p:cNvSpPr txBox="1">
            <a:spLocks/>
          </p:cNvSpPr>
          <p:nvPr/>
        </p:nvSpPr>
        <p:spPr>
          <a:xfrm>
            <a:off x="1011933" y="1443630"/>
            <a:ext cx="4120054" cy="27890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IN" sz="1500" dirty="0">
              <a:solidFill>
                <a:srgbClr val="353740"/>
              </a:solidFill>
            </a:endParaRPr>
          </a:p>
          <a:p>
            <a:pPr marL="285750" indent="-285750" algn="just">
              <a:buFont typeface="Arial" panose="020B0604020202020204" pitchFamily="34" charset="0"/>
              <a:buChar char="•"/>
            </a:pPr>
            <a:r>
              <a:rPr lang="en-IN" sz="1400" dirty="0" err="1">
                <a:solidFill>
                  <a:srgbClr val="353740"/>
                </a:solidFill>
              </a:rPr>
              <a:t>XGBoost</a:t>
            </a:r>
            <a:r>
              <a:rPr lang="en-IN" sz="1400" dirty="0">
                <a:solidFill>
                  <a:srgbClr val="353740"/>
                </a:solidFill>
              </a:rPr>
              <a:t> : </a:t>
            </a:r>
            <a:r>
              <a:rPr lang="en-IN" sz="1400" dirty="0" err="1">
                <a:solidFill>
                  <a:srgbClr val="353740"/>
                </a:solidFill>
              </a:rPr>
              <a:t>XGBoost</a:t>
            </a:r>
            <a:r>
              <a:rPr lang="en-IN" sz="1400" dirty="0">
                <a:solidFill>
                  <a:srgbClr val="353740"/>
                </a:solidFill>
              </a:rPr>
              <a:t> is an implementation of gradient boosted decision trees designed for speed and performance. </a:t>
            </a:r>
            <a:r>
              <a:rPr lang="en-IN" sz="1400" dirty="0" err="1">
                <a:solidFill>
                  <a:srgbClr val="353740"/>
                </a:solidFill>
              </a:rPr>
              <a:t>XGBoost</a:t>
            </a:r>
            <a:r>
              <a:rPr lang="en-IN" sz="1400" dirty="0">
                <a:solidFill>
                  <a:srgbClr val="353740"/>
                </a:solidFill>
              </a:rPr>
              <a:t> approaches the process of sequential tree building using parallelized implementation. We have applied </a:t>
            </a:r>
            <a:r>
              <a:rPr lang="en-IN" sz="1400" dirty="0" err="1">
                <a:solidFill>
                  <a:srgbClr val="353740"/>
                </a:solidFill>
              </a:rPr>
              <a:t>GridSearch</a:t>
            </a:r>
            <a:r>
              <a:rPr lang="en-IN" sz="1400" dirty="0">
                <a:solidFill>
                  <a:srgbClr val="353740"/>
                </a:solidFill>
              </a:rPr>
              <a:t> CV on </a:t>
            </a:r>
            <a:r>
              <a:rPr lang="en-IN" sz="1400" dirty="0" err="1">
                <a:solidFill>
                  <a:srgbClr val="353740"/>
                </a:solidFill>
              </a:rPr>
              <a:t>colsample_bytree</a:t>
            </a:r>
            <a:r>
              <a:rPr lang="en-IN" sz="1400" dirty="0">
                <a:solidFill>
                  <a:srgbClr val="353740"/>
                </a:solidFill>
              </a:rPr>
              <a:t>, </a:t>
            </a:r>
            <a:r>
              <a:rPr lang="en-IN" sz="1400" dirty="0" err="1">
                <a:solidFill>
                  <a:srgbClr val="353740"/>
                </a:solidFill>
              </a:rPr>
              <a:t>reg_alpha</a:t>
            </a:r>
            <a:r>
              <a:rPr lang="en-IN" sz="1400" dirty="0">
                <a:solidFill>
                  <a:srgbClr val="353740"/>
                </a:solidFill>
              </a:rPr>
              <a:t>, </a:t>
            </a:r>
            <a:r>
              <a:rPr lang="en-IN" sz="1400" dirty="0" err="1">
                <a:solidFill>
                  <a:srgbClr val="353740"/>
                </a:solidFill>
              </a:rPr>
              <a:t>reg_lambda</a:t>
            </a:r>
            <a:r>
              <a:rPr lang="en-IN" sz="1400" dirty="0">
                <a:solidFill>
                  <a:srgbClr val="353740"/>
                </a:solidFill>
              </a:rPr>
              <a:t> and we are getting an accuracy of 81%.</a:t>
            </a:r>
          </a:p>
          <a:p>
            <a:pPr algn="just"/>
            <a:endParaRPr lang="en-IN" sz="1400" dirty="0">
              <a:solidFill>
                <a:srgbClr val="353740"/>
              </a:solidFill>
            </a:endParaRPr>
          </a:p>
          <a:p>
            <a:pPr algn="just"/>
            <a:endParaRPr lang="en-IN" sz="1500" dirty="0">
              <a:solidFill>
                <a:srgbClr val="353740"/>
              </a:solidFill>
            </a:endParaRPr>
          </a:p>
          <a:p>
            <a:pPr marL="285750" indent="-285750" algn="just">
              <a:buFont typeface="Arial" panose="020B0604020202020204" pitchFamily="34" charset="0"/>
              <a:buChar char="•"/>
            </a:pPr>
            <a:endParaRPr lang="en-IN" sz="1500" dirty="0">
              <a:solidFill>
                <a:srgbClr val="353740"/>
              </a:solidFill>
            </a:endParaRPr>
          </a:p>
        </p:txBody>
      </p:sp>
      <p:pic>
        <p:nvPicPr>
          <p:cNvPr id="7" name="Picture 6" descr="Table&#10;&#10;Description automatically generated">
            <a:extLst>
              <a:ext uri="{FF2B5EF4-FFF2-40B4-BE49-F238E27FC236}">
                <a16:creationId xmlns:a16="http://schemas.microsoft.com/office/drawing/2014/main" id="{E6132E0F-D019-284D-DC7F-AAB265A789D7}"/>
              </a:ext>
            </a:extLst>
          </p:cNvPr>
          <p:cNvPicPr>
            <a:picLocks noChangeAspect="1"/>
          </p:cNvPicPr>
          <p:nvPr/>
        </p:nvPicPr>
        <p:blipFill>
          <a:blip r:embed="rId3"/>
          <a:stretch>
            <a:fillRect/>
          </a:stretch>
        </p:blipFill>
        <p:spPr>
          <a:xfrm>
            <a:off x="6317822" y="4796587"/>
            <a:ext cx="4264353" cy="1275737"/>
          </a:xfrm>
          <a:prstGeom prst="rect">
            <a:avLst/>
          </a:prstGeom>
        </p:spPr>
      </p:pic>
      <p:pic>
        <p:nvPicPr>
          <p:cNvPr id="3" name="Picture 2" descr="Table&#10;&#10;Description automatically generated">
            <a:extLst>
              <a:ext uri="{FF2B5EF4-FFF2-40B4-BE49-F238E27FC236}">
                <a16:creationId xmlns:a16="http://schemas.microsoft.com/office/drawing/2014/main" id="{8B1846C8-8A5F-B4B6-4CB5-110A6A408FC9}"/>
              </a:ext>
            </a:extLst>
          </p:cNvPr>
          <p:cNvPicPr>
            <a:picLocks noChangeAspect="1"/>
          </p:cNvPicPr>
          <p:nvPr/>
        </p:nvPicPr>
        <p:blipFill rotWithShape="1">
          <a:blip r:embed="rId4"/>
          <a:srcRect t="12652"/>
          <a:stretch/>
        </p:blipFill>
        <p:spPr>
          <a:xfrm>
            <a:off x="1011933" y="4796587"/>
            <a:ext cx="4517040" cy="1385870"/>
          </a:xfrm>
          <a:prstGeom prst="rect">
            <a:avLst/>
          </a:prstGeom>
        </p:spPr>
      </p:pic>
      <p:pic>
        <p:nvPicPr>
          <p:cNvPr id="9" name="Picture 8" descr="Chart, treemap chart&#10;&#10;Description automatically generated">
            <a:extLst>
              <a:ext uri="{FF2B5EF4-FFF2-40B4-BE49-F238E27FC236}">
                <a16:creationId xmlns:a16="http://schemas.microsoft.com/office/drawing/2014/main" id="{875A63DF-F492-FCED-06DF-50B4BA1A949B}"/>
              </a:ext>
            </a:extLst>
          </p:cNvPr>
          <p:cNvPicPr>
            <a:picLocks noChangeAspect="1"/>
          </p:cNvPicPr>
          <p:nvPr/>
        </p:nvPicPr>
        <p:blipFill>
          <a:blip r:embed="rId5"/>
          <a:stretch>
            <a:fillRect/>
          </a:stretch>
        </p:blipFill>
        <p:spPr>
          <a:xfrm>
            <a:off x="6455979" y="1315147"/>
            <a:ext cx="4264354" cy="3045967"/>
          </a:xfrm>
          <a:prstGeom prst="rect">
            <a:avLst/>
          </a:prstGeom>
        </p:spPr>
      </p:pic>
      <p:sp>
        <p:nvSpPr>
          <p:cNvPr id="10" name="TextBox 9">
            <a:extLst>
              <a:ext uri="{FF2B5EF4-FFF2-40B4-BE49-F238E27FC236}">
                <a16:creationId xmlns:a16="http://schemas.microsoft.com/office/drawing/2014/main" id="{34F6D40B-206C-CBD5-E9FB-B978C1D568B6}"/>
              </a:ext>
            </a:extLst>
          </p:cNvPr>
          <p:cNvSpPr txBox="1"/>
          <p:nvPr/>
        </p:nvSpPr>
        <p:spPr>
          <a:xfrm>
            <a:off x="2977400" y="6051652"/>
            <a:ext cx="1370888" cy="261610"/>
          </a:xfrm>
          <a:prstGeom prst="rect">
            <a:avLst/>
          </a:prstGeom>
          <a:noFill/>
        </p:spPr>
        <p:txBody>
          <a:bodyPr wrap="none" rtlCol="0">
            <a:spAutoFit/>
          </a:bodyPr>
          <a:lstStyle/>
          <a:p>
            <a:r>
              <a:rPr lang="en-US" sz="1100" i="1" dirty="0"/>
              <a:t>Before </a:t>
            </a:r>
            <a:r>
              <a:rPr lang="en-US" sz="1100" i="1" dirty="0" err="1"/>
              <a:t>GridSearchCV</a:t>
            </a:r>
            <a:endParaRPr lang="en-US" sz="1100" i="1" dirty="0"/>
          </a:p>
        </p:txBody>
      </p:sp>
      <p:sp>
        <p:nvSpPr>
          <p:cNvPr id="11" name="TextBox 10">
            <a:extLst>
              <a:ext uri="{FF2B5EF4-FFF2-40B4-BE49-F238E27FC236}">
                <a16:creationId xmlns:a16="http://schemas.microsoft.com/office/drawing/2014/main" id="{F73BF0A5-8B69-913F-F792-779DDDC08720}"/>
              </a:ext>
            </a:extLst>
          </p:cNvPr>
          <p:cNvSpPr txBox="1"/>
          <p:nvPr/>
        </p:nvSpPr>
        <p:spPr>
          <a:xfrm>
            <a:off x="8101193" y="6051652"/>
            <a:ext cx="1282723" cy="261610"/>
          </a:xfrm>
          <a:prstGeom prst="rect">
            <a:avLst/>
          </a:prstGeom>
          <a:noFill/>
        </p:spPr>
        <p:txBody>
          <a:bodyPr wrap="none" rtlCol="0">
            <a:spAutoFit/>
          </a:bodyPr>
          <a:lstStyle/>
          <a:p>
            <a:r>
              <a:rPr lang="en-US" sz="1100" i="1" dirty="0"/>
              <a:t>After </a:t>
            </a:r>
            <a:r>
              <a:rPr lang="en-US" sz="1100" i="1" dirty="0" err="1"/>
              <a:t>GridSearchCV</a:t>
            </a:r>
            <a:endParaRPr lang="en-US" sz="1100" i="1" dirty="0"/>
          </a:p>
        </p:txBody>
      </p:sp>
    </p:spTree>
    <p:extLst>
      <p:ext uri="{BB962C8B-B14F-4D97-AF65-F5344CB8AC3E}">
        <p14:creationId xmlns:p14="http://schemas.microsoft.com/office/powerpoint/2010/main" val="205322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p:nvPr/>
        </p:nvSpPr>
        <p:spPr>
          <a:xfrm>
            <a:off x="-13562" y="-14181"/>
            <a:ext cx="12205562" cy="893855"/>
          </a:xfrm>
          <a:prstGeom prst="rect">
            <a:avLst/>
          </a:prstGeom>
          <a:solidFill>
            <a:srgbClr val="A52439"/>
          </a:solidFill>
          <a:ln>
            <a:noFill/>
          </a:ln>
        </p:spPr>
        <p:txBody>
          <a:bodyPr spcFirstLastPara="1" wrap="square" lIns="98050" tIns="98050" rIns="98050" bIns="98050" anchor="ctr" anchorCtr="0">
            <a:noAutofit/>
          </a:bodyPr>
          <a:lstStyle/>
          <a:p>
            <a:pPr marL="0" marR="0" lvl="0" indent="0" algn="l" rtl="0">
              <a:spcBef>
                <a:spcPts val="0"/>
              </a:spcBef>
              <a:spcAft>
                <a:spcPts val="0"/>
              </a:spcAft>
              <a:buNone/>
            </a:pPr>
            <a:endParaRPr sz="1271" b="0" i="0" u="none" strike="noStrike" cap="none">
              <a:solidFill>
                <a:srgbClr val="FFFFFF"/>
              </a:solidFill>
              <a:latin typeface="Arial"/>
              <a:ea typeface="Arial"/>
              <a:cs typeface="Arial"/>
              <a:sym typeface="Arial"/>
            </a:endParaRPr>
          </a:p>
        </p:txBody>
      </p:sp>
      <p:pic>
        <p:nvPicPr>
          <p:cNvPr id="146" name="Google Shape;146;p6" descr="Stevens Institute of Technology Logo Sticker by Stevens Stickers"/>
          <p:cNvPicPr preferRelativeResize="0"/>
          <p:nvPr/>
        </p:nvPicPr>
        <p:blipFill rotWithShape="1">
          <a:blip r:embed="rId3">
            <a:alphaModFix/>
          </a:blip>
          <a:srcRect/>
          <a:stretch/>
        </p:blipFill>
        <p:spPr>
          <a:xfrm>
            <a:off x="11309721" y="-14181"/>
            <a:ext cx="893854" cy="893854"/>
          </a:xfrm>
          <a:prstGeom prst="rect">
            <a:avLst/>
          </a:prstGeom>
          <a:noFill/>
          <a:ln>
            <a:noFill/>
          </a:ln>
        </p:spPr>
      </p:pic>
      <p:sp>
        <p:nvSpPr>
          <p:cNvPr id="147" name="Google Shape;147;p6"/>
          <p:cNvSpPr txBox="1"/>
          <p:nvPr/>
        </p:nvSpPr>
        <p:spPr>
          <a:xfrm>
            <a:off x="2642488" y="53942"/>
            <a:ext cx="5478683" cy="68632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1"/>
              </a:buClr>
              <a:buSzPts val="3200"/>
              <a:buFont typeface="Calibri"/>
              <a:buNone/>
            </a:pPr>
            <a:r>
              <a:rPr lang="en-IN" sz="3200" b="1" i="0" u="none" strike="noStrike" cap="none">
                <a:solidFill>
                  <a:schemeClr val="lt1"/>
                </a:solidFill>
                <a:latin typeface="Calibri"/>
                <a:ea typeface="Calibri"/>
                <a:cs typeface="Calibri"/>
                <a:sym typeface="Calibri"/>
              </a:rPr>
              <a:t>Models Summary</a:t>
            </a:r>
            <a:endParaRPr/>
          </a:p>
        </p:txBody>
      </p:sp>
      <p:sp>
        <p:nvSpPr>
          <p:cNvPr id="148" name="Google Shape;148;p6"/>
          <p:cNvSpPr txBox="1"/>
          <p:nvPr/>
        </p:nvSpPr>
        <p:spPr>
          <a:xfrm>
            <a:off x="519125" y="1413075"/>
            <a:ext cx="9810900" cy="2469900"/>
          </a:xfrm>
          <a:prstGeom prst="rect">
            <a:avLst/>
          </a:prstGeom>
          <a:noFill/>
          <a:ln>
            <a:noFill/>
          </a:ln>
        </p:spPr>
        <p:txBody>
          <a:bodyPr spcFirstLastPara="1" wrap="square" lIns="91425" tIns="45700" rIns="91425" bIns="45700" anchor="t" anchorCtr="0">
            <a:noAutofit/>
          </a:bodyPr>
          <a:lstStyle/>
          <a:p>
            <a:pPr marL="285750" marR="0" lvl="0" indent="-196850" algn="just" rtl="0">
              <a:lnSpc>
                <a:spcPct val="90000"/>
              </a:lnSpc>
              <a:spcBef>
                <a:spcPts val="0"/>
              </a:spcBef>
              <a:spcAft>
                <a:spcPts val="0"/>
              </a:spcAft>
              <a:buClr>
                <a:schemeClr val="dk1"/>
              </a:buClr>
              <a:buSzPts val="1400"/>
              <a:buFont typeface="Arial"/>
              <a:buNone/>
            </a:pPr>
            <a:endParaRPr sz="1700" i="0" u="none" strike="noStrike" cap="none">
              <a:solidFill>
                <a:srgbClr val="353740"/>
              </a:solidFill>
            </a:endParaRPr>
          </a:p>
          <a:p>
            <a:pPr marL="285750" marR="0" lvl="0" indent="-285750" algn="just" rtl="0">
              <a:lnSpc>
                <a:spcPct val="90000"/>
              </a:lnSpc>
              <a:spcBef>
                <a:spcPts val="1000"/>
              </a:spcBef>
              <a:spcAft>
                <a:spcPts val="0"/>
              </a:spcAft>
              <a:buClr>
                <a:schemeClr val="dk1"/>
              </a:buClr>
              <a:buSzPts val="1400"/>
              <a:buFont typeface="Arial"/>
              <a:buChar char="•"/>
            </a:pPr>
            <a:r>
              <a:rPr lang="en-IN" sz="1800" b="1" i="0" u="none" strike="noStrike" cap="none">
                <a:solidFill>
                  <a:schemeClr val="dk1"/>
                </a:solidFill>
              </a:rPr>
              <a:t>KNN </a:t>
            </a:r>
            <a:r>
              <a:rPr lang="en-IN" sz="1700" b="1" i="0" u="none" strike="noStrike" cap="none">
                <a:solidFill>
                  <a:schemeClr val="dk1"/>
                </a:solidFill>
              </a:rPr>
              <a:t> :</a:t>
            </a:r>
            <a:r>
              <a:rPr lang="en-IN" sz="1700" i="0" u="none" strike="noStrike" cap="none">
                <a:solidFill>
                  <a:schemeClr val="dk1"/>
                </a:solidFill>
              </a:rPr>
              <a:t> </a:t>
            </a:r>
            <a:r>
              <a:rPr lang="en-IN" sz="1600" i="0" u="none" strike="noStrike" cap="none">
                <a:solidFill>
                  <a:schemeClr val="dk1"/>
                </a:solidFill>
              </a:rPr>
              <a:t>The k-nearest neighbors algorithm, also known as KNN, is a non-parametric, supervised learning classifier, which uses proximity/distance to make classifications about the grouping of an individual data point. </a:t>
            </a:r>
            <a:r>
              <a:rPr lang="en-IN" sz="1600">
                <a:solidFill>
                  <a:schemeClr val="dk1"/>
                </a:solidFill>
              </a:rPr>
              <a:t> </a:t>
            </a:r>
            <a:r>
              <a:rPr lang="en-IN" sz="1600" i="0" u="none" strike="noStrike" cap="none">
                <a:solidFill>
                  <a:schemeClr val="dk1"/>
                </a:solidFill>
              </a:rPr>
              <a:t>Accuracy : </a:t>
            </a:r>
            <a:r>
              <a:rPr lang="en-IN" sz="1600" b="1" i="0" u="none" strike="noStrike" cap="none">
                <a:solidFill>
                  <a:schemeClr val="dk1"/>
                </a:solidFill>
              </a:rPr>
              <a:t>78.8%</a:t>
            </a:r>
            <a:endParaRPr sz="1600" b="1" i="0" u="none" strike="noStrike" cap="none">
              <a:solidFill>
                <a:schemeClr val="dk1"/>
              </a:solidFill>
            </a:endParaRPr>
          </a:p>
          <a:p>
            <a:pPr marL="457200" marR="0" lvl="0" indent="0" algn="just" rtl="0">
              <a:lnSpc>
                <a:spcPct val="90000"/>
              </a:lnSpc>
              <a:spcBef>
                <a:spcPts val="1000"/>
              </a:spcBef>
              <a:spcAft>
                <a:spcPts val="0"/>
              </a:spcAft>
              <a:buNone/>
            </a:pPr>
            <a:endParaRPr sz="600" b="1">
              <a:solidFill>
                <a:schemeClr val="dk1"/>
              </a:solidFill>
            </a:endParaRPr>
          </a:p>
          <a:p>
            <a:pPr marL="914400" marR="0" lvl="1" indent="-330200" algn="just" rtl="0">
              <a:lnSpc>
                <a:spcPct val="90000"/>
              </a:lnSpc>
              <a:spcBef>
                <a:spcPts val="1000"/>
              </a:spcBef>
              <a:spcAft>
                <a:spcPts val="0"/>
              </a:spcAft>
              <a:buClr>
                <a:schemeClr val="dk1"/>
              </a:buClr>
              <a:buSzPts val="1600"/>
              <a:buChar char="○"/>
            </a:pPr>
            <a:r>
              <a:rPr lang="en-IN" sz="1600" b="1">
                <a:solidFill>
                  <a:schemeClr val="dk1"/>
                </a:solidFill>
              </a:rPr>
              <a:t>GridSearchCV</a:t>
            </a:r>
            <a:endParaRPr sz="1600" b="1">
              <a:solidFill>
                <a:schemeClr val="dk1"/>
              </a:solidFill>
            </a:endParaRPr>
          </a:p>
          <a:p>
            <a:pPr marL="1371600" marR="0" lvl="2" indent="-330200" algn="just" rtl="0">
              <a:lnSpc>
                <a:spcPct val="90000"/>
              </a:lnSpc>
              <a:spcBef>
                <a:spcPts val="1000"/>
              </a:spcBef>
              <a:spcAft>
                <a:spcPts val="0"/>
              </a:spcAft>
              <a:buClr>
                <a:schemeClr val="dk1"/>
              </a:buClr>
              <a:buSzPts val="1600"/>
              <a:buChar char="■"/>
            </a:pPr>
            <a:r>
              <a:rPr lang="en-IN" sz="1600">
                <a:solidFill>
                  <a:schemeClr val="dk1"/>
                </a:solidFill>
              </a:rPr>
              <a:t>Predefined hyperparameters :</a:t>
            </a:r>
            <a:endParaRPr sz="1600">
              <a:solidFill>
                <a:schemeClr val="dk1"/>
              </a:solidFill>
            </a:endParaRPr>
          </a:p>
          <a:p>
            <a:pPr marL="1828800" marR="0" lvl="3" indent="-330200" algn="just" rtl="0">
              <a:lnSpc>
                <a:spcPct val="90000"/>
              </a:lnSpc>
              <a:spcBef>
                <a:spcPts val="1000"/>
              </a:spcBef>
              <a:spcAft>
                <a:spcPts val="0"/>
              </a:spcAft>
              <a:buClr>
                <a:schemeClr val="dk1"/>
              </a:buClr>
              <a:buSzPts val="1600"/>
              <a:buChar char="●"/>
            </a:pPr>
            <a:r>
              <a:rPr lang="en-IN" sz="1600">
                <a:solidFill>
                  <a:schemeClr val="dk1"/>
                </a:solidFill>
              </a:rPr>
              <a:t>Neighbours i.e, K value range from 1 to 101 </a:t>
            </a:r>
            <a:endParaRPr sz="1600">
              <a:solidFill>
                <a:schemeClr val="dk1"/>
              </a:solidFill>
            </a:endParaRPr>
          </a:p>
          <a:p>
            <a:pPr marL="1828800" marR="0" lvl="3" indent="-330200" algn="just" rtl="0">
              <a:lnSpc>
                <a:spcPct val="90000"/>
              </a:lnSpc>
              <a:spcBef>
                <a:spcPts val="1000"/>
              </a:spcBef>
              <a:spcAft>
                <a:spcPts val="0"/>
              </a:spcAft>
              <a:buClr>
                <a:schemeClr val="dk1"/>
              </a:buClr>
              <a:buSzPts val="1600"/>
              <a:buChar char="●"/>
            </a:pPr>
            <a:r>
              <a:rPr lang="en-IN" sz="1600">
                <a:solidFill>
                  <a:schemeClr val="dk1"/>
                </a:solidFill>
              </a:rPr>
              <a:t>Weights as 'uniform' and 'distance'</a:t>
            </a:r>
            <a:endParaRPr sz="1600">
              <a:solidFill>
                <a:schemeClr val="dk1"/>
              </a:solidFill>
            </a:endParaRPr>
          </a:p>
          <a:p>
            <a:pPr marL="1371600" marR="0" lvl="2" indent="-330200" algn="just" rtl="0">
              <a:lnSpc>
                <a:spcPct val="90000"/>
              </a:lnSpc>
              <a:spcBef>
                <a:spcPts val="1000"/>
              </a:spcBef>
              <a:spcAft>
                <a:spcPts val="0"/>
              </a:spcAft>
              <a:buClr>
                <a:schemeClr val="dk1"/>
              </a:buClr>
              <a:buSzPts val="1600"/>
              <a:buChar char="■"/>
            </a:pPr>
            <a:r>
              <a:rPr lang="en-IN" sz="1600">
                <a:solidFill>
                  <a:schemeClr val="dk1"/>
                </a:solidFill>
              </a:rPr>
              <a:t>Best parameters :</a:t>
            </a:r>
            <a:endParaRPr sz="1600">
              <a:solidFill>
                <a:schemeClr val="dk1"/>
              </a:solidFill>
            </a:endParaRPr>
          </a:p>
          <a:p>
            <a:pPr marL="1828800" marR="0" lvl="3" indent="-330200" algn="just" rtl="0">
              <a:lnSpc>
                <a:spcPct val="90000"/>
              </a:lnSpc>
              <a:spcBef>
                <a:spcPts val="1000"/>
              </a:spcBef>
              <a:spcAft>
                <a:spcPts val="0"/>
              </a:spcAft>
              <a:buClr>
                <a:schemeClr val="dk1"/>
              </a:buClr>
              <a:buSzPts val="1600"/>
              <a:buChar char="●"/>
            </a:pPr>
            <a:r>
              <a:rPr lang="en-IN" sz="1600">
                <a:solidFill>
                  <a:schemeClr val="dk1"/>
                </a:solidFill>
              </a:rPr>
              <a:t>{'n_neighbors': 65, 'weights': 'uniform'}</a:t>
            </a:r>
            <a:endParaRPr sz="1600">
              <a:solidFill>
                <a:schemeClr val="dk1"/>
              </a:solidFill>
            </a:endParaRPr>
          </a:p>
          <a:p>
            <a:pPr marL="1371600" marR="0" lvl="2" indent="-330200" algn="just" rtl="0">
              <a:lnSpc>
                <a:spcPct val="90000"/>
              </a:lnSpc>
              <a:spcBef>
                <a:spcPts val="1000"/>
              </a:spcBef>
              <a:spcAft>
                <a:spcPts val="0"/>
              </a:spcAft>
              <a:buClr>
                <a:schemeClr val="dk1"/>
              </a:buClr>
              <a:buSzPts val="1600"/>
              <a:buChar char="■"/>
            </a:pPr>
            <a:r>
              <a:rPr lang="en-IN" sz="1600">
                <a:solidFill>
                  <a:schemeClr val="dk1"/>
                </a:solidFill>
              </a:rPr>
              <a:t>Accuracy : </a:t>
            </a:r>
            <a:r>
              <a:rPr lang="en-IN" sz="1600" b="1">
                <a:solidFill>
                  <a:schemeClr val="dk1"/>
                </a:solidFill>
              </a:rPr>
              <a:t>78.9%</a:t>
            </a:r>
            <a:endParaRPr sz="1600" b="1">
              <a:solidFill>
                <a:schemeClr val="dk1"/>
              </a:solidFill>
            </a:endParaRPr>
          </a:p>
          <a:p>
            <a:pPr marL="285750" marR="0" lvl="0" indent="-196850" algn="just" rtl="0">
              <a:lnSpc>
                <a:spcPct val="90000"/>
              </a:lnSpc>
              <a:spcBef>
                <a:spcPts val="1000"/>
              </a:spcBef>
              <a:spcAft>
                <a:spcPts val="0"/>
              </a:spcAft>
              <a:buClr>
                <a:schemeClr val="dk1"/>
              </a:buClr>
              <a:buSzPts val="1400"/>
              <a:buFont typeface="Arial"/>
              <a:buNone/>
            </a:pPr>
            <a:endParaRPr sz="1700" i="0" u="none" strike="noStrike" cap="none">
              <a:solidFill>
                <a:srgbClr val="353740"/>
              </a:solidFill>
            </a:endParaRPr>
          </a:p>
        </p:txBody>
      </p:sp>
      <p:pic>
        <p:nvPicPr>
          <p:cNvPr id="149" name="Google Shape;149;p6" descr="Table&#10;&#10;Description automatically generated"/>
          <p:cNvPicPr preferRelativeResize="0"/>
          <p:nvPr/>
        </p:nvPicPr>
        <p:blipFill rotWithShape="1">
          <a:blip r:embed="rId4">
            <a:alphaModFix/>
          </a:blip>
          <a:srcRect/>
          <a:stretch/>
        </p:blipFill>
        <p:spPr>
          <a:xfrm>
            <a:off x="6807175" y="3246925"/>
            <a:ext cx="5146701" cy="156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bf267ebe61_0_9"/>
          <p:cNvSpPr/>
          <p:nvPr/>
        </p:nvSpPr>
        <p:spPr>
          <a:xfrm>
            <a:off x="-13562" y="-14181"/>
            <a:ext cx="12205500" cy="894000"/>
          </a:xfrm>
          <a:prstGeom prst="rect">
            <a:avLst/>
          </a:prstGeom>
          <a:solidFill>
            <a:srgbClr val="A52439"/>
          </a:solidFill>
          <a:ln>
            <a:noFill/>
          </a:ln>
        </p:spPr>
        <p:txBody>
          <a:bodyPr spcFirstLastPara="1" wrap="square" lIns="98050" tIns="98050" rIns="98050" bIns="98050" anchor="ctr" anchorCtr="0">
            <a:noAutofit/>
          </a:bodyPr>
          <a:lstStyle/>
          <a:p>
            <a:pPr marL="0" marR="0" lvl="0" indent="0" algn="l" rtl="0">
              <a:spcBef>
                <a:spcPts val="0"/>
              </a:spcBef>
              <a:spcAft>
                <a:spcPts val="0"/>
              </a:spcAft>
              <a:buNone/>
            </a:pPr>
            <a:endParaRPr sz="1271" b="0" i="0" u="none" strike="noStrike" cap="none">
              <a:solidFill>
                <a:srgbClr val="FFFFFF"/>
              </a:solidFill>
              <a:latin typeface="Arial"/>
              <a:ea typeface="Arial"/>
              <a:cs typeface="Arial"/>
              <a:sym typeface="Arial"/>
            </a:endParaRPr>
          </a:p>
        </p:txBody>
      </p:sp>
      <p:pic>
        <p:nvPicPr>
          <p:cNvPr id="155" name="Google Shape;155;g1bf267ebe61_0_9" descr="Stevens Institute of Technology Logo Sticker by Stevens Stickers"/>
          <p:cNvPicPr preferRelativeResize="0"/>
          <p:nvPr/>
        </p:nvPicPr>
        <p:blipFill rotWithShape="1">
          <a:blip r:embed="rId3">
            <a:alphaModFix/>
          </a:blip>
          <a:srcRect/>
          <a:stretch/>
        </p:blipFill>
        <p:spPr>
          <a:xfrm>
            <a:off x="11309721" y="-14181"/>
            <a:ext cx="893854" cy="893855"/>
          </a:xfrm>
          <a:prstGeom prst="rect">
            <a:avLst/>
          </a:prstGeom>
          <a:noFill/>
          <a:ln>
            <a:noFill/>
          </a:ln>
        </p:spPr>
      </p:pic>
      <p:sp>
        <p:nvSpPr>
          <p:cNvPr id="156" name="Google Shape;156;g1bf267ebe61_0_9"/>
          <p:cNvSpPr txBox="1"/>
          <p:nvPr/>
        </p:nvSpPr>
        <p:spPr>
          <a:xfrm>
            <a:off x="2642488" y="53942"/>
            <a:ext cx="5478600" cy="6864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1"/>
              </a:buClr>
              <a:buSzPts val="3200"/>
              <a:buFont typeface="Calibri"/>
              <a:buNone/>
            </a:pPr>
            <a:r>
              <a:rPr lang="en-IN" sz="3200" b="1" i="0" u="none" strike="noStrike" cap="none">
                <a:solidFill>
                  <a:schemeClr val="lt1"/>
                </a:solidFill>
                <a:latin typeface="Calibri"/>
                <a:ea typeface="Calibri"/>
                <a:cs typeface="Calibri"/>
                <a:sym typeface="Calibri"/>
              </a:rPr>
              <a:t>Models Summary</a:t>
            </a:r>
            <a:endParaRPr/>
          </a:p>
        </p:txBody>
      </p:sp>
      <p:sp>
        <p:nvSpPr>
          <p:cNvPr id="157" name="Google Shape;157;g1bf267ebe61_0_9"/>
          <p:cNvSpPr txBox="1"/>
          <p:nvPr/>
        </p:nvSpPr>
        <p:spPr>
          <a:xfrm>
            <a:off x="223850" y="1260675"/>
            <a:ext cx="9829800" cy="24699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1000"/>
              </a:spcBef>
              <a:spcAft>
                <a:spcPts val="0"/>
              </a:spcAft>
              <a:buClr>
                <a:schemeClr val="dk1"/>
              </a:buClr>
              <a:buSzPts val="1400"/>
              <a:buChar char="•"/>
            </a:pPr>
            <a:r>
              <a:rPr lang="en-IN" sz="1700" b="1">
                <a:solidFill>
                  <a:srgbClr val="353740"/>
                </a:solidFill>
              </a:rPr>
              <a:t>Gradient Boosting Classifier</a:t>
            </a:r>
            <a:r>
              <a:rPr lang="en-IN" sz="1700" b="1">
                <a:solidFill>
                  <a:schemeClr val="dk1"/>
                </a:solidFill>
              </a:rPr>
              <a:t> :</a:t>
            </a:r>
            <a:r>
              <a:rPr lang="en-IN" sz="1700">
                <a:solidFill>
                  <a:schemeClr val="dk1"/>
                </a:solidFill>
              </a:rPr>
              <a:t> </a:t>
            </a:r>
            <a:r>
              <a:rPr lang="en-IN" sz="1600">
                <a:solidFill>
                  <a:srgbClr val="353740"/>
                </a:solidFill>
              </a:rPr>
              <a:t>It is an ensemble machine learning algorithm which combines multiple weak learners to create a strong learner. The optimization is done by gradient descent and hence the name gradient boosting. Accuracy : </a:t>
            </a:r>
            <a:r>
              <a:rPr lang="en-IN" sz="1600" b="1">
                <a:solidFill>
                  <a:srgbClr val="353740"/>
                </a:solidFill>
              </a:rPr>
              <a:t>80.9%</a:t>
            </a:r>
            <a:endParaRPr sz="1600" b="1">
              <a:solidFill>
                <a:srgbClr val="353740"/>
              </a:solidFill>
            </a:endParaRPr>
          </a:p>
          <a:p>
            <a:pPr marL="457200" lvl="0" indent="0" algn="just" rtl="0">
              <a:lnSpc>
                <a:spcPct val="90000"/>
              </a:lnSpc>
              <a:spcBef>
                <a:spcPts val="1000"/>
              </a:spcBef>
              <a:spcAft>
                <a:spcPts val="0"/>
              </a:spcAft>
              <a:buNone/>
            </a:pPr>
            <a:endParaRPr sz="600" b="1">
              <a:solidFill>
                <a:srgbClr val="353740"/>
              </a:solidFill>
            </a:endParaRPr>
          </a:p>
          <a:p>
            <a:pPr marL="914400" lvl="1" indent="-330200" algn="just" rtl="0">
              <a:lnSpc>
                <a:spcPct val="90000"/>
              </a:lnSpc>
              <a:spcBef>
                <a:spcPts val="1000"/>
              </a:spcBef>
              <a:spcAft>
                <a:spcPts val="0"/>
              </a:spcAft>
              <a:buClr>
                <a:srgbClr val="353740"/>
              </a:buClr>
              <a:buSzPts val="1600"/>
              <a:buChar char="○"/>
            </a:pPr>
            <a:r>
              <a:rPr lang="en-IN" sz="1600" b="1">
                <a:solidFill>
                  <a:srgbClr val="353740"/>
                </a:solidFill>
              </a:rPr>
              <a:t>RandomizedSearchCV</a:t>
            </a:r>
            <a:endParaRPr sz="1600" b="1">
              <a:solidFill>
                <a:srgbClr val="353740"/>
              </a:solidFill>
            </a:endParaRPr>
          </a:p>
          <a:p>
            <a:pPr marL="1371600" lvl="2" indent="-330200" algn="just" rtl="0">
              <a:lnSpc>
                <a:spcPct val="90000"/>
              </a:lnSpc>
              <a:spcBef>
                <a:spcPts val="1000"/>
              </a:spcBef>
              <a:spcAft>
                <a:spcPts val="0"/>
              </a:spcAft>
              <a:buClr>
                <a:schemeClr val="dk1"/>
              </a:buClr>
              <a:buSzPts val="1600"/>
              <a:buChar char="■"/>
            </a:pPr>
            <a:r>
              <a:rPr lang="en-IN" sz="1600">
                <a:solidFill>
                  <a:schemeClr val="dk1"/>
                </a:solidFill>
              </a:rPr>
              <a:t>Predefined hyperparameters :</a:t>
            </a:r>
            <a:endParaRPr sz="1600">
              <a:solidFill>
                <a:schemeClr val="dk1"/>
              </a:solidFill>
            </a:endParaRPr>
          </a:p>
          <a:p>
            <a:pPr marL="1828800" lvl="3" indent="-330200" algn="just" rtl="0">
              <a:lnSpc>
                <a:spcPct val="90000"/>
              </a:lnSpc>
              <a:spcBef>
                <a:spcPts val="1000"/>
              </a:spcBef>
              <a:spcAft>
                <a:spcPts val="0"/>
              </a:spcAft>
              <a:buClr>
                <a:schemeClr val="dk1"/>
              </a:buClr>
              <a:buSzPts val="1600"/>
              <a:buChar char="●"/>
            </a:pPr>
            <a:r>
              <a:rPr lang="en-IN" sz="1600">
                <a:solidFill>
                  <a:schemeClr val="dk1"/>
                </a:solidFill>
              </a:rPr>
              <a:t>Learning rate and Sub sample as random float</a:t>
            </a:r>
            <a:endParaRPr sz="1600">
              <a:solidFill>
                <a:schemeClr val="dk1"/>
              </a:solidFill>
            </a:endParaRPr>
          </a:p>
          <a:p>
            <a:pPr marL="1828800" lvl="3" indent="-330200" algn="just" rtl="0">
              <a:lnSpc>
                <a:spcPct val="90000"/>
              </a:lnSpc>
              <a:spcBef>
                <a:spcPts val="1000"/>
              </a:spcBef>
              <a:spcAft>
                <a:spcPts val="0"/>
              </a:spcAft>
              <a:buClr>
                <a:schemeClr val="dk1"/>
              </a:buClr>
              <a:buSzPts val="1600"/>
              <a:buChar char="●"/>
            </a:pPr>
            <a:r>
              <a:rPr lang="en-IN" sz="1600">
                <a:solidFill>
                  <a:schemeClr val="dk1"/>
                </a:solidFill>
              </a:rPr>
              <a:t>Number of estimators as random integer from 50 to 100</a:t>
            </a:r>
            <a:endParaRPr sz="1600">
              <a:solidFill>
                <a:schemeClr val="dk1"/>
              </a:solidFill>
            </a:endParaRPr>
          </a:p>
          <a:p>
            <a:pPr marL="1828800" lvl="3" indent="-330200" algn="just" rtl="0">
              <a:lnSpc>
                <a:spcPct val="90000"/>
              </a:lnSpc>
              <a:spcBef>
                <a:spcPts val="1000"/>
              </a:spcBef>
              <a:spcAft>
                <a:spcPts val="0"/>
              </a:spcAft>
              <a:buClr>
                <a:schemeClr val="dk1"/>
              </a:buClr>
              <a:buSzPts val="1600"/>
              <a:buChar char="●"/>
            </a:pPr>
            <a:r>
              <a:rPr lang="en-IN" sz="1600">
                <a:solidFill>
                  <a:schemeClr val="dk1"/>
                </a:solidFill>
              </a:rPr>
              <a:t>Maximum depth as random integer from 2 to 8</a:t>
            </a:r>
            <a:endParaRPr sz="1600">
              <a:solidFill>
                <a:schemeClr val="dk1"/>
              </a:solidFill>
            </a:endParaRPr>
          </a:p>
          <a:p>
            <a:pPr marL="1371600" lvl="2" indent="-330200" algn="just" rtl="0">
              <a:lnSpc>
                <a:spcPct val="90000"/>
              </a:lnSpc>
              <a:spcBef>
                <a:spcPts val="1000"/>
              </a:spcBef>
              <a:spcAft>
                <a:spcPts val="0"/>
              </a:spcAft>
              <a:buClr>
                <a:schemeClr val="dk1"/>
              </a:buClr>
              <a:buSzPts val="1600"/>
              <a:buChar char="■"/>
            </a:pPr>
            <a:r>
              <a:rPr lang="en-IN" sz="1600">
                <a:solidFill>
                  <a:schemeClr val="dk1"/>
                </a:solidFill>
              </a:rPr>
              <a:t>Best parameters :</a:t>
            </a:r>
            <a:endParaRPr sz="1600">
              <a:solidFill>
                <a:schemeClr val="dk1"/>
              </a:solidFill>
            </a:endParaRPr>
          </a:p>
          <a:p>
            <a:pPr marL="1828800" lvl="3" indent="-330200" algn="just" rtl="0">
              <a:lnSpc>
                <a:spcPct val="90000"/>
              </a:lnSpc>
              <a:spcBef>
                <a:spcPts val="1000"/>
              </a:spcBef>
              <a:spcAft>
                <a:spcPts val="0"/>
              </a:spcAft>
              <a:buClr>
                <a:schemeClr val="dk1"/>
              </a:buClr>
              <a:buSzPts val="1600"/>
              <a:buChar char="●"/>
            </a:pPr>
            <a:r>
              <a:rPr lang="en-IN" sz="1600">
                <a:solidFill>
                  <a:schemeClr val="dk1"/>
                </a:solidFill>
              </a:rPr>
              <a:t>{'learning_rate': 0.05082669061834777, 'max_depth': 6, 'n_estimators': 55, 'subsample': 0.12911781009653756}</a:t>
            </a:r>
            <a:endParaRPr sz="1600">
              <a:solidFill>
                <a:schemeClr val="dk1"/>
              </a:solidFill>
            </a:endParaRPr>
          </a:p>
          <a:p>
            <a:pPr marL="1371600" lvl="2" indent="-330200" algn="just" rtl="0">
              <a:lnSpc>
                <a:spcPct val="90000"/>
              </a:lnSpc>
              <a:spcBef>
                <a:spcPts val="1000"/>
              </a:spcBef>
              <a:spcAft>
                <a:spcPts val="0"/>
              </a:spcAft>
              <a:buClr>
                <a:schemeClr val="dk1"/>
              </a:buClr>
              <a:buSzPts val="1600"/>
              <a:buChar char="■"/>
            </a:pPr>
            <a:r>
              <a:rPr lang="en-IN" sz="1600">
                <a:solidFill>
                  <a:schemeClr val="dk1"/>
                </a:solidFill>
              </a:rPr>
              <a:t>Accuracy :</a:t>
            </a:r>
            <a:r>
              <a:rPr lang="en-IN" sz="1600" b="1">
                <a:solidFill>
                  <a:schemeClr val="dk1"/>
                </a:solidFill>
              </a:rPr>
              <a:t> 81.1%</a:t>
            </a:r>
            <a:endParaRPr sz="1600" b="1">
              <a:solidFill>
                <a:schemeClr val="dk1"/>
              </a:solidFill>
            </a:endParaRPr>
          </a:p>
          <a:p>
            <a:pPr marL="285750" lvl="0" indent="-196850" algn="just" rtl="0">
              <a:lnSpc>
                <a:spcPct val="90000"/>
              </a:lnSpc>
              <a:spcBef>
                <a:spcPts val="1000"/>
              </a:spcBef>
              <a:spcAft>
                <a:spcPts val="0"/>
              </a:spcAft>
              <a:buNone/>
            </a:pPr>
            <a:endParaRPr sz="1700">
              <a:solidFill>
                <a:schemeClr val="dk1"/>
              </a:solidFill>
            </a:endParaRPr>
          </a:p>
          <a:p>
            <a:pPr marL="0" lvl="0" indent="0" algn="just" rtl="0">
              <a:lnSpc>
                <a:spcPct val="90000"/>
              </a:lnSpc>
              <a:spcBef>
                <a:spcPts val="1000"/>
              </a:spcBef>
              <a:spcAft>
                <a:spcPts val="0"/>
              </a:spcAft>
              <a:buNone/>
            </a:pPr>
            <a:endParaRPr sz="1700">
              <a:solidFill>
                <a:schemeClr val="dk1"/>
              </a:solidFill>
            </a:endParaRPr>
          </a:p>
          <a:p>
            <a:pPr marL="285750" lvl="0" indent="-196850" algn="just" rtl="0">
              <a:lnSpc>
                <a:spcPct val="90000"/>
              </a:lnSpc>
              <a:spcBef>
                <a:spcPts val="1000"/>
              </a:spcBef>
              <a:spcAft>
                <a:spcPts val="0"/>
              </a:spcAft>
              <a:buNone/>
            </a:pPr>
            <a:endParaRPr sz="1700">
              <a:solidFill>
                <a:srgbClr val="353740"/>
              </a:solidFill>
            </a:endParaRPr>
          </a:p>
          <a:p>
            <a:pPr marL="285750" marR="0" lvl="0" indent="-196850" algn="just" rtl="0">
              <a:lnSpc>
                <a:spcPct val="90000"/>
              </a:lnSpc>
              <a:spcBef>
                <a:spcPts val="1000"/>
              </a:spcBef>
              <a:spcAft>
                <a:spcPts val="0"/>
              </a:spcAft>
              <a:buClr>
                <a:schemeClr val="dk1"/>
              </a:buClr>
              <a:buSzPts val="1400"/>
              <a:buFont typeface="Arial"/>
              <a:buNone/>
            </a:pPr>
            <a:endParaRPr sz="1700">
              <a:solidFill>
                <a:schemeClr val="dk1"/>
              </a:solidFill>
            </a:endParaRPr>
          </a:p>
          <a:p>
            <a:pPr marL="0" marR="0" lvl="0" indent="0" algn="just" rtl="0">
              <a:lnSpc>
                <a:spcPct val="90000"/>
              </a:lnSpc>
              <a:spcBef>
                <a:spcPts val="1000"/>
              </a:spcBef>
              <a:spcAft>
                <a:spcPts val="0"/>
              </a:spcAft>
              <a:buClr>
                <a:schemeClr val="dk1"/>
              </a:buClr>
              <a:buSzPts val="1400"/>
              <a:buFont typeface="Arial"/>
              <a:buNone/>
            </a:pPr>
            <a:endParaRPr sz="1700" i="0" u="none" strike="noStrike" cap="none">
              <a:solidFill>
                <a:schemeClr val="dk1"/>
              </a:solidFill>
            </a:endParaRPr>
          </a:p>
          <a:p>
            <a:pPr marL="285750" marR="0" lvl="0" indent="-196850" algn="just" rtl="0">
              <a:lnSpc>
                <a:spcPct val="90000"/>
              </a:lnSpc>
              <a:spcBef>
                <a:spcPts val="1000"/>
              </a:spcBef>
              <a:spcAft>
                <a:spcPts val="0"/>
              </a:spcAft>
              <a:buClr>
                <a:schemeClr val="dk1"/>
              </a:buClr>
              <a:buSzPts val="1400"/>
              <a:buFont typeface="Arial"/>
              <a:buNone/>
            </a:pPr>
            <a:endParaRPr sz="1700" i="0" u="none" strike="noStrike" cap="none">
              <a:solidFill>
                <a:srgbClr val="353740"/>
              </a:solidFill>
            </a:endParaRPr>
          </a:p>
        </p:txBody>
      </p:sp>
      <p:pic>
        <p:nvPicPr>
          <p:cNvPr id="158" name="Google Shape;158;g1bf267ebe61_0_9" descr="Table&#10;&#10;Description automatically generated"/>
          <p:cNvPicPr preferRelativeResize="0"/>
          <p:nvPr/>
        </p:nvPicPr>
        <p:blipFill rotWithShape="1">
          <a:blip r:embed="rId4">
            <a:alphaModFix/>
          </a:blip>
          <a:srcRect/>
          <a:stretch/>
        </p:blipFill>
        <p:spPr>
          <a:xfrm>
            <a:off x="5190800" y="4990000"/>
            <a:ext cx="5254875" cy="162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EFDC-C188-215F-52BB-C7C68D50692E}"/>
              </a:ext>
            </a:extLst>
          </p:cNvPr>
          <p:cNvSpPr>
            <a:spLocks noGrp="1"/>
          </p:cNvSpPr>
          <p:nvPr>
            <p:ph type="title"/>
          </p:nvPr>
        </p:nvSpPr>
        <p:spPr/>
        <p:txBody>
          <a:bodyPr/>
          <a:lstStyle/>
          <a:p>
            <a:endParaRPr lang="en-US"/>
          </a:p>
        </p:txBody>
      </p:sp>
      <p:pic>
        <p:nvPicPr>
          <p:cNvPr id="5" name="Content Placeholder 4" descr="Calendar&#10;&#10;Description automatically generated">
            <a:extLst>
              <a:ext uri="{FF2B5EF4-FFF2-40B4-BE49-F238E27FC236}">
                <a16:creationId xmlns:a16="http://schemas.microsoft.com/office/drawing/2014/main" id="{617C6A69-1913-BD6F-4CCD-8FC444FE3FE6}"/>
              </a:ext>
            </a:extLst>
          </p:cNvPr>
          <p:cNvPicPr>
            <a:picLocks noGrp="1" noChangeAspect="1"/>
          </p:cNvPicPr>
          <p:nvPr>
            <p:ph idx="1"/>
          </p:nvPr>
        </p:nvPicPr>
        <p:blipFill rotWithShape="1">
          <a:blip r:embed="rId2"/>
          <a:srcRect t="4948" b="4948"/>
          <a:stretch/>
        </p:blipFill>
        <p:spPr>
          <a:xfrm>
            <a:off x="28576" y="0"/>
            <a:ext cx="12178030" cy="6858000"/>
          </a:xfrm>
        </p:spPr>
      </p:pic>
    </p:spTree>
    <p:extLst>
      <p:ext uri="{BB962C8B-B14F-4D97-AF65-F5344CB8AC3E}">
        <p14:creationId xmlns:p14="http://schemas.microsoft.com/office/powerpoint/2010/main" val="393746556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1670</TotalTime>
  <Words>748</Words>
  <Application>Microsoft Macintosh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NimbusRomNo9L</vt:lpstr>
      <vt:lpstr>Office Theme 2013 - 2022</vt:lpstr>
      <vt:lpstr>CUSTOMER CHURN PREDICTION </vt:lpstr>
      <vt:lpstr>BACKGROUND</vt:lpstr>
      <vt:lpstr>EDA – Exploratory Data Analysis</vt:lpstr>
      <vt:lpstr>EDA and 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dc:title>
  <dc:creator>MA18165</dc:creator>
  <cp:lastModifiedBy>MA18165</cp:lastModifiedBy>
  <cp:revision>10</cp:revision>
  <dcterms:created xsi:type="dcterms:W3CDTF">2022-12-20T17:54:15Z</dcterms:created>
  <dcterms:modified xsi:type="dcterms:W3CDTF">2022-12-22T15:47:13Z</dcterms:modified>
</cp:coreProperties>
</file>