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Quicksand Bold" charset="1" panose="00000000000000000000"/>
      <p:regular r:id="rId16"/>
    </p:embeddedFont>
    <p:embeddedFont>
      <p:font typeface="Quicksan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23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72AD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44500" y="2852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9107" y="1532696"/>
            <a:ext cx="8971094" cy="6818031"/>
          </a:xfrm>
          <a:custGeom>
            <a:avLst/>
            <a:gdLst/>
            <a:ahLst/>
            <a:cxnLst/>
            <a:rect r="r" b="b" t="t" l="l"/>
            <a:pathLst>
              <a:path h="6818031" w="8971094">
                <a:moveTo>
                  <a:pt x="0" y="0"/>
                </a:moveTo>
                <a:lnTo>
                  <a:pt x="8971094" y="0"/>
                </a:lnTo>
                <a:lnTo>
                  <a:pt x="8971094" y="6818031"/>
                </a:lnTo>
                <a:lnTo>
                  <a:pt x="0" y="681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52534" y="5170312"/>
            <a:ext cx="13974475" cy="381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21"/>
              </a:lnSpc>
            </a:pPr>
            <a:r>
              <a:rPr lang="en-US" sz="10230" spc="245">
                <a:solidFill>
                  <a:srgbClr val="4F233F"/>
                </a:solidFill>
                <a:latin typeface="Quicksand Bold"/>
              </a:rPr>
              <a:t> UNDERSTANDING THE </a:t>
            </a:r>
          </a:p>
          <a:p>
            <a:pPr algn="r" marL="0" indent="0" lvl="0">
              <a:lnSpc>
                <a:spcPts val="9821"/>
              </a:lnSpc>
            </a:pPr>
            <a:r>
              <a:rPr lang="en-US" sz="10230" spc="245">
                <a:solidFill>
                  <a:srgbClr val="4F233F"/>
                </a:solidFill>
                <a:latin typeface="Quicksand Bold"/>
              </a:rPr>
              <a:t>SDLC MODEL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76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6177" y="321538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72AD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17831" y="5812155"/>
            <a:ext cx="3441469" cy="4114800"/>
          </a:xfrm>
          <a:custGeom>
            <a:avLst/>
            <a:gdLst/>
            <a:ahLst/>
            <a:cxnLst/>
            <a:rect r="r" b="b" t="t" l="l"/>
            <a:pathLst>
              <a:path h="4114800" w="3441469">
                <a:moveTo>
                  <a:pt x="0" y="0"/>
                </a:moveTo>
                <a:lnTo>
                  <a:pt x="3441469" y="0"/>
                </a:lnTo>
                <a:lnTo>
                  <a:pt x="34414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91911" y="4218311"/>
            <a:ext cx="15967823" cy="140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67"/>
              </a:lnSpc>
            </a:pPr>
            <a:r>
              <a:rPr lang="en-US" sz="10799" spc="259">
                <a:solidFill>
                  <a:srgbClr val="4F233F"/>
                </a:solidFill>
                <a:latin typeface="Quicksand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F23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25627"/>
            <a:ext cx="16230600" cy="5955750"/>
            <a:chOff x="0" y="0"/>
            <a:chExt cx="4274726" cy="1568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568593"/>
            </a:xfrm>
            <a:custGeom>
              <a:avLst/>
              <a:gdLst/>
              <a:ahLst/>
              <a:cxnLst/>
              <a:rect r="r" b="b" t="t" l="l"/>
              <a:pathLst>
                <a:path h="156859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44266"/>
                  </a:lnTo>
                  <a:cubicBezTo>
                    <a:pt x="4274726" y="1550718"/>
                    <a:pt x="4272163" y="1556905"/>
                    <a:pt x="4267601" y="1561467"/>
                  </a:cubicBezTo>
                  <a:cubicBezTo>
                    <a:pt x="4263039" y="1566030"/>
                    <a:pt x="4256851" y="1568593"/>
                    <a:pt x="4250399" y="1568593"/>
                  </a:cubicBezTo>
                  <a:lnTo>
                    <a:pt x="24327" y="1568593"/>
                  </a:lnTo>
                  <a:cubicBezTo>
                    <a:pt x="10891" y="1568593"/>
                    <a:pt x="0" y="1557701"/>
                    <a:pt x="0" y="15442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606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76056" y="930209"/>
            <a:ext cx="1473588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WHAT IS SDLC?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2313" y="3259011"/>
            <a:ext cx="15303373" cy="484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 Bold"/>
              </a:rPr>
              <a:t>Definition:</a:t>
            </a:r>
            <a:r>
              <a:rPr lang="en-US" sz="4400" spc="105">
                <a:solidFill>
                  <a:srgbClr val="4F233F"/>
                </a:solidFill>
                <a:latin typeface="Quicksand"/>
              </a:rPr>
              <a:t> The Software Development Life Cycle (SDLC) is a systematic process for planning, creating, testing, and deploying an information system.</a:t>
            </a:r>
          </a:p>
          <a:p>
            <a:pPr algn="ctr">
              <a:lnSpc>
                <a:spcPts val="4224"/>
              </a:lnSpc>
            </a:pPr>
          </a:p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 Bold"/>
              </a:rPr>
              <a:t>Importance:</a:t>
            </a:r>
            <a:r>
              <a:rPr lang="en-US" sz="4400" spc="105">
                <a:solidFill>
                  <a:srgbClr val="4F233F"/>
                </a:solidFill>
                <a:latin typeface="Quicksand"/>
              </a:rPr>
              <a:t> Ensures high-quality software that meets or exceeds customer expectations, reaches completion within time and cost estimates.</a:t>
            </a:r>
          </a:p>
          <a:p>
            <a:pPr algn="l" marL="0" indent="0" lvl="0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23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25627"/>
            <a:ext cx="16230600" cy="5955750"/>
            <a:chOff x="0" y="0"/>
            <a:chExt cx="4274726" cy="1568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568593"/>
            </a:xfrm>
            <a:custGeom>
              <a:avLst/>
              <a:gdLst/>
              <a:ahLst/>
              <a:cxnLst/>
              <a:rect r="r" b="b" t="t" l="l"/>
              <a:pathLst>
                <a:path h="156859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44266"/>
                  </a:lnTo>
                  <a:cubicBezTo>
                    <a:pt x="4274726" y="1550718"/>
                    <a:pt x="4272163" y="1556905"/>
                    <a:pt x="4267601" y="1561467"/>
                  </a:cubicBezTo>
                  <a:cubicBezTo>
                    <a:pt x="4263039" y="1566030"/>
                    <a:pt x="4256851" y="1568593"/>
                    <a:pt x="4250399" y="1568593"/>
                  </a:cubicBezTo>
                  <a:lnTo>
                    <a:pt x="24327" y="1568593"/>
                  </a:lnTo>
                  <a:cubicBezTo>
                    <a:pt x="10891" y="1568593"/>
                    <a:pt x="0" y="1557701"/>
                    <a:pt x="0" y="15442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606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40758" y="1732691"/>
            <a:ext cx="8119553" cy="8196513"/>
            <a:chOff x="0" y="0"/>
            <a:chExt cx="1257931" cy="12698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7931" cy="1269854"/>
            </a:xfrm>
            <a:custGeom>
              <a:avLst/>
              <a:gdLst/>
              <a:ahLst/>
              <a:cxnLst/>
              <a:rect r="r" b="b" t="t" l="l"/>
              <a:pathLst>
                <a:path h="1269854" w="1257931">
                  <a:moveTo>
                    <a:pt x="628966" y="0"/>
                  </a:moveTo>
                  <a:cubicBezTo>
                    <a:pt x="281597" y="0"/>
                    <a:pt x="0" y="284267"/>
                    <a:pt x="0" y="634927"/>
                  </a:cubicBezTo>
                  <a:cubicBezTo>
                    <a:pt x="0" y="985588"/>
                    <a:pt x="281597" y="1269854"/>
                    <a:pt x="628966" y="1269854"/>
                  </a:cubicBezTo>
                  <a:cubicBezTo>
                    <a:pt x="976334" y="1269854"/>
                    <a:pt x="1257931" y="985588"/>
                    <a:pt x="1257931" y="634927"/>
                  </a:cubicBezTo>
                  <a:cubicBezTo>
                    <a:pt x="1257931" y="284267"/>
                    <a:pt x="976334" y="0"/>
                    <a:pt x="628966" y="0"/>
                  </a:cubicBezTo>
                  <a:close/>
                </a:path>
              </a:pathLst>
            </a:custGeom>
            <a:blipFill>
              <a:blip r:embed="rId2"/>
              <a:stretch>
                <a:fillRect l="-106" t="0" r="-10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55758" y="399984"/>
            <a:ext cx="1522700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PHASES OF SDLC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D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81973" y="1986536"/>
            <a:ext cx="9864819" cy="7579551"/>
            <a:chOff x="0" y="0"/>
            <a:chExt cx="2171909" cy="16687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1909" cy="1668768"/>
            </a:xfrm>
            <a:custGeom>
              <a:avLst/>
              <a:gdLst/>
              <a:ahLst/>
              <a:cxnLst/>
              <a:rect r="r" b="b" t="t" l="l"/>
              <a:pathLst>
                <a:path h="1668768" w="2171909">
                  <a:moveTo>
                    <a:pt x="18050" y="0"/>
                  </a:moveTo>
                  <a:lnTo>
                    <a:pt x="2153858" y="0"/>
                  </a:lnTo>
                  <a:cubicBezTo>
                    <a:pt x="2158646" y="0"/>
                    <a:pt x="2163237" y="1902"/>
                    <a:pt x="2166622" y="5287"/>
                  </a:cubicBezTo>
                  <a:cubicBezTo>
                    <a:pt x="2170007" y="8672"/>
                    <a:pt x="2171909" y="13263"/>
                    <a:pt x="2171909" y="18050"/>
                  </a:cubicBezTo>
                  <a:lnTo>
                    <a:pt x="2171909" y="1650717"/>
                  </a:lnTo>
                  <a:cubicBezTo>
                    <a:pt x="2171909" y="1655505"/>
                    <a:pt x="2170007" y="1660096"/>
                    <a:pt x="2166622" y="1663481"/>
                  </a:cubicBezTo>
                  <a:cubicBezTo>
                    <a:pt x="2163237" y="1666866"/>
                    <a:pt x="2158646" y="1668768"/>
                    <a:pt x="2153858" y="1668768"/>
                  </a:cubicBezTo>
                  <a:lnTo>
                    <a:pt x="18050" y="1668768"/>
                  </a:lnTo>
                  <a:cubicBezTo>
                    <a:pt x="13263" y="1668768"/>
                    <a:pt x="8672" y="1666866"/>
                    <a:pt x="5287" y="1663481"/>
                  </a:cubicBezTo>
                  <a:cubicBezTo>
                    <a:pt x="1902" y="1660096"/>
                    <a:pt x="0" y="1655505"/>
                    <a:pt x="0" y="1650717"/>
                  </a:cubicBezTo>
                  <a:lnTo>
                    <a:pt x="0" y="18050"/>
                  </a:lnTo>
                  <a:cubicBezTo>
                    <a:pt x="0" y="13263"/>
                    <a:pt x="1902" y="8672"/>
                    <a:pt x="5287" y="5287"/>
                  </a:cubicBezTo>
                  <a:cubicBezTo>
                    <a:pt x="8672" y="1902"/>
                    <a:pt x="13263" y="0"/>
                    <a:pt x="1805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640" r="0" b="-64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34927" y="638816"/>
            <a:ext cx="14609453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POPULAR SDLC MODELS:</a:t>
            </a:r>
          </a:p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482306" y="28528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</a:blip>
            <a:stretch>
              <a:fillRect l="0" t="-40579" r="0" b="-4057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15967823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WATERFALL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825" y="2324735"/>
            <a:ext cx="15967823" cy="693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000000"/>
                </a:solidFill>
                <a:latin typeface="Quicksand Bold"/>
              </a:rPr>
              <a:t>      Description: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Sequential design process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Each phase must be completed before the next begins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000000"/>
                </a:solidFill>
                <a:latin typeface="Quicksand"/>
              </a:rPr>
              <a:t>      </a:t>
            </a:r>
            <a:r>
              <a:rPr lang="en-US" sz="3999" spc="95">
                <a:solidFill>
                  <a:srgbClr val="000000"/>
                </a:solidFill>
                <a:latin typeface="Quicksand Bold"/>
              </a:rPr>
              <a:t>Pros: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Simple and easy to understand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Well-suited for smaller projects with clear requirements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 </a:t>
            </a:r>
            <a:r>
              <a:rPr lang="en-US" sz="3999" spc="95">
                <a:solidFill>
                  <a:srgbClr val="000000"/>
                </a:solidFill>
                <a:latin typeface="Quicksand Bold"/>
              </a:rPr>
              <a:t>Cons: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Inflexible to changes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Poor model for complex and object-oriented projects</a:t>
            </a:r>
          </a:p>
          <a:p>
            <a:pPr algn="l">
              <a:lnSpc>
                <a:spcPts val="54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76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966622"/>
            <a:ext cx="15967823" cy="76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Description</a:t>
            </a:r>
            <a:r>
              <a:rPr lang="en-US" sz="3999" spc="95">
                <a:solidFill>
                  <a:srgbClr val="4F233F"/>
                </a:solidFill>
                <a:latin typeface="Quicksand"/>
              </a:rPr>
              <a:t>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Iterative and incremental model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Promotes adaptive planning and flexibility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 Bold"/>
              </a:rPr>
              <a:t>  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High customer satisfaction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Flexibility to changes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Frequent delivery of functional software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Requires constant communication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Less predictable due to frequent changes</a:t>
            </a:r>
          </a:p>
          <a:p>
            <a:pPr algn="l" marL="0" indent="0" lvl="0">
              <a:lnSpc>
                <a:spcPts val="547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31389" y="28528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-9222" r="0" b="-922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78961" y="5814404"/>
            <a:ext cx="3448951" cy="4114800"/>
          </a:xfrm>
          <a:custGeom>
            <a:avLst/>
            <a:gdLst/>
            <a:ahLst/>
            <a:cxnLst/>
            <a:rect r="r" b="b" t="t" l="l"/>
            <a:pathLst>
              <a:path h="4114800" w="3448951">
                <a:moveTo>
                  <a:pt x="0" y="0"/>
                </a:moveTo>
                <a:lnTo>
                  <a:pt x="3448950" y="0"/>
                </a:lnTo>
                <a:lnTo>
                  <a:pt x="3448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60089" y="1162050"/>
            <a:ext cx="15967823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AGILE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9D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321538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94394" y="1162050"/>
            <a:ext cx="16099211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ITERATIVE AND SPIRAL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5668" y="2353281"/>
            <a:ext cx="8528332" cy="699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9"/>
              </a:lnSpc>
            </a:pPr>
            <a:r>
              <a:rPr lang="en-US" sz="3700" spc="88" u="sng">
                <a:solidFill>
                  <a:srgbClr val="4F233F"/>
                </a:solidFill>
                <a:latin typeface="Quicksand"/>
              </a:rPr>
              <a:t>Iterative Model: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Develops system through repe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ated cycles (iterations)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Det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ects issues early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Flexibilit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y in design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Requires good planning and design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C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an be costly</a:t>
            </a:r>
          </a:p>
          <a:p>
            <a:pPr algn="l">
              <a:lnSpc>
                <a:spcPts val="506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15339" y="2353281"/>
            <a:ext cx="8528332" cy="763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9"/>
              </a:lnSpc>
            </a:pPr>
            <a:r>
              <a:rPr lang="en-US" sz="3700" spc="88" u="sng">
                <a:solidFill>
                  <a:srgbClr val="4F233F"/>
                </a:solidFill>
                <a:latin typeface="Quicksand"/>
              </a:rPr>
              <a:t>Spiral Model: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Combines iter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ative development with risk management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Focus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e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s on risk analysis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Su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itable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 for large, complex projects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Can be expensive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Requires expertise in risk 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analysis</a:t>
            </a:r>
          </a:p>
          <a:p>
            <a:pPr algn="l">
              <a:lnSpc>
                <a:spcPts val="506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52943" y="5143500"/>
            <a:ext cx="3106357" cy="4785704"/>
          </a:xfrm>
          <a:custGeom>
            <a:avLst/>
            <a:gdLst/>
            <a:ahLst/>
            <a:cxnLst/>
            <a:rect r="r" b="b" t="t" l="l"/>
            <a:pathLst>
              <a:path h="4785704" w="3106357">
                <a:moveTo>
                  <a:pt x="0" y="0"/>
                </a:moveTo>
                <a:lnTo>
                  <a:pt x="3106357" y="0"/>
                </a:lnTo>
                <a:lnTo>
                  <a:pt x="3106357" y="4785704"/>
                </a:lnTo>
                <a:lnTo>
                  <a:pt x="0" y="478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2825" y="285280"/>
            <a:ext cx="17541921" cy="9794414"/>
          </a:xfrm>
          <a:custGeom>
            <a:avLst/>
            <a:gdLst/>
            <a:ahLst/>
            <a:cxnLst/>
            <a:rect r="r" b="b" t="t" l="l"/>
            <a:pathLst>
              <a:path h="9794414" w="17541921">
                <a:moveTo>
                  <a:pt x="0" y="0"/>
                </a:moveTo>
                <a:lnTo>
                  <a:pt x="17541921" y="0"/>
                </a:lnTo>
                <a:lnTo>
                  <a:pt x="17541921" y="9794414"/>
                </a:lnTo>
                <a:lnTo>
                  <a:pt x="0" y="979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0" t="-39178" r="0" b="-3992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62050"/>
            <a:ext cx="15967823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V-MODEL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65518"/>
            <a:ext cx="13124243" cy="76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 Bold"/>
              </a:rPr>
              <a:t>     Description: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Extension of the Waterfall model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Each develop</a:t>
            </a:r>
            <a:r>
              <a:rPr lang="en-US" sz="3999" spc="95">
                <a:solidFill>
                  <a:srgbClr val="4F233F"/>
                </a:solidFill>
                <a:latin typeface="Quicksand"/>
              </a:rPr>
              <a:t>m</a:t>
            </a:r>
            <a:r>
              <a:rPr lang="en-US" sz="3999" spc="95">
                <a:solidFill>
                  <a:srgbClr val="4F233F"/>
                </a:solidFill>
                <a:latin typeface="Quicksand"/>
              </a:rPr>
              <a:t>ent stage is associated with a testing phase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Simple and easy to use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Emphasizes verification and validation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Rigid and less flexible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Not suitable for large, complex projects</a:t>
            </a:r>
          </a:p>
          <a:p>
            <a:pPr algn="l">
              <a:lnSpc>
                <a:spcPts val="54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9D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25627"/>
            <a:ext cx="16230600" cy="5955750"/>
            <a:chOff x="0" y="0"/>
            <a:chExt cx="4274726" cy="1568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568593"/>
            </a:xfrm>
            <a:custGeom>
              <a:avLst/>
              <a:gdLst/>
              <a:ahLst/>
              <a:cxnLst/>
              <a:rect r="r" b="b" t="t" l="l"/>
              <a:pathLst>
                <a:path h="156859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44266"/>
                  </a:lnTo>
                  <a:cubicBezTo>
                    <a:pt x="4274726" y="1550718"/>
                    <a:pt x="4272163" y="1556905"/>
                    <a:pt x="4267601" y="1561467"/>
                  </a:cubicBezTo>
                  <a:cubicBezTo>
                    <a:pt x="4263039" y="1566030"/>
                    <a:pt x="4256851" y="1568593"/>
                    <a:pt x="4250399" y="1568593"/>
                  </a:cubicBezTo>
                  <a:lnTo>
                    <a:pt x="24327" y="1568593"/>
                  </a:lnTo>
                  <a:cubicBezTo>
                    <a:pt x="10891" y="1568593"/>
                    <a:pt x="0" y="1557701"/>
                    <a:pt x="0" y="15442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606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93079" y="930209"/>
            <a:ext cx="1017141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7573" y="3828669"/>
            <a:ext cx="15303373" cy="271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 Bold"/>
              </a:rPr>
              <a:t>SDLC</a:t>
            </a:r>
            <a:r>
              <a:rPr lang="en-US" sz="4400" spc="105">
                <a:solidFill>
                  <a:srgbClr val="4F233F"/>
                </a:solidFill>
                <a:latin typeface="Quicksand"/>
              </a:rPr>
              <a:t> is crucial for systematic software development</a:t>
            </a:r>
          </a:p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"/>
              </a:rPr>
              <a:t>Different models serve different project needs</a:t>
            </a:r>
          </a:p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"/>
              </a:rPr>
              <a:t>Choosing the right model depends on project requirements, complexity, and resources</a:t>
            </a:r>
          </a:p>
          <a:p>
            <a:pPr algn="ctr" marL="0" indent="0" lvl="0">
              <a:lnSpc>
                <a:spcPts val="4224"/>
              </a:lnSpc>
            </a:pPr>
            <a:r>
              <a:rPr lang="en-US" sz="4400" spc="105">
                <a:solidFill>
                  <a:srgbClr val="4F233F"/>
                </a:solidFill>
                <a:latin typeface="Quicksand"/>
              </a:rPr>
              <a:t>ned.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DAGJA9iJ14c</dc:identifier>
  <dcterms:modified xsi:type="dcterms:W3CDTF">2011-08-01T06:04:30Z</dcterms:modified>
  <cp:revision>1</cp:revision>
  <dc:title>Creating Linear Models Maths Presentation in Colourful Illustrative Style</dc:title>
</cp:coreProperties>
</file>