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BC8F-B625-D7B3-6187-5943FC962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7B4BC-F933-D798-2B4E-C9604583A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BE1B-7878-B684-DCD1-F025CD97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399-6673-4A35-8E4C-F2A635417AC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BC183-6D73-C201-D12B-B0ACDF58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50266-DB9C-7568-08C2-4DD05508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8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ABFC-F1B4-25E8-45AA-E8FA778F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37DC6-DE12-71D9-F9C2-20C85D93E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5B24-D6B5-099F-F6D8-8A174030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399-6673-4A35-8E4C-F2A635417AC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9D7F6-D30E-E976-E600-24B538DE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AC63-08A8-FD1B-1EFA-877EA0CE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3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C1ACD-C1AD-6821-F91D-3E5616644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EF295-2F62-45D5-0838-ADB2CBDCE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4E816-6C98-9AB1-D88C-1C11A66B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399-6673-4A35-8E4C-F2A635417AC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CA91F-6AA7-9B96-B7E7-7A4A8AF2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E0D43-6BB0-80F9-6909-B79ED2A0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16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B425-E8B1-7BF4-9489-40261E52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3832-A5BD-E364-2778-2D3761F82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79E15-D0D4-371C-0B9F-E2A79C78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399-6673-4A35-8E4C-F2A635417AC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34316-C7C0-9EE7-48AE-16CE351A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FE59D-E1FB-4F5A-B506-FDD19A37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7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C366-E3BC-C4B9-0EE0-51C28C8B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1414-3B24-F742-53E6-C56CCD092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F009-4B61-E10C-E7DA-F97464D9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399-6673-4A35-8E4C-F2A635417AC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1615-D995-4516-097C-231880B0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9D20-2443-E0F0-77E7-C32B32FD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20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234D-7EA8-6B55-BE1E-87F48F5F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31CF-8F31-D3B4-D386-22982961E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374C3-8C24-077E-EFB8-ED943197C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AAD5F-4A9B-91C1-B951-B5DF970A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399-6673-4A35-8E4C-F2A635417AC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07C32-6B80-7F79-004C-4C013EBF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D49F5-3FD7-37D7-0A58-1C76C3C2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32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18B0-C60A-7A2D-695B-3817A062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78362-6976-E80E-02EC-EA9BD091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B2A94-684E-EE74-A701-8928C474A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CB926-D7A6-6466-D5C6-4140B0123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A460A-4E9F-0922-850A-CA08C6C83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41FC6-9474-C4F5-D0C7-0B17DFB3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399-6673-4A35-8E4C-F2A635417AC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863D9-CD7D-5A48-5611-A828D31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789C8-ED9A-E7FE-0117-59AF57DD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19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81C9-87F1-984C-2D45-84840224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73B7E-2CC5-AF1E-4777-C01CE6C4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399-6673-4A35-8E4C-F2A635417AC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EE2EF-4CA8-E16A-E9E1-EAAD0991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42FAE-C492-AFC3-EE4B-B78A7563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92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6C5DD-D6D6-C03D-3AC8-C521341B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399-6673-4A35-8E4C-F2A635417AC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4492D-0D29-4DFD-BD1B-936DF6B1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78AE1-9D5A-431D-20B3-08427798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95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A20B-E31D-1D12-30CA-BBD7AB5A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3F57-E122-A15E-EF53-3519919E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063B2-2D13-A5B7-7CEE-4BE377EDF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3973C-6A8D-0538-F183-493CBD31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399-6673-4A35-8E4C-F2A635417AC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8C821-5196-F871-CB01-E512F139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F81DE-E500-0EAC-5A34-DE509282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41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4EC9-DE88-6B24-C8E2-8A277E3C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B4618-7520-C3F2-D288-5B01F907F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76BBE-103F-83D9-092F-CF7D5004D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AB646-7B7F-3587-8364-4C3AE3BD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399-6673-4A35-8E4C-F2A635417AC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EE74-FCDB-6A46-8D7A-5A7107A8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F42F1-6ECD-6EE8-F50A-AB953A64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16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466F5-6F90-C90A-67B6-84019D2A4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64661-1D89-9D59-6EDC-59810707C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ECBFE-E64E-62EB-A487-E54DBD654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6399-6673-4A35-8E4C-F2A635417AC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B0BF5-2226-8624-1EE1-639384A62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19898-F8EA-3776-B572-02F6DB5E4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45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753">
              <a:srgbClr val="BBCCE9"/>
            </a:gs>
            <a:gs pos="2000">
              <a:srgbClr val="BFCFEA"/>
            </a:gs>
            <a:gs pos="32382">
              <a:srgbClr val="D5DFF1"/>
            </a:gs>
            <a:gs pos="18315">
              <a:srgbClr val="E3EAF6"/>
            </a:gs>
            <a:gs pos="42994">
              <a:srgbClr val="CAD7EE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18FF16-DCE9-E3BC-4429-15DC3C9CC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203" y="911452"/>
            <a:ext cx="4514850" cy="45148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4E44FE-9F14-03E6-D1B4-9D38426FA009}"/>
              </a:ext>
            </a:extLst>
          </p:cNvPr>
          <p:cNvSpPr/>
          <p:nvPr/>
        </p:nvSpPr>
        <p:spPr>
          <a:xfrm>
            <a:off x="1314378" y="550706"/>
            <a:ext cx="277864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A6751-E698-69C7-732A-8FB5C4DE9B63}"/>
              </a:ext>
            </a:extLst>
          </p:cNvPr>
          <p:cNvSpPr txBox="1"/>
          <p:nvPr/>
        </p:nvSpPr>
        <p:spPr>
          <a:xfrm>
            <a:off x="548369" y="2866349"/>
            <a:ext cx="5678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Exploring AWS Services: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Practical Examples &amp; Case Studies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1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753">
              <a:srgbClr val="BBCCE9"/>
            </a:gs>
            <a:gs pos="2000">
              <a:srgbClr val="BFCFEA"/>
            </a:gs>
            <a:gs pos="32382">
              <a:srgbClr val="D5DFF1"/>
            </a:gs>
            <a:gs pos="18315">
              <a:srgbClr val="E3EAF6"/>
            </a:gs>
            <a:gs pos="42994">
              <a:srgbClr val="CAD7EE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61F448-D7A7-A75A-3710-406F7A4938AC}"/>
              </a:ext>
            </a:extLst>
          </p:cNvPr>
          <p:cNvSpPr/>
          <p:nvPr/>
        </p:nvSpPr>
        <p:spPr>
          <a:xfrm>
            <a:off x="-2351315" y="180592"/>
            <a:ext cx="118436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1.AMAZON ELASTIC COMPUTE CLOUD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(EC2)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C58C9-80BD-8A9F-47AC-E95E23095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050" y="180592"/>
            <a:ext cx="4681580" cy="3592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FC99D8-75E8-5FAC-8575-AB2969F86045}"/>
              </a:ext>
            </a:extLst>
          </p:cNvPr>
          <p:cNvSpPr txBox="1"/>
          <p:nvPr/>
        </p:nvSpPr>
        <p:spPr>
          <a:xfrm>
            <a:off x="250370" y="892629"/>
            <a:ext cx="37688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Deploying Application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Scaling the Application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Deploying the ML Models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Hybrid Cloud Environment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Cost-Effective	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25EDD-5DE5-1CCB-BC36-F6A61E914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228" y="5077135"/>
            <a:ext cx="6524625" cy="1685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761C20-EA8F-E50B-4561-E2E20EFE053E}"/>
              </a:ext>
            </a:extLst>
          </p:cNvPr>
          <p:cNvSpPr txBox="1"/>
          <p:nvPr/>
        </p:nvSpPr>
        <p:spPr>
          <a:xfrm>
            <a:off x="250370" y="3020438"/>
            <a:ext cx="2327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002060"/>
                </a:solidFill>
                <a:latin typeface="Aptos Display" panose="020B0004020202020204" pitchFamily="34" charset="0"/>
              </a:rPr>
              <a:t>USE CASES: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D413B-3DA4-CB62-E030-D0377D74AD80}"/>
              </a:ext>
            </a:extLst>
          </p:cNvPr>
          <p:cNvSpPr txBox="1"/>
          <p:nvPr/>
        </p:nvSpPr>
        <p:spPr>
          <a:xfrm>
            <a:off x="250370" y="3605213"/>
            <a:ext cx="30071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Scalability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Flexibility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Reliability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Pay as you go model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6545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753">
              <a:srgbClr val="BBCCE9"/>
            </a:gs>
            <a:gs pos="2000">
              <a:srgbClr val="BFCFEA"/>
            </a:gs>
            <a:gs pos="32382">
              <a:srgbClr val="D5DFF1"/>
            </a:gs>
            <a:gs pos="18315">
              <a:srgbClr val="E3EAF6"/>
            </a:gs>
            <a:gs pos="42994">
              <a:srgbClr val="CAD7EE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164C90-C6C9-4288-9CBF-E946F289B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229" y="1366886"/>
            <a:ext cx="6134099" cy="36351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18C65F-5618-1F3F-D0FC-C87E7877FEB8}"/>
              </a:ext>
            </a:extLst>
          </p:cNvPr>
          <p:cNvSpPr/>
          <p:nvPr/>
        </p:nvSpPr>
        <p:spPr>
          <a:xfrm>
            <a:off x="1411450" y="172633"/>
            <a:ext cx="7968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2.AMAZON ELASTIC CONTAINER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CEA8D-E9A9-3235-926E-57E5AEED213D}"/>
              </a:ext>
            </a:extLst>
          </p:cNvPr>
          <p:cNvSpPr txBox="1"/>
          <p:nvPr/>
        </p:nvSpPr>
        <p:spPr>
          <a:xfrm>
            <a:off x="418850" y="913299"/>
            <a:ext cx="28141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Container 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Docker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Cluster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Container Instance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A17AE-613D-932A-EDB8-CD76B098E9C9}"/>
              </a:ext>
            </a:extLst>
          </p:cNvPr>
          <p:cNvSpPr txBox="1"/>
          <p:nvPr/>
        </p:nvSpPr>
        <p:spPr>
          <a:xfrm>
            <a:off x="418850" y="3047186"/>
            <a:ext cx="2304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</a:rPr>
              <a:t>ADVANTAGES:</a:t>
            </a:r>
            <a:endParaRPr lang="en-IN" sz="2800" b="1" u="sng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B10D9-0443-B09B-42D9-5FFFAA6BA5C4}"/>
              </a:ext>
            </a:extLst>
          </p:cNvPr>
          <p:cNvSpPr txBox="1"/>
          <p:nvPr/>
        </p:nvSpPr>
        <p:spPr>
          <a:xfrm>
            <a:off x="349354" y="3570406"/>
            <a:ext cx="24699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Scalability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High Availability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Cost-Effective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Integration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57070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753">
              <a:srgbClr val="BBCCE9"/>
            </a:gs>
            <a:gs pos="2000">
              <a:srgbClr val="BFCFEA"/>
            </a:gs>
            <a:gs pos="32382">
              <a:srgbClr val="D5DFF1"/>
            </a:gs>
            <a:gs pos="18315">
              <a:srgbClr val="E3EAF6"/>
            </a:gs>
            <a:gs pos="42994">
              <a:srgbClr val="CAD7EE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F54E79-BFA3-ACFC-8C3F-024988DFC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6" y="1069522"/>
            <a:ext cx="9525000" cy="2628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4B9044-392B-DB68-9FDC-900F3126C961}"/>
              </a:ext>
            </a:extLst>
          </p:cNvPr>
          <p:cNvSpPr/>
          <p:nvPr/>
        </p:nvSpPr>
        <p:spPr>
          <a:xfrm>
            <a:off x="2382175" y="0"/>
            <a:ext cx="6273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3. AMAZON LAMBDA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CB143-B205-8362-9741-D9D58C21A856}"/>
              </a:ext>
            </a:extLst>
          </p:cNvPr>
          <p:cNvSpPr txBox="1"/>
          <p:nvPr/>
        </p:nvSpPr>
        <p:spPr>
          <a:xfrm>
            <a:off x="391886" y="4169229"/>
            <a:ext cx="36031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File Processing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Web Applications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IoT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Stream Processing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4463A-D87C-A2DE-52E4-F6B4BA300E86}"/>
              </a:ext>
            </a:extLst>
          </p:cNvPr>
          <p:cNvSpPr txBox="1"/>
          <p:nvPr/>
        </p:nvSpPr>
        <p:spPr>
          <a:xfrm>
            <a:off x="6096000" y="3876841"/>
            <a:ext cx="1991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FEATURES:</a:t>
            </a:r>
            <a:endParaRPr lang="en-IN" sz="32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4E5E3-DFE3-5DFB-D097-DDC95BA150B3}"/>
              </a:ext>
            </a:extLst>
          </p:cNvPr>
          <p:cNvSpPr txBox="1"/>
          <p:nvPr/>
        </p:nvSpPr>
        <p:spPr>
          <a:xfrm>
            <a:off x="5981855" y="4461616"/>
            <a:ext cx="58182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Auto Scaling and High Availability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Serverless Execution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Pay per use pricing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Supports different programming languages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Versioning and Deployment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Security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363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753">
              <a:srgbClr val="BBCCE9"/>
            </a:gs>
            <a:gs pos="2000">
              <a:srgbClr val="BFCFEA"/>
            </a:gs>
            <a:gs pos="32382">
              <a:srgbClr val="D5DFF1"/>
            </a:gs>
            <a:gs pos="18315">
              <a:srgbClr val="E3EAF6"/>
            </a:gs>
            <a:gs pos="42994">
              <a:srgbClr val="CAD7EE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0B3B46-753D-40BF-9B68-BDFB31881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77" y="1027722"/>
            <a:ext cx="4973252" cy="37011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0E7949-6C4B-92EA-CD7A-E8E1C90B8B51}"/>
              </a:ext>
            </a:extLst>
          </p:cNvPr>
          <p:cNvSpPr/>
          <p:nvPr/>
        </p:nvSpPr>
        <p:spPr>
          <a:xfrm>
            <a:off x="323733" y="104392"/>
            <a:ext cx="11196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4. AMAZON SIMPLE STORAGE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9A023-6EC1-33E6-5486-7399CD0F1288}"/>
              </a:ext>
            </a:extLst>
          </p:cNvPr>
          <p:cNvSpPr txBox="1"/>
          <p:nvPr/>
        </p:nvSpPr>
        <p:spPr>
          <a:xfrm>
            <a:off x="402771" y="1240971"/>
            <a:ext cx="32698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Data Usage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Backup and Recovery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Hosting Static Website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Data Archiving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Big Data Analytics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4B8A6-E396-1A9D-C0D6-E5557B024816}"/>
              </a:ext>
            </a:extLst>
          </p:cNvPr>
          <p:cNvSpPr txBox="1"/>
          <p:nvPr/>
        </p:nvSpPr>
        <p:spPr>
          <a:xfrm>
            <a:off x="323733" y="4865914"/>
            <a:ext cx="75830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Amazon S3 Bucket: Data, in S3, is stored in containers called buckets.</a:t>
            </a:r>
          </a:p>
          <a:p>
            <a:r>
              <a:rPr lang="en-US" sz="2000" dirty="0"/>
              <a:t>Each bucket will have its own set of policies and configurations. </a:t>
            </a:r>
          </a:p>
          <a:p>
            <a:r>
              <a:rPr lang="en-US" sz="2000" dirty="0"/>
              <a:t>This enables users to have more control over their data. Bucket Names </a:t>
            </a:r>
          </a:p>
          <a:p>
            <a:r>
              <a:rPr lang="en-US" sz="2000" dirty="0"/>
              <a:t>must be unique. Can be thought of as a parent folder of data. There is</a:t>
            </a:r>
          </a:p>
          <a:p>
            <a:r>
              <a:rPr lang="en-US" sz="2000" dirty="0"/>
              <a:t> a limit of 100 buckets per AWS account. But it can be increased</a:t>
            </a:r>
          </a:p>
          <a:p>
            <a:r>
              <a:rPr lang="en-US" sz="2000" dirty="0"/>
              <a:t>if requested by AWS support.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9908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753">
              <a:srgbClr val="BBCCE9"/>
            </a:gs>
            <a:gs pos="2000">
              <a:srgbClr val="BFCFEA"/>
            </a:gs>
            <a:gs pos="32382">
              <a:srgbClr val="D5DFF1"/>
            </a:gs>
            <a:gs pos="18315">
              <a:srgbClr val="E3EAF6"/>
            </a:gs>
            <a:gs pos="42994">
              <a:srgbClr val="CAD7EE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10637-F643-670B-52EC-EAECEE620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7" y="3624943"/>
            <a:ext cx="5464632" cy="22202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42E10D-39FA-22BF-30E4-2AD472AF860D}"/>
              </a:ext>
            </a:extLst>
          </p:cNvPr>
          <p:cNvSpPr/>
          <p:nvPr/>
        </p:nvSpPr>
        <p:spPr>
          <a:xfrm>
            <a:off x="852188" y="0"/>
            <a:ext cx="10030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5. AMAZON ELASTIC BLOCK 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03D1F-9C7F-C3F6-54B9-05EDAF68C5F9}"/>
              </a:ext>
            </a:extLst>
          </p:cNvPr>
          <p:cNvSpPr txBox="1"/>
          <p:nvPr/>
        </p:nvSpPr>
        <p:spPr>
          <a:xfrm>
            <a:off x="2043054" y="1099889"/>
            <a:ext cx="7122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EBS is a block type durable and persistent storage that can be </a:t>
            </a:r>
          </a:p>
          <a:p>
            <a:r>
              <a:rPr lang="en-US" sz="2000" dirty="0"/>
              <a:t>attached to EC2 instances for additional storage. Unlike EC2 </a:t>
            </a:r>
          </a:p>
          <a:p>
            <a:r>
              <a:rPr lang="en-US" sz="2000" dirty="0"/>
              <a:t>instance storage volumes which are suitable for holding temporary</a:t>
            </a:r>
          </a:p>
          <a:p>
            <a:r>
              <a:rPr lang="en-US" sz="2000" dirty="0"/>
              <a:t> data EBS volumes are highly suitable for essential and long term </a:t>
            </a:r>
          </a:p>
          <a:p>
            <a:r>
              <a:rPr lang="en-US" sz="2000" dirty="0"/>
              <a:t>data. EBS volumes are specific to availability zones and can only</a:t>
            </a:r>
          </a:p>
          <a:p>
            <a:r>
              <a:rPr lang="en-US" sz="2000" dirty="0"/>
              <a:t>be attached to instances within the same availability zone.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76CBC-6558-3BF3-A0BD-7522A5AD4AA7}"/>
              </a:ext>
            </a:extLst>
          </p:cNvPr>
          <p:cNvSpPr txBox="1"/>
          <p:nvPr/>
        </p:nvSpPr>
        <p:spPr>
          <a:xfrm>
            <a:off x="751115" y="3215440"/>
            <a:ext cx="1764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ACAF6-581A-EBC2-F7EA-F5A053F4B6D6}"/>
              </a:ext>
            </a:extLst>
          </p:cNvPr>
          <p:cNvSpPr txBox="1"/>
          <p:nvPr/>
        </p:nvSpPr>
        <p:spPr>
          <a:xfrm>
            <a:off x="708091" y="3853663"/>
            <a:ext cx="15970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Scalability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Backup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Encryption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Charges</a:t>
            </a:r>
          </a:p>
          <a:p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DDE14-5515-0AF9-5205-F5255DF05454}"/>
              </a:ext>
            </a:extLst>
          </p:cNvPr>
          <p:cNvSpPr txBox="1"/>
          <p:nvPr/>
        </p:nvSpPr>
        <p:spPr>
          <a:xfrm>
            <a:off x="620486" y="5232662"/>
            <a:ext cx="6242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EBS Volumes are independent of the EC2 instance they </a:t>
            </a:r>
          </a:p>
          <a:p>
            <a:r>
              <a:rPr lang="en-US" sz="2000" dirty="0"/>
              <a:t>are attached to. The data in an EBS volume will remain </a:t>
            </a:r>
          </a:p>
          <a:p>
            <a:r>
              <a:rPr lang="en-US" sz="2000" dirty="0"/>
              <a:t>unchanged even if the instance is rebooted or terminated.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111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753">
              <a:srgbClr val="BBCCE9"/>
            </a:gs>
            <a:gs pos="2000">
              <a:srgbClr val="BFCFEA"/>
            </a:gs>
            <a:gs pos="32382">
              <a:srgbClr val="D5DFF1"/>
            </a:gs>
            <a:gs pos="18315">
              <a:srgbClr val="E3EAF6"/>
            </a:gs>
            <a:gs pos="42994">
              <a:srgbClr val="CAD7EE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4D3AB2-D6F8-475D-F2CD-E47596B98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57" y="1321253"/>
            <a:ext cx="5938157" cy="28588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53738D-22FD-6873-CF53-97831D1DF408}"/>
              </a:ext>
            </a:extLst>
          </p:cNvPr>
          <p:cNvSpPr/>
          <p:nvPr/>
        </p:nvSpPr>
        <p:spPr>
          <a:xfrm>
            <a:off x="1077283" y="0"/>
            <a:ext cx="971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6. AMAZON ELASTIC FILE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3FA94-E560-C2E5-8C15-514CAF3B4D8E}"/>
              </a:ext>
            </a:extLst>
          </p:cNvPr>
          <p:cNvSpPr txBox="1"/>
          <p:nvPr/>
        </p:nvSpPr>
        <p:spPr>
          <a:xfrm>
            <a:off x="429986" y="1012371"/>
            <a:ext cx="50011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Secured file sharing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Web hosting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Modernize application development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Machine Learning and AI workloads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DBE5-C6EB-6CE0-F06B-3B3BFC4FCBDE}"/>
              </a:ext>
            </a:extLst>
          </p:cNvPr>
          <p:cNvSpPr txBox="1"/>
          <p:nvPr/>
        </p:nvSpPr>
        <p:spPr>
          <a:xfrm>
            <a:off x="429986" y="2675144"/>
            <a:ext cx="1301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USAGE: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DB136-42D3-B7B1-DA36-5C9EBF064711}"/>
              </a:ext>
            </a:extLst>
          </p:cNvPr>
          <p:cNvSpPr txBox="1"/>
          <p:nvPr/>
        </p:nvSpPr>
        <p:spPr>
          <a:xfrm>
            <a:off x="355417" y="3315285"/>
            <a:ext cx="4197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Scalability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Simplified data sharing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Use the serverless application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Pay as you go model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34811-45A0-842A-FBF4-330BA9F1319A}"/>
              </a:ext>
            </a:extLst>
          </p:cNvPr>
          <p:cNvSpPr txBox="1"/>
          <p:nvPr/>
        </p:nvSpPr>
        <p:spPr>
          <a:xfrm>
            <a:off x="429986" y="5421086"/>
            <a:ext cx="114726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EFS can be created using the EC2-Instance where it will be created in a specific region and distributed across </a:t>
            </a:r>
          </a:p>
          <a:p>
            <a:r>
              <a:rPr lang="en-US" sz="2000" dirty="0"/>
              <a:t>multiple availability zones for the purpose of high availability and durability.</a:t>
            </a:r>
          </a:p>
          <a:p>
            <a:r>
              <a:rPr lang="en-US" sz="2000" dirty="0"/>
              <a:t>You can choose the EFS based on the I/Ops you are going to perform.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794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753">
              <a:srgbClr val="BBCCE9"/>
            </a:gs>
            <a:gs pos="2000">
              <a:srgbClr val="BFCFEA"/>
            </a:gs>
            <a:gs pos="32382">
              <a:srgbClr val="D5DFF1"/>
            </a:gs>
            <a:gs pos="18315">
              <a:srgbClr val="E3EAF6"/>
            </a:gs>
            <a:gs pos="42994">
              <a:srgbClr val="CAD7EE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4F1C2-EEB1-4274-D5BA-B4C640F37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028" y="1612447"/>
            <a:ext cx="6743699" cy="29160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A65EB1-3E35-5CB4-960C-DD55CCC23271}"/>
              </a:ext>
            </a:extLst>
          </p:cNvPr>
          <p:cNvSpPr/>
          <p:nvPr/>
        </p:nvSpPr>
        <p:spPr>
          <a:xfrm>
            <a:off x="485476" y="0"/>
            <a:ext cx="10872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7. AMAZON VIRTUAL PRIVATE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5277A-E8F4-765C-FCE7-A5B031DCD847}"/>
              </a:ext>
            </a:extLst>
          </p:cNvPr>
          <p:cNvSpPr txBox="1"/>
          <p:nvPr/>
        </p:nvSpPr>
        <p:spPr>
          <a:xfrm>
            <a:off x="485476" y="1081960"/>
            <a:ext cx="21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COMPONENTS: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667F5-F135-5838-C84F-72CD853CE2B4}"/>
              </a:ext>
            </a:extLst>
          </p:cNvPr>
          <p:cNvSpPr txBox="1"/>
          <p:nvPr/>
        </p:nvSpPr>
        <p:spPr>
          <a:xfrm>
            <a:off x="485476" y="1612447"/>
            <a:ext cx="35299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Virtual Private Cloud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Subnetes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Route Tables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Network Access Control Lists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Internet Gateway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Network Address Translation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EC36A-34DF-DE3C-CDDB-45839B12CD66}"/>
              </a:ext>
            </a:extLst>
          </p:cNvPr>
          <p:cNvSpPr txBox="1"/>
          <p:nvPr/>
        </p:nvSpPr>
        <p:spPr>
          <a:xfrm>
            <a:off x="393902" y="4846965"/>
            <a:ext cx="117286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Amazon VPC can be referred to as the private cloud inside the cloud. It is a logical grouping of servers in a </a:t>
            </a:r>
          </a:p>
          <a:p>
            <a:r>
              <a:rPr lang="en-US" sz="2000" dirty="0"/>
              <a:t>specified network. The servers that you are going to deploy in the Virtual Private Cloud(VPC) will be completely</a:t>
            </a:r>
          </a:p>
          <a:p>
            <a:r>
              <a:rPr lang="en-US" sz="2000" dirty="0"/>
              <a:t> isolated from the other servers that are deployed in the Amazon Web Services.</a:t>
            </a:r>
          </a:p>
          <a:p>
            <a:r>
              <a:rPr lang="en-US" sz="2000" dirty="0"/>
              <a:t>You can have complete control of the IP address to the virtual machines and route tables and gateways to the </a:t>
            </a:r>
          </a:p>
          <a:p>
            <a:r>
              <a:rPr lang="en-US" sz="2000" dirty="0"/>
              <a:t>VPC. </a:t>
            </a:r>
          </a:p>
          <a:p>
            <a:r>
              <a:rPr lang="en-US" sz="2000" dirty="0"/>
              <a:t>With the help of security groups and network access control lists, you can protect your application more.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6489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507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 Display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Gupta</dc:creator>
  <cp:lastModifiedBy>Aman Gupta</cp:lastModifiedBy>
  <cp:revision>1</cp:revision>
  <dcterms:created xsi:type="dcterms:W3CDTF">2024-06-04T11:55:13Z</dcterms:created>
  <dcterms:modified xsi:type="dcterms:W3CDTF">2024-06-04T15:37:13Z</dcterms:modified>
</cp:coreProperties>
</file>