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6" r:id="rId10"/>
    <p:sldId id="269"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7F4D2-5022-42BC-A7EC-32551FD1BD2F}" type="datetimeFigureOut">
              <a:rPr lang="en-IN" smtClean="0"/>
              <a:t>03-03-2020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08D05-A296-484A-A6CC-5018E1012F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75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7F4D2-5022-42BC-A7EC-32551FD1BD2F}" type="datetimeFigureOut">
              <a:rPr lang="en-IN" smtClean="0"/>
              <a:t>03-03-2020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263885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7F4D2-5022-42BC-A7EC-32551FD1BD2F}" type="datetimeFigureOut">
              <a:rPr lang="en-IN" smtClean="0"/>
              <a:t>03-03-2020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323842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7F4D2-5022-42BC-A7EC-32551FD1BD2F}" type="datetimeFigureOut">
              <a:rPr lang="en-IN" smtClean="0"/>
              <a:t>03-03-2020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360367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7F4D2-5022-42BC-A7EC-32551FD1BD2F}" type="datetimeFigureOut">
              <a:rPr lang="en-IN" smtClean="0"/>
              <a:t>03-03-2020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08D05-A296-484A-A6CC-5018E1012F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27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7F4D2-5022-42BC-A7EC-32551FD1BD2F}" type="datetimeFigureOut">
              <a:rPr lang="en-IN" smtClean="0"/>
              <a:t>03-03-2020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233873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7F4D2-5022-42BC-A7EC-32551FD1BD2F}" type="datetimeFigureOut">
              <a:rPr lang="en-IN" smtClean="0"/>
              <a:t>03-03-2020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64155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7F4D2-5022-42BC-A7EC-32551FD1BD2F}" type="datetimeFigureOut">
              <a:rPr lang="en-IN" smtClean="0"/>
              <a:t>03-03-2020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9039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17F4D2-5022-42BC-A7EC-32551FD1BD2F}" type="datetimeFigureOut">
              <a:rPr lang="en-IN" smtClean="0"/>
              <a:t>03-03-2020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158872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17F4D2-5022-42BC-A7EC-32551FD1BD2F}" type="datetimeFigureOut">
              <a:rPr lang="en-IN" smtClean="0"/>
              <a:t>03-03-2020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F08D05-A296-484A-A6CC-5018E1012F70}" type="slidenum">
              <a:rPr lang="en-IN" smtClean="0"/>
              <a:t>‹#›</a:t>
            </a:fld>
            <a:endParaRPr lang="en-IN"/>
          </a:p>
        </p:txBody>
      </p:sp>
    </p:spTree>
    <p:extLst>
      <p:ext uri="{BB962C8B-B14F-4D97-AF65-F5344CB8AC3E}">
        <p14:creationId xmlns:p14="http://schemas.microsoft.com/office/powerpoint/2010/main" val="127074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7F4D2-5022-42BC-A7EC-32551FD1BD2F}" type="datetimeFigureOut">
              <a:rPr lang="en-IN" smtClean="0"/>
              <a:t>03-03-2020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08D05-A296-484A-A6CC-5018E1012F70}" type="slidenum">
              <a:rPr lang="en-IN" smtClean="0"/>
              <a:t>‹#›</a:t>
            </a:fld>
            <a:endParaRPr lang="en-IN"/>
          </a:p>
        </p:txBody>
      </p:sp>
    </p:spTree>
    <p:extLst>
      <p:ext uri="{BB962C8B-B14F-4D97-AF65-F5344CB8AC3E}">
        <p14:creationId xmlns:p14="http://schemas.microsoft.com/office/powerpoint/2010/main" val="45169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17F4D2-5022-42BC-A7EC-32551FD1BD2F}" type="datetimeFigureOut">
              <a:rPr lang="en-IN" smtClean="0"/>
              <a:t>03-03-2020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F08D05-A296-484A-A6CC-5018E1012F7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52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7335-42B8-43F4-816B-7858C65843F3}"/>
              </a:ext>
            </a:extLst>
          </p:cNvPr>
          <p:cNvSpPr>
            <a:spLocks noGrp="1"/>
          </p:cNvSpPr>
          <p:nvPr>
            <p:ph type="ctrTitle"/>
          </p:nvPr>
        </p:nvSpPr>
        <p:spPr>
          <a:xfrm>
            <a:off x="1097280" y="758952"/>
            <a:ext cx="10058400" cy="1643429"/>
          </a:xfrm>
        </p:spPr>
        <p:txBody>
          <a:bodyPr>
            <a:normAutofit fontScale="90000"/>
          </a:bodyPr>
          <a:lstStyle/>
          <a:p>
            <a:pPr algn="ctr"/>
            <a:r>
              <a:rPr lang="en-IN" b="1" dirty="0"/>
              <a:t>Eco-Routing</a:t>
            </a:r>
            <a:r>
              <a:rPr lang="en-IN" dirty="0"/>
              <a:t> using </a:t>
            </a:r>
            <a:r>
              <a:rPr lang="en-IN" b="1" dirty="0"/>
              <a:t>OSMNX</a:t>
            </a:r>
          </a:p>
        </p:txBody>
      </p:sp>
      <p:sp>
        <p:nvSpPr>
          <p:cNvPr id="3" name="Subtitle 2">
            <a:extLst>
              <a:ext uri="{FF2B5EF4-FFF2-40B4-BE49-F238E27FC236}">
                <a16:creationId xmlns:a16="http://schemas.microsoft.com/office/drawing/2014/main" id="{B7934405-0F62-4383-8BCD-B4A85B6631B2}"/>
              </a:ext>
            </a:extLst>
          </p:cNvPr>
          <p:cNvSpPr>
            <a:spLocks noGrp="1"/>
          </p:cNvSpPr>
          <p:nvPr>
            <p:ph type="subTitle" idx="1"/>
          </p:nvPr>
        </p:nvSpPr>
        <p:spPr>
          <a:xfrm>
            <a:off x="1100051" y="4455619"/>
            <a:ext cx="10538574" cy="1803137"/>
          </a:xfrm>
        </p:spPr>
        <p:txBody>
          <a:bodyPr>
            <a:normAutofit fontScale="92500" lnSpcReduction="20000"/>
          </a:bodyPr>
          <a:lstStyle/>
          <a:p>
            <a:pPr algn="just"/>
            <a:r>
              <a:rPr lang="en-IN" sz="2800" b="1" dirty="0">
                <a:solidFill>
                  <a:schemeClr val="tx1"/>
                </a:solidFill>
              </a:rPr>
              <a:t>					Group Members :-</a:t>
            </a:r>
          </a:p>
          <a:p>
            <a:pPr algn="just"/>
            <a:r>
              <a:rPr lang="en-IN" sz="2800" b="1" dirty="0">
                <a:solidFill>
                  <a:schemeClr val="tx1"/>
                </a:solidFill>
              </a:rPr>
              <a:t>					Aman </a:t>
            </a:r>
            <a:r>
              <a:rPr lang="en-IN" sz="2800" b="1" dirty="0" err="1">
                <a:solidFill>
                  <a:schemeClr val="tx1"/>
                </a:solidFill>
              </a:rPr>
              <a:t>gupta</a:t>
            </a:r>
            <a:r>
              <a:rPr lang="en-IN" sz="2800" b="1" dirty="0">
                <a:solidFill>
                  <a:schemeClr val="tx1"/>
                </a:solidFill>
              </a:rPr>
              <a:t>(1801cs05)</a:t>
            </a:r>
          </a:p>
          <a:p>
            <a:pPr algn="just"/>
            <a:r>
              <a:rPr lang="en-IN" sz="2800" b="1" dirty="0">
                <a:solidFill>
                  <a:schemeClr val="tx1"/>
                </a:solidFill>
              </a:rPr>
              <a:t>					Sushant </a:t>
            </a:r>
            <a:r>
              <a:rPr lang="en-IN" sz="2800" b="1" dirty="0" err="1">
                <a:solidFill>
                  <a:schemeClr val="tx1"/>
                </a:solidFill>
              </a:rPr>
              <a:t>kumar</a:t>
            </a:r>
            <a:r>
              <a:rPr lang="en-IN" sz="2800" b="1" dirty="0">
                <a:solidFill>
                  <a:schemeClr val="tx1"/>
                </a:solidFill>
              </a:rPr>
              <a:t> Bharti(1801cs56)</a:t>
            </a:r>
          </a:p>
          <a:p>
            <a:pPr algn="just"/>
            <a:r>
              <a:rPr lang="en-IN" sz="2800" b="1" dirty="0">
                <a:solidFill>
                  <a:schemeClr val="tx1"/>
                </a:solidFill>
              </a:rPr>
              <a:t>					Abhay </a:t>
            </a:r>
            <a:r>
              <a:rPr lang="en-IN" sz="2800" b="1" dirty="0" err="1">
                <a:solidFill>
                  <a:schemeClr val="tx1"/>
                </a:solidFill>
              </a:rPr>
              <a:t>singh</a:t>
            </a:r>
            <a:r>
              <a:rPr lang="en-IN" sz="2800" b="1" dirty="0">
                <a:solidFill>
                  <a:schemeClr val="tx1"/>
                </a:solidFill>
              </a:rPr>
              <a:t>(1801cs66)</a:t>
            </a:r>
          </a:p>
        </p:txBody>
      </p:sp>
    </p:spTree>
    <p:extLst>
      <p:ext uri="{BB962C8B-B14F-4D97-AF65-F5344CB8AC3E}">
        <p14:creationId xmlns:p14="http://schemas.microsoft.com/office/powerpoint/2010/main" val="399213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B921-F7D1-4525-9686-ED5BD2EE49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1F0D8FB-DBE0-47B5-8538-D2A455C19568}"/>
              </a:ext>
            </a:extLst>
          </p:cNvPr>
          <p:cNvSpPr>
            <a:spLocks noGrp="1"/>
          </p:cNvSpPr>
          <p:nvPr>
            <p:ph idx="1"/>
          </p:nvPr>
        </p:nvSpPr>
        <p:spPr/>
        <p:txBody>
          <a:bodyPr/>
          <a:lstStyle/>
          <a:p>
            <a:r>
              <a:rPr lang="en-IN" dirty="0"/>
              <a:t>2. Showing POI (point of interest) on a particular graph.</a:t>
            </a:r>
          </a:p>
        </p:txBody>
      </p:sp>
      <p:pic>
        <p:nvPicPr>
          <p:cNvPr id="5" name="Picture 4">
            <a:extLst>
              <a:ext uri="{FF2B5EF4-FFF2-40B4-BE49-F238E27FC236}">
                <a16:creationId xmlns:a16="http://schemas.microsoft.com/office/drawing/2014/main" id="{F2094F19-01AC-4401-9945-AF1C92948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954" y="2279506"/>
            <a:ext cx="8313051" cy="3846086"/>
          </a:xfrm>
          <a:prstGeom prst="rect">
            <a:avLst/>
          </a:prstGeom>
        </p:spPr>
      </p:pic>
    </p:spTree>
    <p:extLst>
      <p:ext uri="{BB962C8B-B14F-4D97-AF65-F5344CB8AC3E}">
        <p14:creationId xmlns:p14="http://schemas.microsoft.com/office/powerpoint/2010/main" val="361686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3A1E-7EE7-4AF1-B4ED-DDDDA7ACD5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9687A2-ACE8-4429-B5DA-90A24E3B7430}"/>
              </a:ext>
            </a:extLst>
          </p:cNvPr>
          <p:cNvSpPr>
            <a:spLocks noGrp="1"/>
          </p:cNvSpPr>
          <p:nvPr>
            <p:ph idx="1"/>
          </p:nvPr>
        </p:nvSpPr>
        <p:spPr/>
        <p:txBody>
          <a:bodyPr/>
          <a:lstStyle/>
          <a:p>
            <a:r>
              <a:rPr lang="en-IN" dirty="0"/>
              <a:t>3. Displaying a network of a particular location. (</a:t>
            </a:r>
            <a:r>
              <a:rPr lang="en-IN" dirty="0" err="1"/>
              <a:t>e.g</a:t>
            </a:r>
            <a:r>
              <a:rPr lang="en-IN" dirty="0"/>
              <a:t>:- Railway, drive and walkable networks.)</a:t>
            </a:r>
          </a:p>
        </p:txBody>
      </p:sp>
      <p:pic>
        <p:nvPicPr>
          <p:cNvPr id="5" name="Picture 4">
            <a:extLst>
              <a:ext uri="{FF2B5EF4-FFF2-40B4-BE49-F238E27FC236}">
                <a16:creationId xmlns:a16="http://schemas.microsoft.com/office/drawing/2014/main" id="{CAE30C64-365D-4917-B0DF-D081CA61B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320" y="2429158"/>
            <a:ext cx="3523495" cy="3785212"/>
          </a:xfrm>
          <a:prstGeom prst="rect">
            <a:avLst/>
          </a:prstGeom>
        </p:spPr>
      </p:pic>
    </p:spTree>
    <p:extLst>
      <p:ext uri="{BB962C8B-B14F-4D97-AF65-F5344CB8AC3E}">
        <p14:creationId xmlns:p14="http://schemas.microsoft.com/office/powerpoint/2010/main" val="293965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AC41-FCD8-4B28-8408-EED672D903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D3616-CFFF-4A0C-8AF7-B59C13266D22}"/>
              </a:ext>
            </a:extLst>
          </p:cNvPr>
          <p:cNvSpPr>
            <a:spLocks noGrp="1"/>
          </p:cNvSpPr>
          <p:nvPr>
            <p:ph idx="1"/>
          </p:nvPr>
        </p:nvSpPr>
        <p:spPr/>
        <p:txBody>
          <a:bodyPr/>
          <a:lstStyle/>
          <a:p>
            <a:r>
              <a:rPr lang="en-IN" dirty="0"/>
              <a:t>4. Showing the temperature variation of a given location. </a:t>
            </a:r>
          </a:p>
        </p:txBody>
      </p:sp>
      <p:pic>
        <p:nvPicPr>
          <p:cNvPr id="5" name="Picture 4">
            <a:extLst>
              <a:ext uri="{FF2B5EF4-FFF2-40B4-BE49-F238E27FC236}">
                <a16:creationId xmlns:a16="http://schemas.microsoft.com/office/drawing/2014/main" id="{91EDECED-92EE-4BCA-AF4A-B7F835918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821" y="2299317"/>
            <a:ext cx="7954393" cy="3404989"/>
          </a:xfrm>
          <a:prstGeom prst="rect">
            <a:avLst/>
          </a:prstGeom>
        </p:spPr>
      </p:pic>
    </p:spTree>
    <p:extLst>
      <p:ext uri="{BB962C8B-B14F-4D97-AF65-F5344CB8AC3E}">
        <p14:creationId xmlns:p14="http://schemas.microsoft.com/office/powerpoint/2010/main" val="101903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3D7C-75A8-442A-A1D9-D6D95EDAE060}"/>
              </a:ext>
            </a:extLst>
          </p:cNvPr>
          <p:cNvSpPr>
            <a:spLocks noGrp="1"/>
          </p:cNvSpPr>
          <p:nvPr>
            <p:ph type="title"/>
          </p:nvPr>
        </p:nvSpPr>
        <p:spPr/>
        <p:txBody>
          <a:bodyPr/>
          <a:lstStyle/>
          <a:p>
            <a:pPr algn="ctr"/>
            <a:r>
              <a:rPr lang="en-IN" b="1" u="sng" dirty="0"/>
              <a:t>Future Work:-</a:t>
            </a:r>
          </a:p>
        </p:txBody>
      </p:sp>
      <p:sp>
        <p:nvSpPr>
          <p:cNvPr id="3" name="Content Placeholder 2">
            <a:extLst>
              <a:ext uri="{FF2B5EF4-FFF2-40B4-BE49-F238E27FC236}">
                <a16:creationId xmlns:a16="http://schemas.microsoft.com/office/drawing/2014/main" id="{75EA9861-9F97-49D5-A196-C6F9870C423D}"/>
              </a:ext>
            </a:extLst>
          </p:cNvPr>
          <p:cNvSpPr>
            <a:spLocks noGrp="1"/>
          </p:cNvSpPr>
          <p:nvPr>
            <p:ph idx="1"/>
          </p:nvPr>
        </p:nvSpPr>
        <p:spPr/>
        <p:txBody>
          <a:bodyPr/>
          <a:lstStyle/>
          <a:p>
            <a:pPr>
              <a:buClr>
                <a:schemeClr val="tx1"/>
              </a:buClr>
              <a:buFont typeface="Wingdings" panose="05000000000000000000" pitchFamily="2" charset="2"/>
              <a:buChar char="v"/>
            </a:pPr>
            <a:r>
              <a:rPr lang="en-IN" dirty="0"/>
              <a:t>Optimization of algorithm we are going to work.</a:t>
            </a:r>
          </a:p>
          <a:p>
            <a:pPr>
              <a:buClr>
                <a:schemeClr val="tx1"/>
              </a:buClr>
              <a:buFont typeface="Wingdings" panose="05000000000000000000" pitchFamily="2" charset="2"/>
              <a:buChar char="v"/>
            </a:pPr>
            <a:r>
              <a:rPr lang="en-IN" dirty="0"/>
              <a:t>Preparing interface.</a:t>
            </a:r>
          </a:p>
          <a:p>
            <a:pPr>
              <a:buClr>
                <a:schemeClr val="tx1"/>
              </a:buClr>
              <a:buFont typeface="Wingdings" panose="05000000000000000000" pitchFamily="2" charset="2"/>
              <a:buChar char="v"/>
            </a:pPr>
            <a:r>
              <a:rPr lang="en-IN" dirty="0"/>
              <a:t>Further exploring </a:t>
            </a:r>
            <a:r>
              <a:rPr lang="en-IN" dirty="0" err="1"/>
              <a:t>Osmnx</a:t>
            </a:r>
            <a:r>
              <a:rPr lang="en-IN" dirty="0"/>
              <a:t>.</a:t>
            </a:r>
          </a:p>
          <a:p>
            <a:pPr>
              <a:buClr>
                <a:schemeClr val="tx1"/>
              </a:buClr>
              <a:buFont typeface="Wingdings" panose="05000000000000000000" pitchFamily="2" charset="2"/>
              <a:buChar char="v"/>
            </a:pPr>
            <a:r>
              <a:rPr lang="en-IN" dirty="0"/>
              <a:t>We will try to update information of IIT Patna on OSM. </a:t>
            </a:r>
          </a:p>
        </p:txBody>
      </p:sp>
    </p:spTree>
    <p:extLst>
      <p:ext uri="{BB962C8B-B14F-4D97-AF65-F5344CB8AC3E}">
        <p14:creationId xmlns:p14="http://schemas.microsoft.com/office/powerpoint/2010/main" val="212817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A515-2726-4B69-8672-070AB7048694}"/>
              </a:ext>
            </a:extLst>
          </p:cNvPr>
          <p:cNvSpPr>
            <a:spLocks noGrp="1"/>
          </p:cNvSpPr>
          <p:nvPr>
            <p:ph type="title"/>
          </p:nvPr>
        </p:nvSpPr>
        <p:spPr/>
        <p:txBody>
          <a:bodyPr/>
          <a:lstStyle/>
          <a:p>
            <a:pPr algn="ctr"/>
            <a:r>
              <a:rPr lang="en-IN" b="1" dirty="0"/>
              <a:t>Learnings:-</a:t>
            </a:r>
          </a:p>
        </p:txBody>
      </p:sp>
      <p:sp>
        <p:nvSpPr>
          <p:cNvPr id="3" name="Content Placeholder 2">
            <a:extLst>
              <a:ext uri="{FF2B5EF4-FFF2-40B4-BE49-F238E27FC236}">
                <a16:creationId xmlns:a16="http://schemas.microsoft.com/office/drawing/2014/main" id="{25D2F701-E164-4681-BCCC-4D3909B06E9A}"/>
              </a:ext>
            </a:extLst>
          </p:cNvPr>
          <p:cNvSpPr>
            <a:spLocks noGrp="1"/>
          </p:cNvSpPr>
          <p:nvPr>
            <p:ph idx="1"/>
          </p:nvPr>
        </p:nvSpPr>
        <p:spPr/>
        <p:txBody>
          <a:bodyPr/>
          <a:lstStyle/>
          <a:p>
            <a:pPr>
              <a:buClr>
                <a:schemeClr val="tx1"/>
              </a:buClr>
              <a:buFont typeface="Wingdings" panose="05000000000000000000" pitchFamily="2" charset="2"/>
              <a:buChar char="v"/>
            </a:pPr>
            <a:r>
              <a:rPr lang="en-IN" dirty="0"/>
              <a:t>Learnt some applications of </a:t>
            </a:r>
            <a:r>
              <a:rPr lang="en-IN" dirty="0" err="1"/>
              <a:t>Osmnx</a:t>
            </a:r>
            <a:r>
              <a:rPr lang="en-IN" dirty="0"/>
              <a:t>.</a:t>
            </a:r>
          </a:p>
          <a:p>
            <a:pPr>
              <a:buClr>
                <a:schemeClr val="tx1"/>
              </a:buClr>
              <a:buFont typeface="Wingdings" panose="05000000000000000000" pitchFamily="2" charset="2"/>
              <a:buChar char="v"/>
            </a:pPr>
            <a:r>
              <a:rPr lang="en-IN"/>
              <a:t>Used it for </a:t>
            </a:r>
            <a:r>
              <a:rPr lang="en-IN" dirty="0"/>
              <a:t>eco-routing in context </a:t>
            </a:r>
            <a:r>
              <a:rPr lang="en-IN"/>
              <a:t>to Electric Vehicle.</a:t>
            </a:r>
          </a:p>
          <a:p>
            <a:pPr marL="0" indent="0">
              <a:buClr>
                <a:schemeClr val="tx1"/>
              </a:buClr>
              <a:buNone/>
            </a:pPr>
            <a:endParaRPr lang="en-IN" dirty="0"/>
          </a:p>
        </p:txBody>
      </p:sp>
    </p:spTree>
    <p:extLst>
      <p:ext uri="{BB962C8B-B14F-4D97-AF65-F5344CB8AC3E}">
        <p14:creationId xmlns:p14="http://schemas.microsoft.com/office/powerpoint/2010/main" val="8264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63C8-3EDF-48C8-A9DA-EF3930A37F02}"/>
              </a:ext>
            </a:extLst>
          </p:cNvPr>
          <p:cNvSpPr>
            <a:spLocks noGrp="1"/>
          </p:cNvSpPr>
          <p:nvPr>
            <p:ph type="title"/>
          </p:nvPr>
        </p:nvSpPr>
        <p:spPr/>
        <p:txBody>
          <a:bodyPr/>
          <a:lstStyle/>
          <a:p>
            <a:pPr algn="ctr"/>
            <a:r>
              <a:rPr lang="en-IN" b="1" dirty="0"/>
              <a:t>Introduction </a:t>
            </a:r>
          </a:p>
        </p:txBody>
      </p:sp>
      <p:sp>
        <p:nvSpPr>
          <p:cNvPr id="3" name="Content Placeholder 2">
            <a:extLst>
              <a:ext uri="{FF2B5EF4-FFF2-40B4-BE49-F238E27FC236}">
                <a16:creationId xmlns:a16="http://schemas.microsoft.com/office/drawing/2014/main" id="{3B188757-B5E7-4A3E-A3AD-8140BAD9CF5E}"/>
              </a:ext>
            </a:extLst>
          </p:cNvPr>
          <p:cNvSpPr>
            <a:spLocks noGrp="1"/>
          </p:cNvSpPr>
          <p:nvPr>
            <p:ph idx="1"/>
          </p:nvPr>
        </p:nvSpPr>
        <p:spPr/>
        <p:txBody>
          <a:bodyPr/>
          <a:lstStyle/>
          <a:p>
            <a:r>
              <a:rPr lang="en-IN" b="1" dirty="0" err="1"/>
              <a:t>OSMnx</a:t>
            </a:r>
            <a:r>
              <a:rPr lang="en-IN" dirty="0"/>
              <a:t> is a Python package that lets you download spatial geometries and model, project, visualize, and </a:t>
            </a:r>
            <a:r>
              <a:rPr lang="en-IN" dirty="0" err="1"/>
              <a:t>analyze</a:t>
            </a:r>
            <a:r>
              <a:rPr lang="en-IN" dirty="0"/>
              <a:t> street networks from OpenStreetMap's APIs. Users can download and model walkable, drivable, or </a:t>
            </a:r>
            <a:r>
              <a:rPr lang="en-IN" dirty="0" err="1"/>
              <a:t>bikable</a:t>
            </a:r>
            <a:r>
              <a:rPr lang="en-IN" dirty="0"/>
              <a:t> urban networks with a single line of Python code, and then easily </a:t>
            </a:r>
            <a:r>
              <a:rPr lang="en-IN" dirty="0" err="1"/>
              <a:t>analyze</a:t>
            </a:r>
            <a:r>
              <a:rPr lang="en-IN" dirty="0"/>
              <a:t> and visualize them.</a:t>
            </a:r>
          </a:p>
          <a:p>
            <a:r>
              <a:rPr lang="en-US" dirty="0" err="1"/>
              <a:t>OSMnx</a:t>
            </a:r>
            <a:r>
              <a:rPr lang="en-US" dirty="0"/>
              <a:t> is built on top of </a:t>
            </a:r>
            <a:r>
              <a:rPr lang="en-US" dirty="0" err="1"/>
              <a:t>geopandas</a:t>
            </a:r>
            <a:r>
              <a:rPr lang="en-US" dirty="0"/>
              <a:t>, </a:t>
            </a:r>
            <a:r>
              <a:rPr lang="en-US" dirty="0" err="1"/>
              <a:t>networkx</a:t>
            </a:r>
            <a:r>
              <a:rPr lang="en-US" dirty="0"/>
              <a:t>, and matplotlib and works with OpenStreetMap's APIs.</a:t>
            </a:r>
            <a:endParaRPr lang="en-IN" dirty="0"/>
          </a:p>
        </p:txBody>
      </p:sp>
    </p:spTree>
    <p:extLst>
      <p:ext uri="{BB962C8B-B14F-4D97-AF65-F5344CB8AC3E}">
        <p14:creationId xmlns:p14="http://schemas.microsoft.com/office/powerpoint/2010/main" val="772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42A2-8A04-4C5C-88EF-7B93851CEA95}"/>
              </a:ext>
            </a:extLst>
          </p:cNvPr>
          <p:cNvSpPr>
            <a:spLocks noGrp="1"/>
          </p:cNvSpPr>
          <p:nvPr>
            <p:ph type="title"/>
          </p:nvPr>
        </p:nvSpPr>
        <p:spPr/>
        <p:txBody>
          <a:bodyPr/>
          <a:lstStyle/>
          <a:p>
            <a:r>
              <a:rPr lang="en-IN" dirty="0"/>
              <a:t>What we can do with </a:t>
            </a:r>
            <a:r>
              <a:rPr lang="en-IN" b="1" dirty="0"/>
              <a:t>OSMNX </a:t>
            </a:r>
            <a:r>
              <a:rPr lang="en-IN" dirty="0"/>
              <a:t>?</a:t>
            </a:r>
          </a:p>
        </p:txBody>
      </p:sp>
      <p:sp>
        <p:nvSpPr>
          <p:cNvPr id="3" name="Content Placeholder 2">
            <a:extLst>
              <a:ext uri="{FF2B5EF4-FFF2-40B4-BE49-F238E27FC236}">
                <a16:creationId xmlns:a16="http://schemas.microsoft.com/office/drawing/2014/main" id="{210BCA72-C5AA-44C4-A685-E8070773D141}"/>
              </a:ext>
            </a:extLst>
          </p:cNvPr>
          <p:cNvSpPr>
            <a:spLocks noGrp="1"/>
          </p:cNvSpPr>
          <p:nvPr>
            <p:ph idx="1"/>
          </p:nvPr>
        </p:nvSpPr>
        <p:spPr/>
        <p:txBody>
          <a:bodyPr/>
          <a:lstStyle/>
          <a:p>
            <a:pPr>
              <a:buClr>
                <a:schemeClr val="tx1"/>
              </a:buClr>
              <a:buFont typeface="Wingdings" panose="05000000000000000000" pitchFamily="2" charset="2"/>
              <a:buChar char="v"/>
            </a:pPr>
            <a:r>
              <a:rPr lang="en-US" dirty="0"/>
              <a:t>Download street networks anywhere in the world with a single line of code.</a:t>
            </a:r>
          </a:p>
          <a:p>
            <a:pPr>
              <a:buClr>
                <a:schemeClr val="tx1"/>
              </a:buClr>
              <a:buFont typeface="Wingdings" panose="05000000000000000000" pitchFamily="2" charset="2"/>
              <a:buChar char="v"/>
            </a:pPr>
            <a:r>
              <a:rPr lang="en-US" dirty="0"/>
              <a:t>Download by city name, polygon, bounding box, or point/address + network distance.</a:t>
            </a:r>
          </a:p>
          <a:p>
            <a:pPr>
              <a:buClr>
                <a:schemeClr val="tx1"/>
              </a:buClr>
              <a:buFont typeface="Wingdings" panose="05000000000000000000" pitchFamily="2" charset="2"/>
              <a:buChar char="v"/>
            </a:pPr>
            <a:r>
              <a:rPr lang="en-US" dirty="0"/>
              <a:t>Plot figure-ground diagrams of street networks and/or building footprints.</a:t>
            </a:r>
          </a:p>
          <a:p>
            <a:pPr>
              <a:buClr>
                <a:schemeClr val="tx1"/>
              </a:buClr>
              <a:buFont typeface="Wingdings" panose="05000000000000000000" pitchFamily="2" charset="2"/>
              <a:buChar char="v"/>
            </a:pPr>
            <a:r>
              <a:rPr lang="en-US" dirty="0"/>
              <a:t>Download drivable, walkable, bikeable, or all street networks.</a:t>
            </a:r>
          </a:p>
          <a:p>
            <a:pPr>
              <a:buClr>
                <a:schemeClr val="tx1"/>
              </a:buClr>
              <a:buFont typeface="Wingdings" panose="05000000000000000000" pitchFamily="2" charset="2"/>
              <a:buChar char="v"/>
            </a:pPr>
            <a:r>
              <a:rPr lang="en-US" dirty="0"/>
              <a:t>Save networks to disk as shapefiles.</a:t>
            </a:r>
          </a:p>
          <a:p>
            <a:pPr>
              <a:buClr>
                <a:schemeClr val="tx1"/>
              </a:buClr>
              <a:buFont typeface="Wingdings" panose="05000000000000000000" pitchFamily="2" charset="2"/>
              <a:buChar char="v"/>
            </a:pPr>
            <a:r>
              <a:rPr lang="en-US" dirty="0"/>
              <a:t>Calculate and plot shortest-path routes as a static image.</a:t>
            </a:r>
            <a:endParaRPr lang="en-IN" dirty="0"/>
          </a:p>
        </p:txBody>
      </p:sp>
    </p:spTree>
    <p:extLst>
      <p:ext uri="{BB962C8B-B14F-4D97-AF65-F5344CB8AC3E}">
        <p14:creationId xmlns:p14="http://schemas.microsoft.com/office/powerpoint/2010/main" val="286919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2D4B-103B-4330-BF14-A6A44CBAE29B}"/>
              </a:ext>
            </a:extLst>
          </p:cNvPr>
          <p:cNvSpPr>
            <a:spLocks noGrp="1"/>
          </p:cNvSpPr>
          <p:nvPr>
            <p:ph type="title"/>
          </p:nvPr>
        </p:nvSpPr>
        <p:spPr/>
        <p:txBody>
          <a:bodyPr/>
          <a:lstStyle/>
          <a:p>
            <a:r>
              <a:rPr lang="en-IN" dirty="0"/>
              <a:t>How to use </a:t>
            </a:r>
            <a:r>
              <a:rPr lang="en-IN" b="1" dirty="0"/>
              <a:t>OSMNX ? </a:t>
            </a:r>
            <a:endParaRPr lang="en-IN" dirty="0"/>
          </a:p>
        </p:txBody>
      </p:sp>
      <p:sp>
        <p:nvSpPr>
          <p:cNvPr id="3" name="Content Placeholder 2">
            <a:extLst>
              <a:ext uri="{FF2B5EF4-FFF2-40B4-BE49-F238E27FC236}">
                <a16:creationId xmlns:a16="http://schemas.microsoft.com/office/drawing/2014/main" id="{CDAB7819-D6B2-4E9C-8038-717E7F00B162}"/>
              </a:ext>
            </a:extLst>
          </p:cNvPr>
          <p:cNvSpPr>
            <a:spLocks noGrp="1"/>
          </p:cNvSpPr>
          <p:nvPr>
            <p:ph idx="1"/>
          </p:nvPr>
        </p:nvSpPr>
        <p:spPr/>
        <p:txBody>
          <a:bodyPr/>
          <a:lstStyle/>
          <a:p>
            <a:r>
              <a:rPr lang="en-US" sz="1400" dirty="0"/>
              <a:t>import </a:t>
            </a:r>
            <a:r>
              <a:rPr lang="en-US" sz="1400" dirty="0" err="1"/>
              <a:t>osmnx</a:t>
            </a:r>
            <a:r>
              <a:rPr lang="en-US" sz="1400" dirty="0"/>
              <a:t> as ox</a:t>
            </a:r>
          </a:p>
          <a:p>
            <a:r>
              <a:rPr lang="en-US" sz="1400" dirty="0"/>
              <a:t>G = </a:t>
            </a:r>
            <a:r>
              <a:rPr lang="en-US" sz="1400" dirty="0" err="1"/>
              <a:t>ox.graph_from_place</a:t>
            </a:r>
            <a:r>
              <a:rPr lang="en-US" sz="1400" dirty="0"/>
              <a:t>('Manhattan Island, New York City, New York, USA', </a:t>
            </a:r>
            <a:r>
              <a:rPr lang="en-US" sz="1400" dirty="0" err="1"/>
              <a:t>network_type</a:t>
            </a:r>
            <a:r>
              <a:rPr lang="en-US" sz="1400" dirty="0"/>
              <a:t>='drive’)</a:t>
            </a:r>
          </a:p>
          <a:p>
            <a:r>
              <a:rPr lang="en-US" sz="1400" dirty="0" err="1"/>
              <a:t>ox.plot_graph</a:t>
            </a:r>
            <a:r>
              <a:rPr lang="en-US" sz="1400" dirty="0"/>
              <a:t>(G)</a:t>
            </a:r>
          </a:p>
          <a:p>
            <a:endParaRPr lang="en-IN" dirty="0"/>
          </a:p>
        </p:txBody>
      </p:sp>
      <p:pic>
        <p:nvPicPr>
          <p:cNvPr id="8" name="Picture 7">
            <a:extLst>
              <a:ext uri="{FF2B5EF4-FFF2-40B4-BE49-F238E27FC236}">
                <a16:creationId xmlns:a16="http://schemas.microsoft.com/office/drawing/2014/main" id="{5CC6BCF0-0020-4888-BC22-B30D53BB9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111" y="1845734"/>
            <a:ext cx="1956820" cy="4142240"/>
          </a:xfrm>
          <a:prstGeom prst="rect">
            <a:avLst/>
          </a:prstGeom>
        </p:spPr>
      </p:pic>
    </p:spTree>
    <p:extLst>
      <p:ext uri="{BB962C8B-B14F-4D97-AF65-F5344CB8AC3E}">
        <p14:creationId xmlns:p14="http://schemas.microsoft.com/office/powerpoint/2010/main" val="330941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C311-73FE-4315-9665-276E3B739B72}"/>
              </a:ext>
            </a:extLst>
          </p:cNvPr>
          <p:cNvSpPr>
            <a:spLocks noGrp="1"/>
          </p:cNvSpPr>
          <p:nvPr>
            <p:ph type="title"/>
          </p:nvPr>
        </p:nvSpPr>
        <p:spPr/>
        <p:txBody>
          <a:bodyPr>
            <a:normAutofit fontScale="90000"/>
          </a:bodyPr>
          <a:lstStyle/>
          <a:p>
            <a:r>
              <a:rPr lang="en-IN" b="1" i="1" u="sng" dirty="0">
                <a:solidFill>
                  <a:schemeClr val="tx1"/>
                </a:solidFill>
              </a:rPr>
              <a:t>Lab Project</a:t>
            </a:r>
            <a:r>
              <a:rPr lang="en-IN" dirty="0"/>
              <a:t>:-</a:t>
            </a:r>
            <a:r>
              <a:rPr lang="en-GB" b="1" dirty="0"/>
              <a:t>Routing Optimization of Electric Vehicles in Networks with Charging Nodes</a:t>
            </a:r>
            <a:endParaRPr lang="en-IN" dirty="0"/>
          </a:p>
        </p:txBody>
      </p:sp>
      <p:sp>
        <p:nvSpPr>
          <p:cNvPr id="3" name="Content Placeholder 2">
            <a:extLst>
              <a:ext uri="{FF2B5EF4-FFF2-40B4-BE49-F238E27FC236}">
                <a16:creationId xmlns:a16="http://schemas.microsoft.com/office/drawing/2014/main" id="{BA7ED7CF-D5B3-40C7-A9A3-2488DE2123BF}"/>
              </a:ext>
            </a:extLst>
          </p:cNvPr>
          <p:cNvSpPr>
            <a:spLocks noGrp="1"/>
          </p:cNvSpPr>
          <p:nvPr>
            <p:ph idx="1"/>
          </p:nvPr>
        </p:nvSpPr>
        <p:spPr/>
        <p:txBody>
          <a:bodyPr>
            <a:normAutofit fontScale="92500" lnSpcReduction="10000"/>
          </a:bodyPr>
          <a:lstStyle/>
          <a:p>
            <a:r>
              <a:rPr lang="en-IN" dirty="0"/>
              <a:t>Objective:-</a:t>
            </a:r>
          </a:p>
          <a:p>
            <a:r>
              <a:rPr lang="en-GB" dirty="0"/>
              <a:t>1. If the vehicle can not reach its desired destination from the given source with current battery, the program should determine the transit node at which the charging should be done so as to reach the desired destination.</a:t>
            </a:r>
          </a:p>
          <a:p>
            <a:r>
              <a:rPr lang="en-GB" dirty="0"/>
              <a:t>2. Along with the transit, the user should also know how much time would be spent travelling and how much time would be spent charging his/ her vehicle.</a:t>
            </a:r>
          </a:p>
          <a:p>
            <a:r>
              <a:rPr lang="en-GB" dirty="0"/>
              <a:t>3. If the vehicle can reach its desired destination from the given source with current battery, there would be no transit.</a:t>
            </a:r>
          </a:p>
          <a:p>
            <a:r>
              <a:rPr lang="en-GB" dirty="0"/>
              <a:t>4. Since there is no restriction on the number of requests, the routing should be done in such a way that the overall time ( which includes travelling and recharging time ) for all the vehicles should be reduced. </a:t>
            </a:r>
          </a:p>
          <a:p>
            <a:r>
              <a:rPr lang="en-GB" dirty="0"/>
              <a:t>5. If the vehicle does not have enough battery to move from its source to any other transit towards its destination, there should be an option to charge it at the source as well</a:t>
            </a:r>
            <a:endParaRPr lang="en-IN" dirty="0"/>
          </a:p>
          <a:p>
            <a:endParaRPr lang="en-IN" dirty="0"/>
          </a:p>
        </p:txBody>
      </p:sp>
    </p:spTree>
    <p:extLst>
      <p:ext uri="{BB962C8B-B14F-4D97-AF65-F5344CB8AC3E}">
        <p14:creationId xmlns:p14="http://schemas.microsoft.com/office/powerpoint/2010/main" val="28486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DD90-6218-4213-9382-064550DA1A54}"/>
              </a:ext>
            </a:extLst>
          </p:cNvPr>
          <p:cNvSpPr>
            <a:spLocks noGrp="1"/>
          </p:cNvSpPr>
          <p:nvPr>
            <p:ph type="title"/>
          </p:nvPr>
        </p:nvSpPr>
        <p:spPr/>
        <p:txBody>
          <a:bodyPr/>
          <a:lstStyle/>
          <a:p>
            <a:pPr algn="ctr"/>
            <a:r>
              <a:rPr lang="en-IN" b="1" u="sng" dirty="0"/>
              <a:t>What we have done so far ?</a:t>
            </a:r>
          </a:p>
        </p:txBody>
      </p:sp>
      <p:sp>
        <p:nvSpPr>
          <p:cNvPr id="3" name="Content Placeholder 2">
            <a:extLst>
              <a:ext uri="{FF2B5EF4-FFF2-40B4-BE49-F238E27FC236}">
                <a16:creationId xmlns:a16="http://schemas.microsoft.com/office/drawing/2014/main" id="{91764160-5EFE-45B9-B6D1-BAAF0C6A9B65}"/>
              </a:ext>
            </a:extLst>
          </p:cNvPr>
          <p:cNvSpPr>
            <a:spLocks noGrp="1"/>
          </p:cNvSpPr>
          <p:nvPr>
            <p:ph idx="1"/>
          </p:nvPr>
        </p:nvSpPr>
        <p:spPr/>
        <p:txBody>
          <a:bodyPr/>
          <a:lstStyle/>
          <a:p>
            <a:pPr>
              <a:buClr>
                <a:schemeClr val="tx1"/>
              </a:buClr>
              <a:buFont typeface="Wingdings" panose="05000000000000000000" pitchFamily="2" charset="2"/>
              <a:buChar char="v"/>
            </a:pPr>
            <a:r>
              <a:rPr lang="en-IN" dirty="0"/>
              <a:t>We have taken a particular location on the basis of longitude,  latitude and radius.</a:t>
            </a:r>
          </a:p>
          <a:p>
            <a:pPr>
              <a:buClr>
                <a:schemeClr val="tx1"/>
              </a:buClr>
              <a:buFont typeface="Wingdings" panose="05000000000000000000" pitchFamily="2" charset="2"/>
              <a:buChar char="v"/>
            </a:pPr>
            <a:r>
              <a:rPr lang="en-IN" dirty="0"/>
              <a:t>We have extracted graph of that location using </a:t>
            </a:r>
            <a:r>
              <a:rPr lang="en-IN" dirty="0" err="1"/>
              <a:t>osmnx</a:t>
            </a:r>
            <a:r>
              <a:rPr lang="en-IN" dirty="0"/>
              <a:t>.</a:t>
            </a:r>
          </a:p>
          <a:p>
            <a:pPr>
              <a:buClr>
                <a:schemeClr val="tx1"/>
              </a:buClr>
              <a:buFont typeface="Wingdings" panose="05000000000000000000" pitchFamily="2" charset="2"/>
              <a:buChar char="v"/>
            </a:pPr>
            <a:r>
              <a:rPr lang="en-IN" dirty="0"/>
              <a:t>From that graph we have extracted nodes and edges with  distance as their weight.</a:t>
            </a:r>
          </a:p>
          <a:p>
            <a:pPr>
              <a:buClr>
                <a:schemeClr val="tx1"/>
              </a:buClr>
              <a:buFont typeface="Wingdings" panose="05000000000000000000" pitchFamily="2" charset="2"/>
              <a:buChar char="v"/>
            </a:pPr>
            <a:r>
              <a:rPr lang="en-IN" dirty="0"/>
              <a:t>We have saved all these data to a .txt file.</a:t>
            </a:r>
          </a:p>
          <a:p>
            <a:pPr>
              <a:buClr>
                <a:schemeClr val="tx1"/>
              </a:buClr>
              <a:buFont typeface="Wingdings" panose="05000000000000000000" pitchFamily="2" charset="2"/>
              <a:buChar char="v"/>
            </a:pPr>
            <a:r>
              <a:rPr lang="en-IN" dirty="0"/>
              <a:t>Now we are taking input from user which include two nodes and available charge in their EV.</a:t>
            </a:r>
          </a:p>
          <a:p>
            <a:pPr>
              <a:buClr>
                <a:schemeClr val="tx1"/>
              </a:buClr>
              <a:buFont typeface="Wingdings" panose="05000000000000000000" pitchFamily="2" charset="2"/>
              <a:buChar char="v"/>
            </a:pPr>
            <a:r>
              <a:rPr lang="en-IN" dirty="0"/>
              <a:t>Now we have modified our .txt file with the data from user.</a:t>
            </a:r>
          </a:p>
          <a:p>
            <a:pPr>
              <a:buClr>
                <a:schemeClr val="tx1"/>
              </a:buClr>
              <a:buFont typeface="Wingdings" panose="05000000000000000000" pitchFamily="2" charset="2"/>
              <a:buChar char="v"/>
            </a:pPr>
            <a:r>
              <a:rPr lang="en-IN" dirty="0"/>
              <a:t>We are running algorithms on .txt file to find the possible outcome.</a:t>
            </a:r>
          </a:p>
          <a:p>
            <a:pPr marL="0" indent="0">
              <a:buClr>
                <a:schemeClr val="tx1"/>
              </a:buClr>
              <a:buNone/>
            </a:pPr>
            <a:r>
              <a:rPr lang="en-IN" dirty="0"/>
              <a:t> </a:t>
            </a:r>
          </a:p>
        </p:txBody>
      </p:sp>
    </p:spTree>
    <p:extLst>
      <p:ext uri="{BB962C8B-B14F-4D97-AF65-F5344CB8AC3E}">
        <p14:creationId xmlns:p14="http://schemas.microsoft.com/office/powerpoint/2010/main" val="37760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9C5E-D9CA-4F7C-AB9F-18280E82067A}"/>
              </a:ext>
            </a:extLst>
          </p:cNvPr>
          <p:cNvSpPr>
            <a:spLocks noGrp="1"/>
          </p:cNvSpPr>
          <p:nvPr>
            <p:ph type="title"/>
          </p:nvPr>
        </p:nvSpPr>
        <p:spPr>
          <a:xfrm>
            <a:off x="1066800" y="581898"/>
            <a:ext cx="10058400" cy="1258112"/>
          </a:xfrm>
        </p:spPr>
        <p:txBody>
          <a:bodyPr>
            <a:normAutofit fontScale="90000"/>
          </a:bodyPr>
          <a:lstStyle/>
          <a:p>
            <a:r>
              <a:rPr lang="en-IN" u="sng" dirty="0"/>
              <a:t>Eco-Routing:</a:t>
            </a:r>
            <a:br>
              <a:rPr lang="en-IN" u="sng" dirty="0"/>
            </a:br>
            <a:r>
              <a:rPr lang="en-IN" b="1" dirty="0"/>
              <a:t>1.</a:t>
            </a:r>
            <a:r>
              <a:rPr lang="en-IN" dirty="0"/>
              <a:t>When the vehicle can reach from source to destination directly.</a:t>
            </a:r>
            <a:endParaRPr lang="en-IN" u="sng" dirty="0"/>
          </a:p>
        </p:txBody>
      </p:sp>
      <p:pic>
        <p:nvPicPr>
          <p:cNvPr id="5" name="Content Placeholder 4">
            <a:extLst>
              <a:ext uri="{FF2B5EF4-FFF2-40B4-BE49-F238E27FC236}">
                <a16:creationId xmlns:a16="http://schemas.microsoft.com/office/drawing/2014/main" id="{43E2A9A4-985D-482D-8168-9785CDE44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6799" y="1979428"/>
            <a:ext cx="3898402" cy="4022725"/>
          </a:xfrm>
        </p:spPr>
      </p:pic>
    </p:spTree>
    <p:extLst>
      <p:ext uri="{BB962C8B-B14F-4D97-AF65-F5344CB8AC3E}">
        <p14:creationId xmlns:p14="http://schemas.microsoft.com/office/powerpoint/2010/main" val="245059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D3ED-8C0A-45A0-9BC8-59F5C2A688FD}"/>
              </a:ext>
            </a:extLst>
          </p:cNvPr>
          <p:cNvSpPr>
            <a:spLocks noGrp="1"/>
          </p:cNvSpPr>
          <p:nvPr>
            <p:ph type="title"/>
          </p:nvPr>
        </p:nvSpPr>
        <p:spPr>
          <a:xfrm>
            <a:off x="1097280" y="179457"/>
            <a:ext cx="10058400" cy="1450757"/>
          </a:xfrm>
        </p:spPr>
        <p:txBody>
          <a:bodyPr/>
          <a:lstStyle/>
          <a:p>
            <a:endParaRPr lang="en-IN" dirty="0"/>
          </a:p>
        </p:txBody>
      </p:sp>
      <p:sp>
        <p:nvSpPr>
          <p:cNvPr id="3" name="Content Placeholder 2">
            <a:extLst>
              <a:ext uri="{FF2B5EF4-FFF2-40B4-BE49-F238E27FC236}">
                <a16:creationId xmlns:a16="http://schemas.microsoft.com/office/drawing/2014/main" id="{A10742AC-49FB-4859-8D4F-0150C9C72F34}"/>
              </a:ext>
            </a:extLst>
          </p:cNvPr>
          <p:cNvSpPr>
            <a:spLocks noGrp="1"/>
          </p:cNvSpPr>
          <p:nvPr>
            <p:ph idx="1"/>
          </p:nvPr>
        </p:nvSpPr>
        <p:spPr>
          <a:xfrm>
            <a:off x="1097280" y="1251751"/>
            <a:ext cx="10058400" cy="4617343"/>
          </a:xfrm>
        </p:spPr>
        <p:txBody>
          <a:bodyPr/>
          <a:lstStyle/>
          <a:p>
            <a:r>
              <a:rPr lang="en-IN" dirty="0"/>
              <a:t>2.From Source to Transit, Transit to destination, and final overall shortest path in shortest time.</a:t>
            </a:r>
          </a:p>
        </p:txBody>
      </p:sp>
      <p:pic>
        <p:nvPicPr>
          <p:cNvPr id="5" name="Picture 4">
            <a:extLst>
              <a:ext uri="{FF2B5EF4-FFF2-40B4-BE49-F238E27FC236}">
                <a16:creationId xmlns:a16="http://schemas.microsoft.com/office/drawing/2014/main" id="{8E346B74-4335-452F-9781-C6BA3B24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19" y="2302381"/>
            <a:ext cx="3420865" cy="3761067"/>
          </a:xfrm>
          <a:prstGeom prst="rect">
            <a:avLst/>
          </a:prstGeom>
        </p:spPr>
      </p:pic>
      <p:pic>
        <p:nvPicPr>
          <p:cNvPr id="7" name="Picture 6">
            <a:extLst>
              <a:ext uri="{FF2B5EF4-FFF2-40B4-BE49-F238E27FC236}">
                <a16:creationId xmlns:a16="http://schemas.microsoft.com/office/drawing/2014/main" id="{B7324953-7BC9-4F0A-B199-25A795493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568" y="2383236"/>
            <a:ext cx="3420865" cy="3761066"/>
          </a:xfrm>
          <a:prstGeom prst="rect">
            <a:avLst/>
          </a:prstGeom>
        </p:spPr>
      </p:pic>
      <p:pic>
        <p:nvPicPr>
          <p:cNvPr id="9" name="Picture 8">
            <a:extLst>
              <a:ext uri="{FF2B5EF4-FFF2-40B4-BE49-F238E27FC236}">
                <a16:creationId xmlns:a16="http://schemas.microsoft.com/office/drawing/2014/main" id="{8A47A16A-B88E-4EB1-9BF4-475D6FCDE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434" y="2192649"/>
            <a:ext cx="3778926" cy="4023360"/>
          </a:xfrm>
          <a:prstGeom prst="rect">
            <a:avLst/>
          </a:prstGeom>
        </p:spPr>
      </p:pic>
    </p:spTree>
    <p:extLst>
      <p:ext uri="{BB962C8B-B14F-4D97-AF65-F5344CB8AC3E}">
        <p14:creationId xmlns:p14="http://schemas.microsoft.com/office/powerpoint/2010/main" val="21311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AF7D-A139-45A2-8A2C-70103BD03347}"/>
              </a:ext>
            </a:extLst>
          </p:cNvPr>
          <p:cNvSpPr>
            <a:spLocks noGrp="1"/>
          </p:cNvSpPr>
          <p:nvPr>
            <p:ph type="title"/>
          </p:nvPr>
        </p:nvSpPr>
        <p:spPr/>
        <p:txBody>
          <a:bodyPr/>
          <a:lstStyle/>
          <a:p>
            <a:pPr algn="ctr"/>
            <a:r>
              <a:rPr lang="en-IN" b="1" i="1" u="sng" dirty="0"/>
              <a:t>Our earlier experiences.</a:t>
            </a:r>
          </a:p>
        </p:txBody>
      </p:sp>
      <p:sp>
        <p:nvSpPr>
          <p:cNvPr id="3" name="Content Placeholder 2">
            <a:extLst>
              <a:ext uri="{FF2B5EF4-FFF2-40B4-BE49-F238E27FC236}">
                <a16:creationId xmlns:a16="http://schemas.microsoft.com/office/drawing/2014/main" id="{A249EFEC-27CE-44CC-B4C1-7D7CDD3E91C1}"/>
              </a:ext>
            </a:extLst>
          </p:cNvPr>
          <p:cNvSpPr>
            <a:spLocks noGrp="1"/>
          </p:cNvSpPr>
          <p:nvPr>
            <p:ph idx="1"/>
          </p:nvPr>
        </p:nvSpPr>
        <p:spPr/>
        <p:txBody>
          <a:bodyPr/>
          <a:lstStyle/>
          <a:p>
            <a:r>
              <a:rPr lang="en-IN" dirty="0"/>
              <a:t>1. Projecting a particular road on a  given map. (</a:t>
            </a:r>
            <a:r>
              <a:rPr lang="en-IN" dirty="0" err="1"/>
              <a:t>e.g</a:t>
            </a:r>
            <a:r>
              <a:rPr lang="en-IN" dirty="0"/>
              <a:t>:- Bailey Road in Patna)</a:t>
            </a:r>
          </a:p>
        </p:txBody>
      </p:sp>
      <p:pic>
        <p:nvPicPr>
          <p:cNvPr id="5" name="Picture 4">
            <a:extLst>
              <a:ext uri="{FF2B5EF4-FFF2-40B4-BE49-F238E27FC236}">
                <a16:creationId xmlns:a16="http://schemas.microsoft.com/office/drawing/2014/main" id="{ED756C8D-8725-4591-AD94-001D48B55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720" y="2165748"/>
            <a:ext cx="4117856" cy="4142240"/>
          </a:xfrm>
          <a:prstGeom prst="rect">
            <a:avLst/>
          </a:prstGeom>
        </p:spPr>
      </p:pic>
    </p:spTree>
    <p:extLst>
      <p:ext uri="{BB962C8B-B14F-4D97-AF65-F5344CB8AC3E}">
        <p14:creationId xmlns:p14="http://schemas.microsoft.com/office/powerpoint/2010/main" val="4292160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196</TotalTime>
  <Words>695</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Eco-Routing using OSMNX</vt:lpstr>
      <vt:lpstr>Introduction </vt:lpstr>
      <vt:lpstr>What we can do with OSMNX ?</vt:lpstr>
      <vt:lpstr>How to use OSMNX ? </vt:lpstr>
      <vt:lpstr>Lab Project:-Routing Optimization of Electric Vehicles in Networks with Charging Nodes</vt:lpstr>
      <vt:lpstr>What we have done so far ?</vt:lpstr>
      <vt:lpstr>Eco-Routing: 1.When the vehicle can reach from source to destination directly.</vt:lpstr>
      <vt:lpstr>PowerPoint Presentation</vt:lpstr>
      <vt:lpstr>Our earlier experiences.</vt:lpstr>
      <vt:lpstr>PowerPoint Presentation</vt:lpstr>
      <vt:lpstr>PowerPoint Presentation</vt:lpstr>
      <vt:lpstr>PowerPoint Presentation</vt:lpstr>
      <vt:lpstr>Future Work:-</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Eco-Routing using OSMNX</dc:title>
  <dc:creator>Sushant Bharti</dc:creator>
  <cp:lastModifiedBy>Sushant Bharti</cp:lastModifiedBy>
  <cp:revision>11</cp:revision>
  <dcterms:created xsi:type="dcterms:W3CDTF">2020-03-03T16:20:04Z</dcterms:created>
  <dcterms:modified xsi:type="dcterms:W3CDTF">2020-03-03T19:36:55Z</dcterms:modified>
</cp:coreProperties>
</file>