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746025"/>
  <p:notesSz cx="6858000" cy="9144000"/>
  <p:embeddedFontLst>
    <p:embeddedFont>
      <p:font typeface="Garamond"/>
      <p:regular r:id="rId48"/>
      <p:bold r:id="rId49"/>
      <p:italic r:id="rId50"/>
      <p:boldItalic r:id="rId51"/>
    </p:embeddedFont>
    <p:embeddedFont>
      <p:font typeface="Tahoma"/>
      <p:regular r:id="rId52"/>
      <p:bold r:id="rId53"/>
    </p:embeddedFont>
    <p:embeddedFont>
      <p:font typeface="Libre Baskerville"/>
      <p:regular r:id="rId54"/>
      <p:bold r:id="rId55"/>
      <p: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401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48751F-E375-49FD-857E-D29B1B05068C}">
  <a:tblStyle styleId="{E848751F-E375-49FD-857E-D29B1B0506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aramond-regular.fntdata"/><Relationship Id="rId47" Type="http://schemas.openxmlformats.org/officeDocument/2006/relationships/slide" Target="slides/slide41.xml"/><Relationship Id="rId49" Type="http://schemas.openxmlformats.org/officeDocument/2006/relationships/font" Target="fonts/Garamo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boldItalic.fntdata"/><Relationship Id="rId50" Type="http://schemas.openxmlformats.org/officeDocument/2006/relationships/font" Target="fonts/Garamond-italic.fntdata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5.xml"/><Relationship Id="rId55" Type="http://schemas.openxmlformats.org/officeDocument/2006/relationships/font" Target="fonts/LibreBaskerville-bold.fntdata"/><Relationship Id="rId10" Type="http://schemas.openxmlformats.org/officeDocument/2006/relationships/slide" Target="slides/slide4.xml"/><Relationship Id="rId54" Type="http://schemas.openxmlformats.org/officeDocument/2006/relationships/font" Target="fonts/LibreBaskervill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ibreBaskervill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Autrement dit, quand on est dans l’état “S1 ou S2" et qu’on lit un a, on va dans l’état “S1 ou S3" (M({S1,S2},a) = {S1,S3}), quand on est dans l’état “S1 ou S2" et qu’on lit un b, on va dans l’état “S2 ou S3" (M({S1,S2},b) = {S2,S3}) et quand on est dans l’état “S1 ou S2" et qu’on lit un c, on va dans l’état “vide", correspondant à l’état d’erreur (M({S1,S2},c) = 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Autrement dit, quand on est dans l’état “S1 ou S2" et qu’on lit un a, on va dans l’état “S1 ou S3" (M({S1,S2},a) = {S1,S3}), quand on est dans l’état “S1 ou S2" et qu’on lit un b, on va dans l’état “S2 ou S3" (M({S1,S2},b) = {S2,S3}) et quand on est dans l’état “S1 ou S2" et qu’on lit un c, on va dans l’état “vide", correspondant à l’état d’erreur (M({S1,S2},c) = 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4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6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9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2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3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9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1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8" name="Google Shape;10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/>
          <p:nvPr>
            <p:ph idx="2" type="sldImg"/>
          </p:nvPr>
        </p:nvSpPr>
        <p:spPr>
          <a:xfrm>
            <a:off x="242888" y="685800"/>
            <a:ext cx="63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37302" y="1600201"/>
            <a:ext cx="1147143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110037" y="-1872534"/>
            <a:ext cx="4525963" cy="114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749044" y="1766473"/>
            <a:ext cx="5851525" cy="2867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907110" y="-995169"/>
            <a:ext cx="5851525" cy="8391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55953" y="2130427"/>
            <a:ext cx="1083413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911907" y="3886200"/>
            <a:ext cx="892222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06850" y="4406902"/>
            <a:ext cx="1083413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006850" y="2906714"/>
            <a:ext cx="108341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37302" y="1600201"/>
            <a:ext cx="5629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479236" y="1600201"/>
            <a:ext cx="5629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7303" y="1535113"/>
            <a:ext cx="563171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37303" y="2174875"/>
            <a:ext cx="56317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474812" y="1535113"/>
            <a:ext cx="56339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474812" y="2174875"/>
            <a:ext cx="56339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7303" y="273050"/>
            <a:ext cx="419335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983348" y="273051"/>
            <a:ext cx="712538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7303" y="1435102"/>
            <a:ext cx="419335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498314" y="4800600"/>
            <a:ext cx="764762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498314" y="612775"/>
            <a:ext cx="764762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498314" y="5367338"/>
            <a:ext cx="764762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37302" y="274638"/>
            <a:ext cx="114714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37302" y="1600201"/>
            <a:ext cx="1147143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37302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54898" y="6356352"/>
            <a:ext cx="40362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90" name="Google Shape;90;p13"/>
          <p:cNvSpPr/>
          <p:nvPr/>
        </p:nvSpPr>
        <p:spPr>
          <a:xfrm>
            <a:off x="669012" y="2129023"/>
            <a:ext cx="11292378" cy="185406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Théorie des Langages et Compilation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Les Automates à Etat Finis (AEF)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3" name="Google Shape;93;p13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94" name="Google Shape;94;p13"/>
          <p:cNvGrpSpPr/>
          <p:nvPr/>
        </p:nvGrpSpPr>
        <p:grpSpPr>
          <a:xfrm rot="10800000">
            <a:off x="585389" y="2094233"/>
            <a:ext cx="4080271" cy="471403"/>
            <a:chOff x="4016" y="2141"/>
            <a:chExt cx="1749" cy="634"/>
          </a:xfrm>
        </p:grpSpPr>
        <p:cxnSp>
          <p:nvCxnSpPr>
            <p:cNvPr id="95" name="Google Shape;95;p13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6" name="Google Shape;96;p13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7" name="Google Shape;97;p13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8" name="Google Shape;98;p13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9" name="Google Shape;99;p13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100" name="Google Shape;100;p13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122326" y="4062988"/>
            <a:ext cx="10225136" cy="221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2 </a:t>
            </a:r>
            <a:r>
              <a:rPr b="1" baseline="30000" lang="fr-FR" sz="28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ème</a:t>
            </a:r>
            <a:r>
              <a:rPr b="1" lang="fr-FR" sz="28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 année Cycle Ingénieur: GLSID &amp; IIBDCC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C0C0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ENSET Mohammedia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0C0C0C"/>
                </a:solidFill>
                <a:latin typeface="Garamond"/>
                <a:ea typeface="Garamond"/>
                <a:cs typeface="Garamond"/>
                <a:sym typeface="Garamond"/>
              </a:rPr>
              <a:t>2020-2021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101839" y="6147301"/>
            <a:ext cx="339997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Pr. Bouchra BOUIHI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387" y="-27605"/>
            <a:ext cx="3807014" cy="185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271" name="Google Shape;271;p22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2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22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2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4572819" y="1412776"/>
            <a:ext cx="2501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Fini 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637302" y="1916832"/>
            <a:ext cx="11712381" cy="574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Représentation Matricielle: Exemple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Soit l’automate d’états finis A=(X , Q , I , 𝛿 ,F)  avec: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{a, b, c}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 (q1,a)= {q1,q3}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𝛿 (q2,b)= {q2,q3}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𝛿 (q3,c)= {q3,q4}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𝛿 (q4,b)= q4</a:t>
            </a:r>
            <a:endParaRPr/>
          </a:p>
          <a:p>
            <a:pPr indent="-1714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5433" y="3228585"/>
            <a:ext cx="5055896" cy="24988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22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284" name="Google Shape;284;p22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285" name="Google Shape;285;p22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297" name="Google Shape;297;p23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23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3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300" name="Google Shape;300;p23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23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3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4572819" y="1556792"/>
            <a:ext cx="54264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Accepté par un automate</a:t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458309" y="2183689"/>
            <a:ext cx="11558311" cy="519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Définition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Soit l’automate d’états finis A=(X , Q , I , 𝛿 ,F), on dit que: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Tout mot fini w = x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.x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.x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....x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 X est accepté par un automate A si et seulement si il existe une séquence 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. 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n+1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Q</a:t>
            </a:r>
            <a:r>
              <a:rPr baseline="30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telle que : 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Pour tout 0≤i≤n, (q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,x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i+1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∈ δ.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n+1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appartient à l’ensemble F.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langage accepté (ou reconnu) par un automate A, noté L(A) est constitué de l’ensemble des mots acceptés par A.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langage accepté par un automate d’état fini est un langage régulier.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309" name="Google Shape;309;p23"/>
          <p:cNvSpPr/>
          <p:nvPr/>
        </p:nvSpPr>
        <p:spPr>
          <a:xfrm>
            <a:off x="3095816" y="1012312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310" name="Google Shape;310;p23"/>
          <p:cNvSpPr/>
          <p:nvPr/>
        </p:nvSpPr>
        <p:spPr>
          <a:xfrm>
            <a:off x="5668238" y="971571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21" name="Google Shape;321;p24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322" name="Google Shape;322;p24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24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325" name="Google Shape;325;p24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24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4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503264" y="1586339"/>
            <a:ext cx="54264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Accepté par un automate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477424" y="2667099"/>
            <a:ext cx="6255635" cy="351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langage accepté par cet automate est :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L(A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)={a</a:t>
            </a:r>
            <a:r>
              <a:rPr baseline="30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aseline="30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/ n&gt;0, p&gt;0 }. Les mots bbab,bba et aba ne sont pas acceptés par cet automate.  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L(A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)={a, aba, ababa, abababa,…}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baa n’est pas accepté par l’automate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171" y="2487437"/>
            <a:ext cx="3085988" cy="13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807" y="4281427"/>
            <a:ext cx="2420716" cy="1811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336" name="Google Shape;336;p24"/>
          <p:cNvSpPr/>
          <p:nvPr/>
        </p:nvSpPr>
        <p:spPr>
          <a:xfrm>
            <a:off x="3095816" y="1012312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337" name="Google Shape;337;p24"/>
          <p:cNvSpPr/>
          <p:nvPr/>
        </p:nvSpPr>
        <p:spPr>
          <a:xfrm>
            <a:off x="5668238" y="971571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8046167" y="3842265"/>
            <a:ext cx="3069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 est accepté par l’automate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49" name="Google Shape;349;p25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350" name="Google Shape;350;p25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1" name="Google Shape;351;p25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25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353" name="Google Shape;353;p25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25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5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572819" y="1556792"/>
            <a:ext cx="52036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Fini Non Déterministe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68363" y="2013423"/>
            <a:ext cx="6768752" cy="6038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 Déterminisme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Un  automate est dit indéterministe, car: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Il peut y avoir plusieurs états initiaux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Etant donné un état 𝛿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∈ </a:t>
            </a: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et un symbole a ∈ X , il peut exister plusieurs transitions possibles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(au niveau de la représentation graphique par un graphe, ce non déterminisme correspond au cas où il y a plusieurs arcs étiquetés par un même symbole terminal qui partent du même sommet)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132" y="2788554"/>
            <a:ext cx="4896543" cy="25930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25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363" name="Google Shape;363;p25"/>
          <p:cNvSpPr/>
          <p:nvPr/>
        </p:nvSpPr>
        <p:spPr>
          <a:xfrm>
            <a:off x="6142258" y="1013237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364" name="Google Shape;364;p25"/>
          <p:cNvSpPr/>
          <p:nvPr/>
        </p:nvSpPr>
        <p:spPr>
          <a:xfrm>
            <a:off x="6818761" y="969753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2600803" y="1048323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368" name="Google Shape;368;p25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75" name="Google Shape;375;p26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376" name="Google Shape;376;p26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26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26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379" name="Google Shape;379;p26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26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26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4572819" y="1556792"/>
            <a:ext cx="45640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Fini Déterministe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68363" y="2013423"/>
            <a:ext cx="10657184" cy="389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automate est dit déterministe, si: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Il a un seul état initial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Etant donné un état 𝛿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∈ </a:t>
            </a: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et un symbole a ∈ X . Il existe une seule transition possible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87" name="Google Shape;3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132" y="4579394"/>
            <a:ext cx="3085988" cy="138163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6"/>
          <p:cNvSpPr txBox="1"/>
          <p:nvPr/>
        </p:nvSpPr>
        <p:spPr>
          <a:xfrm>
            <a:off x="992564" y="1039306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389" name="Google Shape;389;p26"/>
          <p:cNvSpPr/>
          <p:nvPr/>
        </p:nvSpPr>
        <p:spPr>
          <a:xfrm>
            <a:off x="7437486" y="98531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390" name="Google Shape;390;p26"/>
          <p:cNvSpPr/>
          <p:nvPr/>
        </p:nvSpPr>
        <p:spPr>
          <a:xfrm>
            <a:off x="8085756" y="970954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2726764" y="1046690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4830097" y="10393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6183148" y="1026923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394" name="Google Shape;394;p26"/>
          <p:cNvSpPr txBox="1"/>
          <p:nvPr/>
        </p:nvSpPr>
        <p:spPr>
          <a:xfrm>
            <a:off x="7566401" y="1033074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01" name="Google Shape;401;p27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402" name="Google Shape;402;p27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27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27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405" name="Google Shape;405;p27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6" name="Google Shape;406;p27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7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3430911" y="1465620"/>
            <a:ext cx="58224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avec ε –transition (ε-AFN)</a:t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468363" y="2013423"/>
            <a:ext cx="11377264" cy="624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Définition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automates finis possédant des ε-transitions sont des automates pouvant faire spontanément des transitions. Les arcs correspondants sont étiquetées par le symbole ε et ne consomment aucun caractère de la chaîne d’entrée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ε-AFN acceptant les mots clé ebay et web.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∑ebay , ∑web acceptés par l’automate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∑x n’est pas accepté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0" name="Google Shape;4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172" y="3717035"/>
            <a:ext cx="6090662" cy="228502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415" name="Google Shape;415;p27"/>
          <p:cNvSpPr/>
          <p:nvPr/>
        </p:nvSpPr>
        <p:spPr>
          <a:xfrm>
            <a:off x="8764582" y="998917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416" name="Google Shape;416;p27"/>
          <p:cNvSpPr/>
          <p:nvPr/>
        </p:nvSpPr>
        <p:spPr>
          <a:xfrm>
            <a:off x="9772694" y="974070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419" name="Google Shape;419;p27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8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427" name="Google Shape;427;p28"/>
          <p:cNvSpPr/>
          <p:nvPr/>
        </p:nvSpPr>
        <p:spPr>
          <a:xfrm>
            <a:off x="669012" y="2479713"/>
            <a:ext cx="11292378" cy="15033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Déterminiser un AFN</a:t>
            </a:r>
            <a:endParaRPr b="1"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28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429" name="Google Shape;429;p28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430" name="Google Shape;430;p28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31" name="Google Shape;431;p28"/>
          <p:cNvGrpSpPr/>
          <p:nvPr/>
        </p:nvGrpSpPr>
        <p:grpSpPr>
          <a:xfrm rot="10800000">
            <a:off x="669011" y="2443583"/>
            <a:ext cx="4080271" cy="471403"/>
            <a:chOff x="4016" y="2141"/>
            <a:chExt cx="1749" cy="634"/>
          </a:xfrm>
        </p:grpSpPr>
        <p:cxnSp>
          <p:nvCxnSpPr>
            <p:cNvPr id="432" name="Google Shape;432;p28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433" name="Google Shape;433;p28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434" name="Google Shape;434;p28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435" name="Google Shape;435;p28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436" name="Google Shape;436;p28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437" name="Google Shape;437;p28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8"/>
          <p:cNvSpPr txBox="1"/>
          <p:nvPr/>
        </p:nvSpPr>
        <p:spPr>
          <a:xfrm>
            <a:off x="10101839" y="6147301"/>
            <a:ext cx="3399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45" name="Google Shape;445;p29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446" name="Google Shape;446;p29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Google Shape;447;p29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449" name="Google Shape;449;p29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29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Google Shape;451;p29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452" name="Google Shape;452;p29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453" name="Google Shape;453;p29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9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3827118" y="1482819"/>
            <a:ext cx="42781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729417" y="1988840"/>
            <a:ext cx="11379319" cy="558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Objectif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Pour déterminer si un mot u de longueur n est accepté, un AFD effectue exactement n transitions, tandis qu’un AFN en effectue de l’ordre de 2</a:t>
            </a:r>
            <a:r>
              <a:rPr baseline="30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L’exécution d’un AFD est donc nettement plus efficace que celle d’un AFN.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contrepartie, on peut se demander si les AFN sont plus généraux, c’est-à-dire s’ils acceptent plus de langages que les AFD. La réponse, négative, est donnée par le théorème suivant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Théorème (Rabin-Scott)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Tout langage reconnu par un AFN peut être reconnu par un AFD.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29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458" name="Google Shape;458;p29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468" name="Google Shape;468;p30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9" name="Google Shape;469;p30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0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471" name="Google Shape;471;p30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2" name="Google Shape;472;p30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30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3827118" y="1482819"/>
            <a:ext cx="4278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729417" y="2133983"/>
            <a:ext cx="11379319" cy="2447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pratique: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Prenons l’automate suivant: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6" name="Google Shape;4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9" y="3211351"/>
            <a:ext cx="3580052" cy="2547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30"/>
          <p:cNvCxnSpPr/>
          <p:nvPr/>
        </p:nvCxnSpPr>
        <p:spPr>
          <a:xfrm>
            <a:off x="4788843" y="4149080"/>
            <a:ext cx="2304256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78" name="Google Shape;4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452" y="3091692"/>
            <a:ext cx="4648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0"/>
          <p:cNvSpPr txBox="1"/>
          <p:nvPr/>
        </p:nvSpPr>
        <p:spPr>
          <a:xfrm>
            <a:off x="2299126" y="5717066"/>
            <a:ext cx="70984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construit ensuite les états de l’AFD et leur fonction de transition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0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481" name="Google Shape;481;p30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482" name="Google Shape;482;p30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484" name="Google Shape;484;p30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93" name="Google Shape;493;p31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494" name="Google Shape;494;p31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Google Shape;495;p31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1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497" name="Google Shape;497;p31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8" name="Google Shape;498;p31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1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3827118" y="1482819"/>
            <a:ext cx="4278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>
            <a:off x="175455" y="2194608"/>
            <a:ext cx="12030212" cy="3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pratique: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 départ, l’AFD a un seul état qui est composé de l’ensemble des états initiaux de l’AFN : sur notre exemple, l’état initial de l’AFD est {S1,S2}. A chaque fois qu’on ajoute un nouvel état dans l’AFD, on détermine sa fonction de transition en faisant l’union des lignes correspondantes dans la table de transition de l’AFN : sur notre exemple, pour l’état {S1,S2}, on fait l’union des lignes correspondant à S1 et S2, et on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détermine la fonction de transition: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2" name="Google Shape;5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5853" y="3645024"/>
            <a:ext cx="3532804" cy="251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483" y="4577042"/>
            <a:ext cx="36957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1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505" name="Google Shape;505;p31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506" name="Google Shape;506;p31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5004867" y="97468"/>
            <a:ext cx="3454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Plan du cours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&lt;LOGICA_QUOTE_LEFT&gt;" id="111" name="Google Shape;111;p14"/>
          <p:cNvSpPr/>
          <p:nvPr/>
        </p:nvSpPr>
        <p:spPr>
          <a:xfrm>
            <a:off x="4798537" y="80680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12379" y="1198862"/>
            <a:ext cx="10771126" cy="4460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AutoNum type="romanUcPeriod" startAt="2"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AutoNum type="romanUcPeriod" startAt="2"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AutoNum type="romanUcPeriod" startAt="2"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AutoNum type="romanUcPeriod" startAt="2"/>
            </a:pPr>
            <a:r>
              <a:rPr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vs Expressions Régulière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endParaRPr sz="2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descr="&lt;LOGICA_QUOTE_RIGHT&gt;" id="113" name="Google Shape;113;p14"/>
          <p:cNvSpPr/>
          <p:nvPr/>
        </p:nvSpPr>
        <p:spPr>
          <a:xfrm>
            <a:off x="8358775" y="80680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518" name="Google Shape;518;p32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9" name="Google Shape;519;p3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32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521" name="Google Shape;521;p32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2" name="Google Shape;522;p32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32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3827118" y="1482819"/>
            <a:ext cx="4278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175455" y="2194608"/>
            <a:ext cx="12030212" cy="2493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pratique: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rajoute ensuite les états {S1,S3} et {S2,S3} à l’AFD et on détermine leur fonction de transition selon le même principe. De proche en proche, on construit la table de transition suivante pour l’AFD 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6" name="Google Shape;5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5853" y="3645024"/>
            <a:ext cx="3532804" cy="251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9452" y="3695448"/>
            <a:ext cx="5262404" cy="1984942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2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529" name="Google Shape;529;p32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530" name="Google Shape;530;p32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532" name="Google Shape;532;p32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3" name="Google Shape;533;p32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542" name="Google Shape;542;p33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33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33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545" name="Google Shape;545;p33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6" name="Google Shape;546;p33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33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3827118" y="1482819"/>
            <a:ext cx="4278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175455" y="2194608"/>
            <a:ext cx="6989651" cy="289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pratique: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L’ensemble des états de l’AFD est Q = {{S1, S2}, {S1, S3}, {S2, S3}, {S3, S4}}. Les états de l’AFD contenant un état final de l’AFI sont des états finaux. Ici, l’AFN a un seul état final S4 et l’ensemble des états finaux de l’AFD est F′ = {{S3,S4}}. Cet AFD correspond au graphe suivant :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0" name="Google Shape;5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229" y="2396312"/>
            <a:ext cx="4398594" cy="348955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552" name="Google Shape;552;p33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553" name="Google Shape;553;p33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555" name="Google Shape;555;p33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6" name="Google Shape;556;p33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565" name="Google Shape;565;p34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6" name="Google Shape;566;p34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34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568" name="Google Shape;568;p34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34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34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3827118" y="1482819"/>
            <a:ext cx="4278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Déterminisation d’un AFN</a:t>
            </a: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175455" y="2194608"/>
            <a:ext cx="6989651" cy="96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 pratique: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3" name="Google Shape;5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273" y="2158834"/>
            <a:ext cx="4640355" cy="368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60" y="2824603"/>
            <a:ext cx="4188340" cy="2980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4"/>
          <p:cNvSpPr/>
          <p:nvPr/>
        </p:nvSpPr>
        <p:spPr>
          <a:xfrm>
            <a:off x="5209405" y="3804122"/>
            <a:ext cx="2374399" cy="1953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070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4"/>
          <p:cNvSpPr txBox="1"/>
          <p:nvPr/>
        </p:nvSpPr>
        <p:spPr>
          <a:xfrm>
            <a:off x="1961581" y="5765724"/>
            <a:ext cx="7072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AFN</a:t>
            </a:r>
            <a:endParaRPr/>
          </a:p>
        </p:txBody>
      </p:sp>
      <p:sp>
        <p:nvSpPr>
          <p:cNvPr id="577" name="Google Shape;577;p34"/>
          <p:cNvSpPr txBox="1"/>
          <p:nvPr/>
        </p:nvSpPr>
        <p:spPr>
          <a:xfrm>
            <a:off x="9627257" y="5661753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AFD</a:t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</a:t>
            </a:r>
            <a:endParaRPr/>
          </a:p>
        </p:txBody>
      </p:sp>
      <p:sp>
        <p:nvSpPr>
          <p:cNvPr descr="&lt;LOGICA_QUOTE_LEFT&gt;" id="579" name="Google Shape;579;p34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580" name="Google Shape;580;p34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Minimisation</a:t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5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591" name="Google Shape;591;p35"/>
          <p:cNvSpPr/>
          <p:nvPr/>
        </p:nvSpPr>
        <p:spPr>
          <a:xfrm>
            <a:off x="669012" y="2479713"/>
            <a:ext cx="11292378" cy="15033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Minimiser un Automate Fini Déterministe</a:t>
            </a:r>
            <a:endParaRPr b="1"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Google Shape;592;p35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593" name="Google Shape;593;p35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594" name="Google Shape;594;p35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595" name="Google Shape;595;p35"/>
          <p:cNvGrpSpPr/>
          <p:nvPr/>
        </p:nvGrpSpPr>
        <p:grpSpPr>
          <a:xfrm rot="10800000">
            <a:off x="669011" y="2443583"/>
            <a:ext cx="4080271" cy="471403"/>
            <a:chOff x="4016" y="2141"/>
            <a:chExt cx="1749" cy="634"/>
          </a:xfrm>
        </p:grpSpPr>
        <p:cxnSp>
          <p:nvCxnSpPr>
            <p:cNvPr id="596" name="Google Shape;596;p35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597" name="Google Shape;597;p35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598" name="Google Shape;598;p3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599" name="Google Shape;599;p3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600" name="Google Shape;600;p3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601" name="Google Shape;601;p3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10101839" y="6147301"/>
            <a:ext cx="3399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09" name="Google Shape;609;p36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610" name="Google Shape;610;p36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1" name="Google Shape;611;p36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36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613" name="Google Shape;613;p36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4" name="Google Shape;614;p36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36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3827118" y="1482819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396355" y="2194608"/>
            <a:ext cx="11712381" cy="50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Objectif: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La 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minimisation d'un automate fini déterministe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est l'opération qui consiste à transformer un automate fini déterministe donné en un automate fini déterministe ayant 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nombre minimal d'états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 qui reconnaît le même langage régulier. La minimisation a une importance pratique évidente par le gain d'espace qu'elle permet.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La minimisation s’effectue :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En éliminant les états dits inaccessibles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En regroupant les états congruents (appartenant à la même classe d’équivalence). </a:t>
            </a:r>
            <a:endParaRPr/>
          </a:p>
          <a:p>
            <a:pPr indent="-2286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&lt;LOGICA_QUOTE_LEFT&gt;" id="618" name="Google Shape;618;p36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619" name="Google Shape;619;p36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31" name="Google Shape;631;p37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632" name="Google Shape;632;p37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3" name="Google Shape;633;p37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37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635" name="Google Shape;635;p37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6" name="Google Shape;636;p37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37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468363" y="2194608"/>
            <a:ext cx="11640373" cy="256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L’élimination des états inaccessibles:</a:t>
            </a:r>
            <a:endParaRPr/>
          </a:p>
          <a:p>
            <a:pPr indent="-285750" lvl="0" marL="285750" marR="0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état est dit inaccessible s’il n’existe aucun chemin permettant de l’atteindre à partir de l’état initial. c’est-à-dire qu’ils ne participeront jamais à l’acceptation d’un mot. Ainsi, la première étape de minimisation d’un AEF consiste à éliminer ces états.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états 7 et 3 sont inaccessibles. Donc nous les supprimons.  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893" y="3646179"/>
            <a:ext cx="4005930" cy="2521303"/>
          </a:xfrm>
          <a:prstGeom prst="rect">
            <a:avLst/>
          </a:prstGeom>
          <a:noFill/>
          <a:ln>
            <a:noFill/>
          </a:ln>
        </p:spPr>
      </p:pic>
      <p:sp>
        <p:nvSpPr>
          <p:cNvPr descr="&lt;LOGICA_QUOTE_LEFT&gt;" id="641" name="Google Shape;641;p37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642" name="Google Shape;642;p37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644" name="Google Shape;644;p37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54" name="Google Shape;654;p38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655" name="Google Shape;655;p38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6" name="Google Shape;656;p38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38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658" name="Google Shape;658;p38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9" name="Google Shape;659;p38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8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1" name="Google Shape;661;p38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729418" y="2348880"/>
            <a:ext cx="1137931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L’élimination des états inaccessibles en utilisant l’algorithme de marquage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Pour des automates de taille importante, nous utilisons l’algorithme de marquage pour supprimer les états inaccessibles .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principe de cet algorithme est de commencer le marquage des états depuis l’état initial et marquer les états atteints de bout en bout jusqu'à trouver des états non marqués. 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&lt;LOGICA_QUOTE_LEFT&gt;" id="663" name="Google Shape;663;p38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664" name="Google Shape;664;p38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666" name="Google Shape;666;p38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76" name="Google Shape;676;p39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677" name="Google Shape;677;p39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8" name="Google Shape;678;p39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9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680" name="Google Shape;680;p39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1" name="Google Shape;681;p39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39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3" name="Google Shape;683;p39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729418" y="2348880"/>
            <a:ext cx="1137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L’élimination des états inaccessibles en utilisant l’algorithme de marquage</a:t>
            </a:r>
            <a:endParaRPr/>
          </a:p>
        </p:txBody>
      </p:sp>
      <p:graphicFrame>
        <p:nvGraphicFramePr>
          <p:cNvPr id="685" name="Google Shape;685;p39"/>
          <p:cNvGraphicFramePr/>
          <p:nvPr/>
        </p:nvGraphicFramePr>
        <p:xfrm>
          <a:off x="6581492" y="292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Etats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r>
                        <a:rPr b="1" lang="fr-FR" sz="1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686" name="Google Shape;6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56" y="2838052"/>
            <a:ext cx="3783691" cy="2799020"/>
          </a:xfrm>
          <a:prstGeom prst="rect">
            <a:avLst/>
          </a:prstGeom>
          <a:noFill/>
          <a:ln>
            <a:noFill/>
          </a:ln>
        </p:spPr>
      </p:pic>
      <p:sp>
        <p:nvSpPr>
          <p:cNvPr descr="&lt;LOGICA_QUOTE_LEFT&gt;" id="687" name="Google Shape;687;p39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688" name="Google Shape;688;p39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690" name="Google Shape;690;p39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cxnSp>
        <p:nvCxnSpPr>
          <p:cNvPr id="694" name="Google Shape;694;p39"/>
          <p:cNvCxnSpPr/>
          <p:nvPr/>
        </p:nvCxnSpPr>
        <p:spPr>
          <a:xfrm>
            <a:off x="6733059" y="3429000"/>
            <a:ext cx="21602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01" name="Google Shape;701;p40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702" name="Google Shape;702;p40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3" name="Google Shape;703;p40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0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705" name="Google Shape;705;p40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6" name="Google Shape;706;p40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p40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8" name="Google Shape;708;p40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729418" y="2348880"/>
            <a:ext cx="1137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L’élimination des états inaccessibles en utilisant l’algorithme de marquage</a:t>
            </a:r>
            <a:endParaRPr/>
          </a:p>
        </p:txBody>
      </p:sp>
      <p:pic>
        <p:nvPicPr>
          <p:cNvPr id="710" name="Google Shape;7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395" y="3006244"/>
            <a:ext cx="3783691" cy="2799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40"/>
          <p:cNvCxnSpPr/>
          <p:nvPr/>
        </p:nvCxnSpPr>
        <p:spPr>
          <a:xfrm>
            <a:off x="4932859" y="3861048"/>
            <a:ext cx="216024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12" name="Google Shape;71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3139" y="2960651"/>
            <a:ext cx="4809827" cy="2480248"/>
          </a:xfrm>
          <a:prstGeom prst="rect">
            <a:avLst/>
          </a:prstGeom>
          <a:noFill/>
          <a:ln>
            <a:noFill/>
          </a:ln>
        </p:spPr>
      </p:pic>
      <p:sp>
        <p:nvSpPr>
          <p:cNvPr descr="&lt;LOGICA_QUOTE_LEFT&gt;" id="713" name="Google Shape;713;p40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714" name="Google Shape;714;p40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716" name="Google Shape;716;p40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26" name="Google Shape;726;p41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727" name="Google Shape;727;p41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8" name="Google Shape;728;p41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730" name="Google Shape;730;p41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1" name="Google Shape;731;p41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2" name="Google Shape;732;p41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3" name="Google Shape;733;p41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734" name="Google Shape;734;p41"/>
          <p:cNvSpPr/>
          <p:nvPr/>
        </p:nvSpPr>
        <p:spPr>
          <a:xfrm>
            <a:off x="729418" y="2253927"/>
            <a:ext cx="11548257" cy="4847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états β-équivalents: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Deux états qi et qj sont dits β-équivalents s’ils permettent d’atteindre les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états finaux à travers les mêmes mots. On écrit alors : qi β qj.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Remarque: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relation β-équivalence est une relation d’équivalence.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 nombre de classes d’équivalence de la relation β-équivalence est égale au nombre des états de l’automate minimal car les états de chaque classe d’équivalence acceptent le même langage (ils seront fusionnés).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descr="&lt;LOGICA_QUOTE_LEFT&gt;" id="735" name="Google Shape;735;p41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736" name="Google Shape;736;p41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738" name="Google Shape;738;p41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120" name="Google Shape;120;p15"/>
          <p:cNvSpPr/>
          <p:nvPr/>
        </p:nvSpPr>
        <p:spPr>
          <a:xfrm>
            <a:off x="669012" y="2479713"/>
            <a:ext cx="11292378" cy="15033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b="1"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5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122" name="Google Shape;122;p15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3" name="Google Shape;123;p15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24" name="Google Shape;124;p15"/>
          <p:cNvGrpSpPr/>
          <p:nvPr/>
        </p:nvGrpSpPr>
        <p:grpSpPr>
          <a:xfrm rot="10800000">
            <a:off x="669011" y="2443583"/>
            <a:ext cx="4080271" cy="471403"/>
            <a:chOff x="4016" y="2141"/>
            <a:chExt cx="1749" cy="634"/>
          </a:xfrm>
        </p:grpSpPr>
        <p:cxnSp>
          <p:nvCxnSpPr>
            <p:cNvPr id="125" name="Google Shape;125;p15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6" name="Google Shape;126;p15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27" name="Google Shape;127;p1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28" name="Google Shape;128;p1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29" name="Google Shape;129;p1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130" name="Google Shape;130;p15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101839" y="6147301"/>
            <a:ext cx="3399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2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48" name="Google Shape;748;p42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749" name="Google Shape;749;p42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Google Shape;750;p4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752" name="Google Shape;752;p42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3" name="Google Shape;753;p42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42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5" name="Google Shape;755;p42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756" name="Google Shape;756;p42"/>
          <p:cNvSpPr/>
          <p:nvPr/>
        </p:nvSpPr>
        <p:spPr>
          <a:xfrm>
            <a:off x="729418" y="2253927"/>
            <a:ext cx="11548257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Exemple 1: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Soit AEF suivant (initial=0, finaux={2,3})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757" name="Google Shape;757;p42"/>
          <p:cNvGraphicFramePr/>
          <p:nvPr/>
        </p:nvGraphicFramePr>
        <p:xfrm>
          <a:off x="1519798" y="3717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921675"/>
                <a:gridCol w="921675"/>
                <a:gridCol w="921675"/>
              </a:tblGrid>
              <a:tr h="36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Etat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8" name="Google Shape;758;p42"/>
          <p:cNvSpPr/>
          <p:nvPr/>
        </p:nvSpPr>
        <p:spPr>
          <a:xfrm>
            <a:off x="4638153" y="4355355"/>
            <a:ext cx="1943339" cy="279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9" name="Google Shape;759;p42"/>
          <p:cNvGraphicFramePr/>
          <p:nvPr/>
        </p:nvGraphicFramePr>
        <p:xfrm>
          <a:off x="6875013" y="3822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921675"/>
                <a:gridCol w="921675"/>
                <a:gridCol w="921675"/>
              </a:tblGrid>
              <a:tr h="21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Etat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60" name="Google Shape;760;p42"/>
          <p:cNvSpPr/>
          <p:nvPr/>
        </p:nvSpPr>
        <p:spPr>
          <a:xfrm>
            <a:off x="1786168" y="4872424"/>
            <a:ext cx="2232248" cy="648072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1" name="Google Shape;761;p42"/>
          <p:cNvCxnSpPr/>
          <p:nvPr/>
        </p:nvCxnSpPr>
        <p:spPr>
          <a:xfrm>
            <a:off x="1703329" y="4221088"/>
            <a:ext cx="1656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&lt;LOGICA_QUOTE_LEFT&gt;" id="762" name="Google Shape;762;p42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763" name="Google Shape;763;p42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765" name="Google Shape;765;p42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75" name="Google Shape;775;p43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776" name="Google Shape;776;p43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43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3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779" name="Google Shape;779;p43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0" name="Google Shape;780;p43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p43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2" name="Google Shape;782;p43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783" name="Google Shape;783;p43"/>
          <p:cNvSpPr/>
          <p:nvPr/>
        </p:nvSpPr>
        <p:spPr>
          <a:xfrm>
            <a:off x="729418" y="2253927"/>
            <a:ext cx="115482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Exemple 2: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Soit AEF suivant (initial=1, finaux={1,2})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Nous avons éliminé les états inaccessibles ( l’état 7)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Nous ne trouvons pas des états ayant la même fonction donc pour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réduire les états il faut construire des classes d’équivalence en suivant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l’algorithme de réduction des états</a:t>
            </a:r>
            <a:endParaRPr/>
          </a:p>
          <a:p>
            <a:pPr indent="-1714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784" name="Google Shape;784;p43"/>
          <p:cNvGraphicFramePr/>
          <p:nvPr/>
        </p:nvGraphicFramePr>
        <p:xfrm>
          <a:off x="8294402" y="3137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Etats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</a:t>
                      </a:r>
                      <a:endParaRPr b="1"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descr="&lt;LOGICA_QUOTE_LEFT&gt;" id="785" name="Google Shape;785;p43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786" name="Google Shape;786;p43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788" name="Google Shape;788;p43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4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98" name="Google Shape;798;p44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799" name="Google Shape;799;p44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0" name="Google Shape;800;p44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4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802" name="Google Shape;802;p44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3" name="Google Shape;803;p44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4" name="Google Shape;804;p44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3827118" y="1556792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806" name="Google Shape;806;p44"/>
          <p:cNvSpPr/>
          <p:nvPr/>
        </p:nvSpPr>
        <p:spPr>
          <a:xfrm>
            <a:off x="729418" y="2253927"/>
            <a:ext cx="115482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L’algorithme de réduction des états :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807" name="Google Shape;8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771" y="3290540"/>
            <a:ext cx="9829800" cy="22987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&lt;LOGICA_QUOTE_LEFT&gt;" id="808" name="Google Shape;808;p44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809" name="Google Shape;809;p44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811" name="Google Shape;811;p44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5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21" name="Google Shape;821;p45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822" name="Google Shape;822;p45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3" name="Google Shape;823;p45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5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825" name="Google Shape;825;p45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6" name="Google Shape;826;p45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7" name="Google Shape;827;p45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3827118" y="1465620"/>
            <a:ext cx="3859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829" name="Google Shape;829;p45"/>
          <p:cNvSpPr/>
          <p:nvPr/>
        </p:nvSpPr>
        <p:spPr>
          <a:xfrm>
            <a:off x="729418" y="2010028"/>
            <a:ext cx="11548257" cy="595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Exemple: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Etape 1: Créer deux classes d’états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A={1,2} ( les états finaux)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B={3,4,5,6} ( les états non finaux)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Etape 2: Vérifier la cohérence des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36C0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dit qu’une classe A est cohérente par rapport à un symbole a 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Toutes les transitions de A avec le symbole a mènent à la même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 . Si une classe n’est pas cohérente il faut la découper au moins en deux partie jusqu’à trouver des classes cohérentes.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830" name="Google Shape;830;p45"/>
          <p:cNvGraphicFramePr/>
          <p:nvPr/>
        </p:nvGraphicFramePr>
        <p:xfrm>
          <a:off x="8294402" y="2566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Etats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</a:t>
                      </a:r>
                      <a:endParaRPr b="1"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descr="&lt;LOGICA_QUOTE_LEFT&gt;" id="831" name="Google Shape;831;p45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832" name="Google Shape;832;p45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834" name="Google Shape;834;p45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7" name="Google Shape;837;p45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44" name="Google Shape;844;p46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845" name="Google Shape;845;p46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6" name="Google Shape;846;p46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848" name="Google Shape;848;p46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9" name="Google Shape;849;p46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46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4572819" y="1455167"/>
            <a:ext cx="3332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852" name="Google Shape;852;p46"/>
          <p:cNvSpPr/>
          <p:nvPr/>
        </p:nvSpPr>
        <p:spPr>
          <a:xfrm>
            <a:off x="729418" y="1844824"/>
            <a:ext cx="1154825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Nous allons procéder par itération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b="1" baseline="30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ère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Itération: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(A={1,2}, B={3,4,5,6})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853" name="Google Shape;853;p46"/>
          <p:cNvGraphicFramePr/>
          <p:nvPr/>
        </p:nvGraphicFramePr>
        <p:xfrm>
          <a:off x="8749283" y="3070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Etats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</a:t>
                      </a:r>
                      <a:endParaRPr b="1"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 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u="none" cap="none" strike="noStrike">
                        <a:solidFill>
                          <a:srgbClr val="C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4" name="Google Shape;854;p46"/>
          <p:cNvGraphicFramePr/>
          <p:nvPr/>
        </p:nvGraphicFramePr>
        <p:xfrm>
          <a:off x="468363" y="3789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007775"/>
                <a:gridCol w="1007775"/>
                <a:gridCol w="100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5" name="Google Shape;855;p46"/>
          <p:cNvSpPr txBox="1"/>
          <p:nvPr/>
        </p:nvSpPr>
        <p:spPr>
          <a:xfrm>
            <a:off x="926757" y="5078627"/>
            <a:ext cx="1660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 cohérente</a:t>
            </a:r>
            <a:endParaRPr/>
          </a:p>
        </p:txBody>
      </p:sp>
      <p:graphicFrame>
        <p:nvGraphicFramePr>
          <p:cNvPr id="856" name="Google Shape;856;p46"/>
          <p:cNvGraphicFramePr/>
          <p:nvPr/>
        </p:nvGraphicFramePr>
        <p:xfrm>
          <a:off x="4284787" y="364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3∊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2∊</a:t>
                      </a:r>
                      <a:r>
                        <a:rPr lang="fr-FR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3∊</a:t>
                      </a:r>
                      <a:r>
                        <a:rPr lang="fr-FR" sz="18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7" name="Google Shape;857;p46"/>
          <p:cNvSpPr txBox="1"/>
          <p:nvPr/>
        </p:nvSpPr>
        <p:spPr>
          <a:xfrm>
            <a:off x="3920936" y="5589240"/>
            <a:ext cx="4490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n’est pas cohérente. Il faut donc l’éclater 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classes B={3,6} et C={4,5}</a:t>
            </a:r>
            <a:endParaRPr/>
          </a:p>
        </p:txBody>
      </p:sp>
      <p:sp>
        <p:nvSpPr>
          <p:cNvPr descr="&lt;LOGICA_QUOTE_LEFT&gt;" id="858" name="Google Shape;858;p46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859" name="Google Shape;859;p46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861" name="Google Shape;861;p46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2" name="Google Shape;862;p46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3" name="Google Shape;863;p46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4" name="Google Shape;864;p46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865" name="Google Shape;865;p46"/>
          <p:cNvSpPr/>
          <p:nvPr/>
        </p:nvSpPr>
        <p:spPr>
          <a:xfrm>
            <a:off x="1692499" y="4221088"/>
            <a:ext cx="576064" cy="57606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6"/>
          <p:cNvSpPr/>
          <p:nvPr/>
        </p:nvSpPr>
        <p:spPr>
          <a:xfrm>
            <a:off x="2724015" y="4239090"/>
            <a:ext cx="576064" cy="576064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6"/>
          <p:cNvSpPr/>
          <p:nvPr/>
        </p:nvSpPr>
        <p:spPr>
          <a:xfrm>
            <a:off x="5868179" y="4087235"/>
            <a:ext cx="504840" cy="1315597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874" name="Google Shape;874;p47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875" name="Google Shape;875;p47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6" name="Google Shape;876;p47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878" name="Google Shape;878;p47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9" name="Google Shape;879;p47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0" name="Google Shape;880;p47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1" name="Google Shape;881;p47"/>
          <p:cNvSpPr txBox="1"/>
          <p:nvPr/>
        </p:nvSpPr>
        <p:spPr>
          <a:xfrm>
            <a:off x="4572819" y="1455167"/>
            <a:ext cx="3332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882" name="Google Shape;882;p47"/>
          <p:cNvSpPr/>
          <p:nvPr/>
        </p:nvSpPr>
        <p:spPr>
          <a:xfrm>
            <a:off x="729418" y="1844824"/>
            <a:ext cx="1154825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AutoNum type="arabicPeriod" startAt="2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Regroupement des états équivalents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Nous allons procéder par itération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1" baseline="30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ère</a:t>
            </a: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Itération: 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(A={1,2}, B={3,6}, C={4,5})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883" name="Google Shape;883;p47"/>
          <p:cNvGraphicFramePr/>
          <p:nvPr/>
        </p:nvGraphicFramePr>
        <p:xfrm>
          <a:off x="468363" y="3789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007775"/>
                <a:gridCol w="1007775"/>
                <a:gridCol w="100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4" name="Google Shape;884;p47"/>
          <p:cNvSpPr txBox="1"/>
          <p:nvPr/>
        </p:nvSpPr>
        <p:spPr>
          <a:xfrm>
            <a:off x="926757" y="5078627"/>
            <a:ext cx="1660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 cohérente</a:t>
            </a:r>
            <a:endParaRPr/>
          </a:p>
        </p:txBody>
      </p:sp>
      <p:graphicFrame>
        <p:nvGraphicFramePr>
          <p:cNvPr id="885" name="Google Shape;885;p47"/>
          <p:cNvGraphicFramePr/>
          <p:nvPr/>
        </p:nvGraphicFramePr>
        <p:xfrm>
          <a:off x="3920936" y="3803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3 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</a:t>
                      </a:r>
                      <a:r>
                        <a:rPr lang="fr-FR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 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 ∊</a:t>
                      </a:r>
                      <a:r>
                        <a:rPr lang="fr-FR" sz="18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6" name="Google Shape;886;p47"/>
          <p:cNvGraphicFramePr/>
          <p:nvPr/>
        </p:nvGraphicFramePr>
        <p:xfrm>
          <a:off x="8099686" y="3803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224125"/>
                <a:gridCol w="1224125"/>
                <a:gridCol w="122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5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 ∊</a:t>
                      </a:r>
                      <a:r>
                        <a:rPr lang="fr-FR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4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 ∊</a:t>
                      </a:r>
                      <a:r>
                        <a:rPr lang="fr-FR" sz="18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7" name="Google Shape;887;p47"/>
          <p:cNvSpPr txBox="1"/>
          <p:nvPr/>
        </p:nvSpPr>
        <p:spPr>
          <a:xfrm>
            <a:off x="4792908" y="5079942"/>
            <a:ext cx="1652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est cohérente</a:t>
            </a:r>
            <a:endParaRPr/>
          </a:p>
        </p:txBody>
      </p:sp>
      <p:sp>
        <p:nvSpPr>
          <p:cNvPr id="888" name="Google Shape;888;p47"/>
          <p:cNvSpPr txBox="1"/>
          <p:nvPr/>
        </p:nvSpPr>
        <p:spPr>
          <a:xfrm>
            <a:off x="9042983" y="5081755"/>
            <a:ext cx="165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est cohérente</a:t>
            </a:r>
            <a:endParaRPr/>
          </a:p>
        </p:txBody>
      </p:sp>
      <p:sp>
        <p:nvSpPr>
          <p:cNvPr id="889" name="Google Shape;889;p47"/>
          <p:cNvSpPr txBox="1"/>
          <p:nvPr/>
        </p:nvSpPr>
        <p:spPr>
          <a:xfrm>
            <a:off x="567663" y="5657969"/>
            <a:ext cx="4139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Donc l’AEFD contiendra trois états A,B et C</a:t>
            </a:r>
            <a:endParaRPr/>
          </a:p>
        </p:txBody>
      </p:sp>
      <p:sp>
        <p:nvSpPr>
          <p:cNvPr descr="&lt;LOGICA_QUOTE_LEFT&gt;" id="890" name="Google Shape;890;p47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891" name="Google Shape;891;p47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7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893" name="Google Shape;893;p47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4" name="Google Shape;894;p47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5" name="Google Shape;895;p47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6" name="Google Shape;896;p47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8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903" name="Google Shape;903;p48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904" name="Google Shape;904;p48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5" name="Google Shape;905;p48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8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907" name="Google Shape;907;p48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8" name="Google Shape;908;p48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9" name="Google Shape;909;p48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0" name="Google Shape;910;p48"/>
          <p:cNvSpPr txBox="1"/>
          <p:nvPr/>
        </p:nvSpPr>
        <p:spPr>
          <a:xfrm>
            <a:off x="4572819" y="1455167"/>
            <a:ext cx="3332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729418" y="2023388"/>
            <a:ext cx="11548257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Résultat de l’algorithme: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l’AEF contiendra trois états A,B et C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912" name="Google Shape;912;p48"/>
          <p:cNvGraphicFramePr/>
          <p:nvPr/>
        </p:nvGraphicFramePr>
        <p:xfrm>
          <a:off x="4860851" y="3606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007775"/>
                <a:gridCol w="1007775"/>
                <a:gridCol w="10077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Etat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 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 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3" name="Google Shape;913;p48"/>
          <p:cNvGraphicFramePr/>
          <p:nvPr/>
        </p:nvGraphicFramePr>
        <p:xfrm>
          <a:off x="900411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793725"/>
                <a:gridCol w="793725"/>
                <a:gridCol w="793725"/>
              </a:tblGrid>
              <a:tr h="28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4" name="Google Shape;914;p48"/>
          <p:cNvGraphicFramePr/>
          <p:nvPr/>
        </p:nvGraphicFramePr>
        <p:xfrm>
          <a:off x="900410" y="3789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793725"/>
                <a:gridCol w="793725"/>
                <a:gridCol w="793725"/>
              </a:tblGrid>
              <a:tr h="30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3 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 ∊</a:t>
                      </a:r>
                      <a:r>
                        <a:rPr lang="fr-FR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0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 ∊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 ∊</a:t>
                      </a:r>
                      <a:r>
                        <a:rPr lang="fr-FR" sz="18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C00000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5" name="Google Shape;915;p48"/>
          <p:cNvGraphicFramePr/>
          <p:nvPr/>
        </p:nvGraphicFramePr>
        <p:xfrm>
          <a:off x="900409" y="5013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793725"/>
                <a:gridCol w="793725"/>
                <a:gridCol w="793725"/>
              </a:tblGrid>
              <a:tr h="30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5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 ∊</a:t>
                      </a:r>
                      <a:r>
                        <a:rPr lang="fr-FR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05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 4 ∊ </a:t>
                      </a:r>
                      <a:r>
                        <a:rPr b="1" lang="fr-FR" sz="1800" u="none" cap="none" strike="noStrike">
                          <a:solidFill>
                            <a:schemeClr val="accen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6 ∊</a:t>
                      </a:r>
                      <a:r>
                        <a:rPr lang="fr-FR" sz="1800" u="none" cap="none" strike="noStrike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fr-FR" sz="1800" u="none" cap="none" strike="noStrike">
                          <a:solidFill>
                            <a:srgbClr val="00B050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16" name="Google Shape;916;p48"/>
          <p:cNvSpPr/>
          <p:nvPr/>
        </p:nvSpPr>
        <p:spPr>
          <a:xfrm>
            <a:off x="3420691" y="4221088"/>
            <a:ext cx="1152128" cy="21602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8"/>
          <p:cNvSpPr txBox="1"/>
          <p:nvPr/>
        </p:nvSpPr>
        <p:spPr>
          <a:xfrm>
            <a:off x="8101211" y="3563724"/>
            <a:ext cx="46608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Etat initial= la classe qui contient l’ancien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état initial : A ( 1)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Etats finaux= les classes qui contiennent 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états finaux: {A}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LEFT&gt;" id="918" name="Google Shape;918;p48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919" name="Google Shape;919;p48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8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921" name="Google Shape;921;p48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2" name="Google Shape;922;p48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3" name="Google Shape;923;p48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4" name="Google Shape;924;p48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925" name="Google Shape;925;p48"/>
          <p:cNvSpPr txBox="1"/>
          <p:nvPr/>
        </p:nvSpPr>
        <p:spPr>
          <a:xfrm>
            <a:off x="5799228" y="5336500"/>
            <a:ext cx="1378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AFD minimal</a:t>
            </a:r>
            <a:endParaRPr/>
          </a:p>
        </p:txBody>
      </p:sp>
      <p:cxnSp>
        <p:nvCxnSpPr>
          <p:cNvPr id="926" name="Google Shape;926;p48"/>
          <p:cNvCxnSpPr/>
          <p:nvPr/>
        </p:nvCxnSpPr>
        <p:spPr>
          <a:xfrm>
            <a:off x="5004867" y="4137729"/>
            <a:ext cx="216024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48"/>
          <p:cNvSpPr/>
          <p:nvPr/>
        </p:nvSpPr>
        <p:spPr>
          <a:xfrm>
            <a:off x="5220891" y="4033571"/>
            <a:ext cx="288032" cy="259517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934" name="Google Shape;934;p49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935" name="Google Shape;935;p49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6" name="Google Shape;936;p49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938" name="Google Shape;938;p49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9" name="Google Shape;939;p49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0" name="Google Shape;940;p49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1" name="Google Shape;941;p49"/>
          <p:cNvSpPr txBox="1"/>
          <p:nvPr/>
        </p:nvSpPr>
        <p:spPr>
          <a:xfrm>
            <a:off x="4572819" y="1455167"/>
            <a:ext cx="3332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Minimisation d’un AFD</a:t>
            </a:r>
            <a:endParaRPr/>
          </a:p>
        </p:txBody>
      </p:sp>
      <p:sp>
        <p:nvSpPr>
          <p:cNvPr id="942" name="Google Shape;942;p49"/>
          <p:cNvSpPr/>
          <p:nvPr/>
        </p:nvSpPr>
        <p:spPr>
          <a:xfrm>
            <a:off x="729418" y="2023388"/>
            <a:ext cx="1154825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Résultat de l’algorithme: l’automate obtenu est minimal et accepte le même langage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943" name="Google Shape;943;p49"/>
          <p:cNvGraphicFramePr/>
          <p:nvPr/>
        </p:nvGraphicFramePr>
        <p:xfrm>
          <a:off x="619103" y="3297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{E848751F-E375-49FD-857E-D29B1B05068C}</a:tableStyleId>
              </a:tblPr>
              <a:tblGrid>
                <a:gridCol w="1007775"/>
                <a:gridCol w="1007775"/>
                <a:gridCol w="10077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Etat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 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u="none" cap="none" strike="noStrike">
                          <a:solidFill>
                            <a:schemeClr val="dk1"/>
                          </a:solidFill>
                        </a:rPr>
                        <a:t> 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44" name="Google Shape;944;p49"/>
          <p:cNvSpPr/>
          <p:nvPr/>
        </p:nvSpPr>
        <p:spPr>
          <a:xfrm>
            <a:off x="3996755" y="3929053"/>
            <a:ext cx="1152128" cy="216024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5" name="Google Shape;9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534" y="2904792"/>
            <a:ext cx="35687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&lt;LOGICA_QUOTE_LEFT&gt;" id="946" name="Google Shape;946;p49"/>
          <p:cNvSpPr/>
          <p:nvPr/>
        </p:nvSpPr>
        <p:spPr>
          <a:xfrm>
            <a:off x="4631050" y="1016784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947" name="Google Shape;947;p49"/>
          <p:cNvSpPr/>
          <p:nvPr/>
        </p:nvSpPr>
        <p:spPr>
          <a:xfrm>
            <a:off x="6388318" y="98072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9"/>
          <p:cNvSpPr txBox="1"/>
          <p:nvPr/>
        </p:nvSpPr>
        <p:spPr>
          <a:xfrm>
            <a:off x="3902547" y="1004657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Minimisation</a:t>
            </a:r>
            <a:endParaRPr/>
          </a:p>
        </p:txBody>
      </p:sp>
      <p:sp>
        <p:nvSpPr>
          <p:cNvPr id="949" name="Google Shape;949;p49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0" name="Google Shape;950;p49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1" name="Google Shape;951;p49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2" name="Google Shape;952;p49"/>
          <p:cNvSpPr txBox="1"/>
          <p:nvPr/>
        </p:nvSpPr>
        <p:spPr>
          <a:xfrm>
            <a:off x="1095326" y="98072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</a:t>
            </a: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50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959" name="Google Shape;959;p50"/>
          <p:cNvSpPr/>
          <p:nvPr/>
        </p:nvSpPr>
        <p:spPr>
          <a:xfrm>
            <a:off x="669012" y="2479713"/>
            <a:ext cx="11292378" cy="15033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Exercice </a:t>
            </a:r>
            <a:r>
              <a:rPr b="1" lang="fr-FR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50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961" name="Google Shape;961;p50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62" name="Google Shape;962;p50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963" name="Google Shape;963;p50"/>
          <p:cNvGrpSpPr/>
          <p:nvPr/>
        </p:nvGrpSpPr>
        <p:grpSpPr>
          <a:xfrm rot="10800000">
            <a:off x="669011" y="2443583"/>
            <a:ext cx="4080271" cy="471403"/>
            <a:chOff x="4016" y="2141"/>
            <a:chExt cx="1749" cy="634"/>
          </a:xfrm>
        </p:grpSpPr>
        <p:cxnSp>
          <p:nvCxnSpPr>
            <p:cNvPr id="964" name="Google Shape;964;p50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65" name="Google Shape;965;p50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66" name="Google Shape;966;p50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67" name="Google Shape;967;p50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968" name="Google Shape;968;p50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969" name="Google Shape;969;p50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50"/>
          <p:cNvSpPr txBox="1"/>
          <p:nvPr/>
        </p:nvSpPr>
        <p:spPr>
          <a:xfrm>
            <a:off x="10101839" y="6147301"/>
            <a:ext cx="3399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977" name="Google Shape;977;p51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978" name="Google Shape;978;p51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9" name="Google Shape;979;p51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51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981" name="Google Shape;981;p51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2" name="Google Shape;982;p51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3" name="Google Shape;983;p51"/>
          <p:cNvSpPr txBox="1"/>
          <p:nvPr/>
        </p:nvSpPr>
        <p:spPr>
          <a:xfrm>
            <a:off x="619599" y="234632"/>
            <a:ext cx="3723286" cy="576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1"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Exercice</a:t>
            </a:r>
            <a:endParaRPr b="1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4" name="Google Shape;984;p51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5" name="Google Shape;985;p51"/>
          <p:cNvSpPr txBox="1"/>
          <p:nvPr/>
        </p:nvSpPr>
        <p:spPr>
          <a:xfrm>
            <a:off x="755542" y="1256853"/>
            <a:ext cx="1089042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Exercice 1: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Déterminiser et minimiser l’automate suivant: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1"/>
          <p:cNvSpPr/>
          <p:nvPr/>
        </p:nvSpPr>
        <p:spPr>
          <a:xfrm>
            <a:off x="3300279" y="8577219"/>
            <a:ext cx="429260" cy="76200"/>
          </a:xfrm>
          <a:custGeom>
            <a:rect b="b" l="l" r="r" t="t"/>
            <a:pathLst>
              <a:path extrusionOk="0" h="120" w="676">
                <a:moveTo>
                  <a:pt x="555" y="0"/>
                </a:moveTo>
                <a:lnTo>
                  <a:pt x="555" y="120"/>
                </a:lnTo>
                <a:lnTo>
                  <a:pt x="661" y="67"/>
                </a:lnTo>
                <a:lnTo>
                  <a:pt x="574" y="67"/>
                </a:lnTo>
                <a:lnTo>
                  <a:pt x="580" y="65"/>
                </a:lnTo>
                <a:lnTo>
                  <a:pt x="583" y="60"/>
                </a:lnTo>
                <a:lnTo>
                  <a:pt x="580" y="55"/>
                </a:lnTo>
                <a:lnTo>
                  <a:pt x="574" y="53"/>
                </a:lnTo>
                <a:lnTo>
                  <a:pt x="661" y="53"/>
                </a:lnTo>
                <a:lnTo>
                  <a:pt x="555" y="0"/>
                </a:lnTo>
                <a:close/>
                <a:moveTo>
                  <a:pt x="555" y="53"/>
                </a:moveTo>
                <a:lnTo>
                  <a:pt x="7" y="53"/>
                </a:lnTo>
                <a:lnTo>
                  <a:pt x="2" y="55"/>
                </a:lnTo>
                <a:lnTo>
                  <a:pt x="0" y="60"/>
                </a:lnTo>
                <a:lnTo>
                  <a:pt x="2" y="65"/>
                </a:lnTo>
                <a:lnTo>
                  <a:pt x="7" y="67"/>
                </a:lnTo>
                <a:lnTo>
                  <a:pt x="555" y="67"/>
                </a:lnTo>
                <a:lnTo>
                  <a:pt x="555" y="53"/>
                </a:lnTo>
                <a:close/>
                <a:moveTo>
                  <a:pt x="661" y="53"/>
                </a:moveTo>
                <a:lnTo>
                  <a:pt x="574" y="53"/>
                </a:lnTo>
                <a:lnTo>
                  <a:pt x="580" y="55"/>
                </a:lnTo>
                <a:lnTo>
                  <a:pt x="583" y="60"/>
                </a:lnTo>
                <a:lnTo>
                  <a:pt x="580" y="65"/>
                </a:lnTo>
                <a:lnTo>
                  <a:pt x="574" y="67"/>
                </a:lnTo>
                <a:lnTo>
                  <a:pt x="661" y="67"/>
                </a:lnTo>
                <a:lnTo>
                  <a:pt x="675" y="60"/>
                </a:lnTo>
                <a:lnTo>
                  <a:pt x="661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7" name="Google Shape;98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2779" y="2864598"/>
            <a:ext cx="3888432" cy="295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142" name="Google Shape;142;p16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6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619599" y="174757"/>
            <a:ext cx="3723300" cy="576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1"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b="1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40371" y="1052736"/>
            <a:ext cx="11377264" cy="24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Objectif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Définir formellement (modéliser) un mécanisme qui peut prendre une décision.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Quel type de décision ?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entrée : une séquence de symboles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sortie (réponse) : ”oui” ou ”non” (acceptation ou rejet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691" y="3573016"/>
            <a:ext cx="4656581" cy="246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52"/>
          <p:cNvPicPr preferRelativeResize="0"/>
          <p:nvPr/>
        </p:nvPicPr>
        <p:blipFill rotWithShape="1">
          <a:blip r:embed="rId3">
            <a:alphaModFix/>
          </a:blip>
          <a:srcRect b="0" l="0" r="0" t="21788"/>
          <a:stretch/>
        </p:blipFill>
        <p:spPr>
          <a:xfrm>
            <a:off x="-14202" y="0"/>
            <a:ext cx="128679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appel Mathématique&#10;" id="994" name="Google Shape;994;p52"/>
          <p:cNvSpPr/>
          <p:nvPr/>
        </p:nvSpPr>
        <p:spPr>
          <a:xfrm>
            <a:off x="669012" y="2479713"/>
            <a:ext cx="11292378" cy="15033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Exercice </a:t>
            </a:r>
            <a:r>
              <a:rPr b="1" lang="fr-FR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5" name="Google Shape;995;p52"/>
          <p:cNvGrpSpPr/>
          <p:nvPr/>
        </p:nvGrpSpPr>
        <p:grpSpPr>
          <a:xfrm>
            <a:off x="8117950" y="3639380"/>
            <a:ext cx="3873146" cy="327596"/>
            <a:chOff x="4016" y="2141"/>
            <a:chExt cx="1749" cy="634"/>
          </a:xfrm>
        </p:grpSpPr>
        <p:cxnSp>
          <p:nvCxnSpPr>
            <p:cNvPr id="996" name="Google Shape;996;p52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997" name="Google Shape;997;p52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998" name="Google Shape;998;p52"/>
          <p:cNvGrpSpPr/>
          <p:nvPr/>
        </p:nvGrpSpPr>
        <p:grpSpPr>
          <a:xfrm rot="10800000">
            <a:off x="669011" y="2443583"/>
            <a:ext cx="4080271" cy="471403"/>
            <a:chOff x="4016" y="2141"/>
            <a:chExt cx="1749" cy="634"/>
          </a:xfrm>
        </p:grpSpPr>
        <p:cxnSp>
          <p:nvCxnSpPr>
            <p:cNvPr id="999" name="Google Shape;999;p52"/>
            <p:cNvCxnSpPr/>
            <p:nvPr/>
          </p:nvCxnSpPr>
          <p:spPr>
            <a:xfrm>
              <a:off x="4016" y="2769"/>
              <a:ext cx="1749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1000" name="Google Shape;1000;p52"/>
            <p:cNvCxnSpPr/>
            <p:nvPr/>
          </p:nvCxnSpPr>
          <p:spPr>
            <a:xfrm rot="5400000">
              <a:off x="5442" y="2458"/>
              <a:ext cx="634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</p:grp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001" name="Google Shape;1001;p52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002" name="Google Shape;1002;p52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REBUUEhQWFhQXGBUXGRUXGRkYGxsbFxcXGhcYGBoaHCkiGxsmHB4aITEhJyorLjovGCMzODMsNygtLjcBCgoKDg0OGxAQGywmICQuLCw0NCwsLCwsLCwvLS0sLCwsNCwsLCwsLCwtLDAsLCw1LCwsLCwsLCwsLCwsLCwsLP/AABEIAMMAqwMBEQACEQEDEQH/xAAbAAEAAwEBAQEAAAAAAAAAAAAABAUGAwIHAf/EAEQQAAIBAwIDBQUGAgYJBQAAAAECAwAEERIhBQYxEyJBUWEHQnGBkRQjMqGxwVJiFSQlcoLRM0Njg5KTsvDxFzVTVHP/xAAaAQEBAQEBAQEAAAAAAAAAAAAABAMCBQEG/8QANhEBAAIBAgIGCAUEAwEAAAAAAAECAwQREiEFIjFBYYEkMjNRcaGx8BMjkdHhFDRiwURS8UL/2gAMAwEAAhEDEQA/APuNB5lkCqWY4ABJJ6ADck0FFy1zL9tknCQusUThUmP4JRjdkOOmfLP7UF1LcorKrMAz5CgndsDJx54FAtrlJF1IwYZZcg5GVJDD4ggj5UHWgUCgUCgj/bY9TrrXVGAzjO6hgSC3kCAfpQdYZVdQykFWAII3BB3BFBU3PNNpHdLaPMq3DaQIz1OoEr9cfmPOguaBQco7lWZkVgWTGpQd11DIyPDI3oOtAoFAoFAoFByuoBJGyN0ZWU/BgQaDBA3Nrb2N3E0ssMVvHFc267kqFH3qLjdkOrIGCR8KCRzbdw3K8Nu4pNUa3kOJEPhKGjx6d5lBHxoJnIEQjfiEQJ7l7KcE7DtUSUaR4A6unmDQa6gUCgUCgxstkv8ATkmonFxYhceDdnIytkeOFZfrQSPZgunhVumSTGGjbJzho3ZGA9AQRig9c1cYgtLi2L23azTFkjZFUvqQd1QcZAOo75AAyTQaigUGYtYez41OR0mtIWI82ilkUn/hZaDT0CgUCgUCgg8d4iLa1mnIz2Ubvjz0qSB8zQdjcaItcxVNK6nJOFXA7258KDF8T4xcW3D4ntULdo8rqwhkmwhZ5IlKR94a1IGrwoM7zNZj7JFe2a6Irx7Uy2/gJmkQxSoPBw/dbA3GD4UG34LEU4tfjHdeOykHxPbo3/Qv0oLPi80kkU0do6LcqqlSwyqlsldXoQDQReYuZE4dBFLdAlWdI5HjBKoWU94jrp1DHie8KCml9pltkNHHPJDuO2WJ9Jcj7uKPIy7sdttvXegrJ/aXDcQsjC5tRIgVJlid27bftYkGjdk7u/jk+VBA4JYcXBLWc8/Y6c/2kFLu2+NCL3kB/mIPpQWPK/HDxC+s3Ib7Rbw3K3QETxpGZDFhDr97KdPifKg0fI8PZrdx+CXlxj4SaZf1c0FFzhbXazPdR2yMIHhl7TWXlkjjI1wwx4+77pYnc5J6UGd47xuTiFyJbBL27hC96FWls400rnKyqwLyE+6VPyoJnLXOb/ZPs0LT3N+WY9m6OrQptlS8v4ii5wXPeY+VBaXvFns5LK8vBIiNDPBKxXLqzMjQmQJkAkBgcbajtQUPCbHirSI3D7m77LPfk4iFVG327OLHaY+OPSg+pcDS5WEC7aJ5snJiVlXHhsxzmgsKBQKBQR7+zSeJ4pBqSRWRh5hhg0GKm5FjChuI381xbRbrFMyJEAuMGXSB2hGOpoFxxC64mewske1sx3XvGXS7p/DaptgEdJD57CgubTlJBPHLK+pLcabaBRpjhAGA2MkvJj3j08AN6DRCMZLYGSACfEgZwM+mT9aDE3nNMXDby5W7EirM0csUixs6uOzVGjBUHvKVzj+agW95ccVljxbvb2MciSl5hplmaNtUYSP3E1AEsdzjGKDcUCgUCg8pGBnAAycnHiemT60HqgUCgUEPi3DkuYjFJq0nScqxUgqQykEbgggH5UEygUCgUCgUEDjvEY7a3knmBMcY1NgaiAPHHjQRr/mOGDtu11IIUieRiNgspYKduu6tn4UHefjCKwXdtUTzBlwQUTTnBz17y4+NBxt+YI3eaMBw8KRyMpG5WUMU0b97Okj47UEebmuJEndo5QlvrEjacgFArMBg7nBBoOi8zQlGbDhllWExlcN2jhSijJwchgc5xvQepeYFWRIuylMjxmQIFGQAwU53wCCRQV9xzaHhVoUlUyN2cbtHqGvUV/CHGSCDsSB64oL+GciEOwbITJBGlsgb93Ox9M0FfBzLE6WrqH03ZxEceaNINW/d7qsflQSbnjcMaTuz4W32k8cHQr/owoOB4+utE7KXtGBYx4BZUDhNZw2CuT4Z23oOqcdhb7SA2Ta7SgDcdwSbefdP5Gg/IOPQyLbvGdaXBxGy7j8Jbfy2B+YoO13xWOKaKFidcurQACR3VLHJ6DYGgi8M5iinkWNQwZollGQPwtnHj6UFxQKBQKBQKCq5q4Sbyyntw2kyxsgYjIBI2JHlmgqpuEXEglkdIxJIbQdmHyoW3cux1Fd9WphjHgPWg82nKr28snYsDbmGVIoD/qnkKllRv/iOkEDw3xtgAO99y68txazB9HZqEnUb9oqlXjGf5ZFB+DGgqL/leeSO/QRxhrozFJTK2wkRFCsmnHu5zQSpOXpRHNA8UdxbzMHIeQrIpKgMuvSdWCFKvkEAY8BQSuEcEuIp7aSVxL2Vq0LyE95nLK2em47vX1oIJ5cn+xQRFI2aO57Zl7QgFdbvgMF67gdPCg1MMLC20aQraCNGosAcYA1EZPxxQZDhnJ0kEXDdMadranMpDnvYgkj7uR4lgfDpQSbbgNzE7OVjmWeIrcRO+F19q74Q6d1KyOu/ktBHXlOUR26KoVoH1xTdqS8SGYs0O699DFpTHT6A0He55eue0kmj067i3mimQtsrEsYWQ6dwupwcjO48sUHey5UaK5hmicJH+Oa36r2vZlO1jPuk5ww6HY7HOQs+McPkkurSRACkLyM+WwcPGybDG/XNBOg4XChUrGoKgAEDcAAgAemCfrQTKBQKBQKBQKBQKBQKBQKBQKBQKBQKBQKBQKBQKBQKBQKBQKBQZvm7moWWhFjMs0mSqDPQeJwCfkBVOn005d5mdohPnz/h7REbzLN/+pUyf6WyI/xOv/VHVX9BSfVv9/qn/rbx20bLljji3tuJVUruVZSc4I6jPiKhz4ZxX4ZV4csZK8UPfMHGo7OEyyAkZAAXqSegFfMWKctuGH3LljHXilk4/alB70Eqjzyp/cVZPR1+6YSxrq98S0nLnNEF9q7LUGXGVYYOD0I9Klzae+Lbi71GLPXL6q0vbtIY2kkOlFBJPoKyrWbTtDS1orG8sfJ7R4mOILeeY/yrj/M/lVsaC8c72iEs6yv/AMxMrnlrmYXjOhikhkj0lkfrhuhFY5tPOLad4mJ9zXDn/E3jbaYX1TtygUCgUCgUCgUCgUCgUGC49/79Z/3D+ktehh/tL/fuQ5f7mn33S2t+oMUgPQowPzU1BX1oWW9WWK9jzf1OQf7X9USr+ko/Mj4I9B7NY+061L8PYj3GV/lnB/Ws9DbbNHi01ld8Up/KxSexgJVWGhQQQDuux/Sss+9ctmmHa2OGb5YURcbuo1AClScAYA/CdvrVWfraakpsPV1Fohq+bIO0sbhR17Jz9Bn9qjwTtlrPiqzRvjmPBA9nU4fh0JwBjUu38rEZNa6yvDmsz0lt8UIfD308cuF/jhQ/TFdXjfTVnxlzWdtRaPBsajVlAoFAoFAoFAoFAoFAoMPxqP8At60//Jj9O0H71djn0W3x/ZHkj0irXcURmglCDLFHCj1KnH51HSYi0bqrxM1nZ8u5N5rTh0TQTxSBi5Y7AEd1Rgq2D4fnXranTTntF6TDzNPnjDXhtC3457QLWe1mjVZNToyjKjGSNskGscWhy1yRLbJrMdqTC79mikcOjz4tIR8NRqfWzE5p2baSNsUMlBxyOz4vdSzhveUBRk+7+wqycNsunpWqWM1cea02aOP2h2UqsrF0yCMMueo81zU06HNWd4URrMdo2evZVn7B6drJj4d39801/tfKDRey836FH9PHw/qw+fer5/xfM29I8mwqNWUCgUCgUCgUCgUCgUCgyvEYs8Ztj/sJvyYf51VSfR7R4wmvH59fhP8ApqqlUuM1qj/jRW/vAH9a+xaY7JfJrE9qJPwK2f8AFBEf8C/5V3GW8dky5nHSe2E6KIKoVQAAMADYAelZzO/N3EbIl3weCVtUkMbt5soJ+td1yWryiXM0rPOYRbjlezf8VvH8lx+ld11GWvZaXE4Mc9sQsLGyjgQRxKEQZwo6bnJ/Os7Wm072d1rFY2hnLhMcciPnat+TmqIn0afinn+4j4NXUqooFAoFAoFAoFAoFAoFBU3dpm9gl/hjnX/iMZH6Gta2/LmvjDOa/mRbwlbVk0KBQKBQKBQZO/c/03bjcD7PJv4HLdPliq6x6Nb4wltPpFfhLWCpFRQKBQKBQKBQKBQKBQKBQKBQKBQYjnDnxLZjDbjtrg7YGSFPkcblv5RU+XURXlXnL2+j+hr54/Fyzw0+v8eLKw8G4rH/AF5mcup1GEs2ooNyCo2x17vWsYpmjr/J6ttV0bf0SIjaeXFty3++99V4TxBLmFJYzlXAPwyOh9asraLRvD8pnw2w5Jx27YVPEx/adocf6u4Gf+XVdPY3+Mf7RX9tX4T/AKaIVMoKBQKBQKBQKBQKBQKBQKBQKBQYX2h8ySoyWdn3riXIbTuyA4wB5E5O/gBmps+SY6le2Xu9EaHHeLajUcqV/Sf/ABO5K5LjsV1v95cN+Jz7ueqp+56mu8OGMfxYdJdK31c8NeVI7v3avFbPJeIYFQYVQoyTgDG56mm2z7a027ZUfGF/r9kcf/YGf8C1vj9lfyYX9pXzaCsGxQKBQKBQKBQKBQKBQKBQKBQUvN3HlsbVpTu34UX+JyDgfDxPoKzyZIpXdboNHbV5oxx5+EM77NOBuA97cbzT7qSNwu+T6attvICstPSfXt2y9HprV0ma6XD6lPnP8N5VLwSgUGf41n7dZbeM+/8Au+n/AH5Vvj9nfyYZPaV82grBuUCgUCgUCgUCgUCgUCgUCgUHzjj39qcVjtQc29v35cdC3iD+S/M1Lf8AMyRXuh+j0noGhtnn178o+H3z/R9GRcDA2FVPzm+79oFAoKXjGftVnsMa5N/EfdN0rbH6lvL6sr+vX77l1WLUoFAoFBxu7pIkLyMFUdSTgf8An0r7ETM7Q+TMRzlzsrztckI4XwZhp1fAHfHxAr7au3e+VtulVy6KBQKBQKBQKCNxG7EMLyt0RWY/4RnFfJnaN2mLHOS8UjtmdmK9k/DCIZbtx37hyR6KCT+bE/QVNpq9WbT3vb6fzxOSunr2Ujbzb6qngFAoFBVcTiBubUnwaUgf7utaT1LeTO0daq1FZNCgUHl3CgkkADck7AfE08DdnpuYzMxjsU7VuhmOexTzy3vn0WqIwcMcWSdvDvlhObi5Y+f0TOH8E0v2s0jTS+BbZV2GQiDYb+O5361xbLvHDWNodVxbTvad5W9ZNSgUCgUCgUCgUGW9o2prIxIcNNJFEPXW4BH0rHPvwbR3vU6H4Y1P4luysTb9IaKxtViiSNBhUUKPkMVrEbRs87JknJeb27Z5u9fXBQKBQV12oNzB5hZSPoo/eu6z1J8nE+tCxrh2UGZ4zzjFE3Ywff3BOlY03Go7DWw2AB61Ti0trRxW5V98p8morWeGvOUaHlme5YScQm1Dr9mj2iHkG3y1dTqKUjbFHnPa5jBa/PJPl3NXBCqKFRQqjYADAHyqWZmZ3lTEREbQ6V8fSgUCgUCgUCgUCgzvGe/f2cRI0jtpiMeMYVU+XfP0rO3O8R5vQ08cOmy37+rXyneZ+jRCtHnlAoFAoOJh+8D+SlfqQf2r7vy2fNue6BxzmGCzXMzgHGQg3Y/Bf3rTFgvknqwzyZaY460stC9/xM5ybS1PTH+kdT5E77jx2HxqqYwYP8rfKE0Tmzf41+bVcE5fgs1xAgXPVjux+JNS5c18s72lVjw0xx1YWlZNCgUCgUCgUCgUCgUCgzsCdpxaRj0ht41HoZXYn8lFZduTyehaeHQ1j/taZ/SI/doq1eeUCghXXEURggyzn3FGT8/IfGpcuqpS3B2290c5/htTBa1eLsj3y9XN+kMfaTMsajrqI+nqfQVVjra/KI5sL2rTnM8mB4lzjc3kpg4ch09DLjf45OyD4716dNLjxV480+X32oL6m+SeHFCw4J7PlVxNdyNNJsSp/Dn1J3b9PSssutmY4ccbQ0x6SN+K87y3AGKhWP2gUCgUCgUCgUCgUCgUCgruG2xWW4cjBd1x/dRFA/PVXMRzmW+XJvSlY7o+cysa6YIXEuKRwDLnc9FHU1LqdZi08b3ny72+DTZM07UhTx3FxeAlfuYf4veI8cGvMx5dVrudepT5ytvTT6X1utb5QqOKc229j9zaL28p6kHUNXTDEbsfQV+i0HRNcdPdHfM9svG1nSM3t758OyEay5SuL9hPxGRlB6QrsQPhuEH5+tWW1VMMcGGPNJXT3yzxZZ8m8sLCOBAkShFHQD9/OoL3ted7SurWKxtCTXLooFAoFAoFAoFAoFAoFAoFBzmlVAWYhQOpO1cXvWleK07Q+1rNp2rHNnr7mBpD2dqpZj72OnwH7mvFz9K2yT+HpY3n3vUw6CtI49RO0e5TcTuYLLv3jdrOd1iU56fxeQ+O3XrVXR/QN81vxM88U/KP3T63pemKvBi5R8/4Vo/pDi2wX7NbdPFQR+r/ACwK/TRGn0scuc/f6PBmc+onnyhsuW+VILJe4NT+MjAaunQfwj0FR5tRfLPPs9yrDp6Yo5L6sG5QKBQKBQKBQKBQKBQKBQKBQKCh5oSEJ2lzM0cS+6Mbn02JJqTUdHTrbRXinb3Q3xa2NLWbbR8ZYscanuyYOGQmJPfmP4iP5m90em5r1tN0bptDXrbff1ebn12fV22r9/s0PLnIccJ7S4PbzHBy26g+gP4j6mvubWWv1acoMOlrWd7c5bACo1b9oFAoFAoFAoFAoFAoFAoFAoFAoKvjN5Oo0W0WuQ+850xr6serH0H5VpjrSed52hnktbsrHNn4uRzPIJb+dp28I17qD0Hjj4YqmdXwRw4q7fVP/S8U8WSd/o1tnaJEgSNFRR0CjAqObTad5lXWsVjaHevj6UCgUCgUCgUCgUCgUCgUCgUCgUCgUCgUCgUCgUCgUCgUCgUCgUCg/9k=" id="1003" name="Google Shape;1003;p52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G4AAABiCAMAAACGRxayAAABs1BMVEX///////38/Pzd3d3S0tLNzc3p6en6+vrn5+fy8vL39/fh4eHa2trLy8vBwcHv7++ysrJlZWWpqalMTEx8fHySkpKDg4Ohr94AAAC0tLSYmJji6/SAgICMjIxgYGBggb/g3+1ubm7t9vXIAAAAQ8E3Nzctcq8+Pj5XlqktLS1FRUWioqL/19f/hAD/9PT/igAdHR1UVFS9AADR3e3b6OpAe8n4hYXTNDXxb26CosWSvuxllsgiW6KOkcYtaJbtHyLbfYWmt9ygvvL34+LJ2PKAqdvmVVVOiNaew97hpqZyjdUiaKzO2+f/vb3IFxevyuaWtdQQYbgwYMX8WlsgV8N6l87/mpz/qqrETVhror/cnJx6f7/SAAD9y8v7Zmbdh4XZO1v91+mipcPLUE+hweTtRUXEx+b3yqz8kCb/qjb/0Yb+waj5nkr6vo78+duNqugJWasAQbCGt73/t3X/lzZKhKUyV6xBgMH/zJv5qnv/7d/L6fkARo0ThL0AV43+571Qkr34yGP/QUD60r9ZdKrl4/9ZddEZVMRHaceeq/Gk0NdansyCpcOHveHNzflJaM8APMHMdDNdAAAHR0lEQVRoge2a+1fbyBWAR09Lo5cty3YkWQLbPNaYGBwbCLXjLcHKA0xMKAnNhjTtNmu2bZKFJUAKiZOmSaBLtt0/eWcM4WnHD2SfntPeH5B0Zzyf7r0zozszAOC+kFWp3nh4lqNoRpIPxV1G7RLI85wgIqjkHq7h20BsaLdwh8yu4v47hOW7ivMbTTtZEuEFYVI4IaKLrsMwW6+ORlMG5vCjcfpImZDawvWzBuIl/HCw7jjRNLG/+i4ifWxdwmgHxw0pYRsA2Qcjer06Xk1IVXEegT1yPG2141hPimVTESD6YNBbr47k47XqmOX6A57PSsFoq4shozxairF5/XyXIRQKm8OmeAt7mtRtEfCiyGEmZyg8xXrON1hXPNgdVgCIZMDnF2it+roMc1wBapdSAS8NI5wRQI+UrIrA8BnoDQVVsJTAJb+lS0qTNJIR0N+EJWgJYMQF0VeNj6WRLA2gSsl6AojG6KW4n7dpr4aKVM0fBrKt2RStabImsOrQpXiK/jLlSLgIMoe3Gdoe4rhBSohwyG8QmSyN+odG4/HRUb/fH2C5yKgPMglsnS4NDfan7NHBfs2nJAb9/iAHYbOjVtFoTu9HXuJSomoDReYBq2PXKEMJGuqc4DGqY4NNKEA5HGVcQiaRzfiJV1UPkKwmYUgk/5BfRX0sYum+A5dQKg6nrp2vW6dPSMHm531SpJH/1H5NYQ5nFCpCkUww3mw4kLQ4+MTIkHr85p5AfDDuE1progUhGea0N2iZ6xisoTAuG+qhOVYUAKRZmhaBxEgch8YtmjhoiqFFOoCiqDCkyAEW1aF5Bt/wPCnygGQ9AsO0GDoYpplEMMJqYlj1KUHDplXbEmxJCosJSwpY6GNB+xVfAqZYyZZUNLRTvJ5S0OyiBCk5EG4x24KGQHkNX8RQLMWwGMkWdVsljYCApjYdqAHkTNFP+1VmyOLDsqCJar8uR8I6Bzwqw6gy0xhxSoIqQ1uiZfNBRUcv7hNVX0CSI3IQyAbCctg6PhJQZVtKRAQrGNDRL1RbQDgZtJ5rsboEZYqXWZ1FMwedQPko51UZwQtpL4mmZBJwXkVGTcuqV8D5MYlKAa0A2LJldeV/MUP8v7QsBJauwTKhUOhJqRQ9eNwpZjKZ3sOUi4A7xXIp42a3NTfW+vp2K7NTVQPFsXw+P/Dx44dq0Q8f87O7uxsFF3GlXJYqPLm2kDXxk7N2M5vtWXjloHtiqu+1UxCErZJ7NCLUdx1dyIGvqt6c6isjXbmCcSC9gBcT4LW7uF50gYc4qQ871cztY9emV7/FurGQex0J4f59AmfO4uuH/+zj9CKzsYV1Dycvuug6haNO4OD7ARRDdq+K42d2cQLV02O6icNNmrkHVRz5AON28pPYf8S9CrbceesqDmdG5urAfKlUzmSyGFfM9xRLmTT8uYJ7ifPJTWf+gsc03L+7WqlU8vlNjCvkF/OV/N7HvVdVnIvWgdLWATb900/XHMfZLxJ4JOzNOPt7e3tZ7NN/3XQf91mIowsBFaXqxfkOWPfFGi7iyg8b1Si46cxCQ1zaTVzmU6Maha2oe7jCz41qyBsu4vhioxplN62rI9NL795dna7emj29nabNTVy5M7H8mOwKLvnN8vLVR8P37zzqBi75OHZnCX+Blua6gJv+LjYxfeK5szjPjdjV4ZMKsyfdORry5NXkKY35sLdzuG9iE8OnNdEHnbNubvlU3DqMG55YfnRW10HcH648PrcXFt3vFG4u9sc/nVPCb3s7Q0v+OTZ3Xht1voAjodl2jn07diN5Xhv9VN+Z6QJdzrRJm75xpYZx9Z1JpEOhNFTaxQ1//btaatOpbZ3pZIWLrDRv14ocavZ6jVzF0+tkn1xoWZv8rlbkauKIgnPz1gUTpmTsdk29+ZuzDe/MjF0UBsD42cmyDi6TzV1r9uTiC/L1b2vrzdKJsx8y/dXiPTdWz9OxpdoF0dKxden5xWzRlbXz3J3avkTWfV7f8fOzd6dcSqnHaw46JJA66PCms7cw6ULQqkL+/n69Ehw6wnQG8pPunREnb5z9rJ4Udur95qQ7QTuQR+/qlxHlsdxsuZWDwoayVCN0BzGD83dzuWy7E3E93PhZTfL5yjaCFd8uVmbSLu9AesbPTM/wzfo/3hCgMDmwmy27t9NxKMnxU6OOePb0xQoBPjh3NweKvPubq8n7Jzom+XJkZJ1Ao3oxNxbqyJ5/cu7o45P859PL62+AObWZGyu17MbmPJGc/mzFm/XLl58lo1Pv1wZutZHxteb47WffX36xAkrZ1bUfe1uPWWub6J71kZEXK2Qh+yr3sK1zw1Zw2yvfj/zlr0RhZiE30+aE1fwZQfRvT1HQnhd/mF2913oPOcY1VzGJesjft3fuzb56XWp/4m8at/3y5fOd7G4ld/0iU3ELscs4m7mNqYtt2TSNM0Mba/lbmS4dBl1/u7v4Y/uLmdaE3Vrokbp2yqXMP+mWYVhgd/8tzjX5FeK29YvI8N1UAAAAAElFTkSuQmCC" id="1004" name="Google Shape;1004;p52"/>
          <p:cNvSpPr/>
          <p:nvPr/>
        </p:nvSpPr>
        <p:spPr>
          <a:xfrm>
            <a:off x="216859" y="-144463"/>
            <a:ext cx="42486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52"/>
          <p:cNvSpPr txBox="1"/>
          <p:nvPr/>
        </p:nvSpPr>
        <p:spPr>
          <a:xfrm>
            <a:off x="10101839" y="6147301"/>
            <a:ext cx="33999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3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012" name="Google Shape;1012;p53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1013" name="Google Shape;1013;p53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4" name="Google Shape;1014;p53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3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1016" name="Google Shape;1016;p53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7" name="Google Shape;1017;p53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8" name="Google Shape;1018;p53"/>
          <p:cNvSpPr txBox="1"/>
          <p:nvPr/>
        </p:nvSpPr>
        <p:spPr>
          <a:xfrm>
            <a:off x="619599" y="234632"/>
            <a:ext cx="3723286" cy="576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1"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Exercice</a:t>
            </a:r>
            <a:endParaRPr b="1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9" name="Google Shape;1019;p53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0" name="Google Shape;1020;p53"/>
          <p:cNvSpPr txBox="1"/>
          <p:nvPr/>
        </p:nvSpPr>
        <p:spPr>
          <a:xfrm>
            <a:off x="755542" y="1256853"/>
            <a:ext cx="1089042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Exercice 1: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Soit l’automate à état finis suivant: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53"/>
          <p:cNvSpPr/>
          <p:nvPr/>
        </p:nvSpPr>
        <p:spPr>
          <a:xfrm>
            <a:off x="3300279" y="8577219"/>
            <a:ext cx="429260" cy="76200"/>
          </a:xfrm>
          <a:custGeom>
            <a:rect b="b" l="l" r="r" t="t"/>
            <a:pathLst>
              <a:path extrusionOk="0" h="120" w="676">
                <a:moveTo>
                  <a:pt x="555" y="0"/>
                </a:moveTo>
                <a:lnTo>
                  <a:pt x="555" y="120"/>
                </a:lnTo>
                <a:lnTo>
                  <a:pt x="661" y="67"/>
                </a:lnTo>
                <a:lnTo>
                  <a:pt x="574" y="67"/>
                </a:lnTo>
                <a:lnTo>
                  <a:pt x="580" y="65"/>
                </a:lnTo>
                <a:lnTo>
                  <a:pt x="583" y="60"/>
                </a:lnTo>
                <a:lnTo>
                  <a:pt x="580" y="55"/>
                </a:lnTo>
                <a:lnTo>
                  <a:pt x="574" y="53"/>
                </a:lnTo>
                <a:lnTo>
                  <a:pt x="661" y="53"/>
                </a:lnTo>
                <a:lnTo>
                  <a:pt x="555" y="0"/>
                </a:lnTo>
                <a:close/>
                <a:moveTo>
                  <a:pt x="555" y="53"/>
                </a:moveTo>
                <a:lnTo>
                  <a:pt x="7" y="53"/>
                </a:lnTo>
                <a:lnTo>
                  <a:pt x="2" y="55"/>
                </a:lnTo>
                <a:lnTo>
                  <a:pt x="0" y="60"/>
                </a:lnTo>
                <a:lnTo>
                  <a:pt x="2" y="65"/>
                </a:lnTo>
                <a:lnTo>
                  <a:pt x="7" y="67"/>
                </a:lnTo>
                <a:lnTo>
                  <a:pt x="555" y="67"/>
                </a:lnTo>
                <a:lnTo>
                  <a:pt x="555" y="53"/>
                </a:lnTo>
                <a:close/>
                <a:moveTo>
                  <a:pt x="661" y="53"/>
                </a:moveTo>
                <a:lnTo>
                  <a:pt x="574" y="53"/>
                </a:lnTo>
                <a:lnTo>
                  <a:pt x="580" y="55"/>
                </a:lnTo>
                <a:lnTo>
                  <a:pt x="583" y="60"/>
                </a:lnTo>
                <a:lnTo>
                  <a:pt x="580" y="65"/>
                </a:lnTo>
                <a:lnTo>
                  <a:pt x="574" y="67"/>
                </a:lnTo>
                <a:lnTo>
                  <a:pt x="661" y="67"/>
                </a:lnTo>
                <a:lnTo>
                  <a:pt x="675" y="60"/>
                </a:lnTo>
                <a:lnTo>
                  <a:pt x="661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2" name="Google Shape;10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135" y="2695471"/>
            <a:ext cx="2603500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53"/>
          <p:cNvSpPr txBox="1"/>
          <p:nvPr/>
        </p:nvSpPr>
        <p:spPr>
          <a:xfrm>
            <a:off x="858982" y="5569527"/>
            <a:ext cx="867577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Trouvez le langage accepté par cet automate en utilisant le lemme d’Arden.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155" name="Google Shape;155;p17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158" name="Google Shape;158;p17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7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7"/>
          <p:cNvSpPr txBox="1"/>
          <p:nvPr/>
        </p:nvSpPr>
        <p:spPr>
          <a:xfrm>
            <a:off x="619599" y="234632"/>
            <a:ext cx="3723286" cy="576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1" lang="fr-FR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b="1" i="0" sz="2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40371" y="1285017"/>
            <a:ext cx="11377264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automates sont des modèles mathématiques qui permettent de déterminer si un mot donné appartient à un langage.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 des automates: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 les langages et les grammaires il y a quatre types d’automates: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Automate à états finis : il reconnaît  les langages de type 3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Automate à pile : il reconnaît les langages de type 2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Automate à bornes linéaires : il reconnaît les langages de types 1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de Turing : automate qui reconnaît les langages de type 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170" name="Google Shape;170;p18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8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173" name="Google Shape;173;p18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18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176" name="Google Shape;176;p18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177" name="Google Shape;177;p18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347070" y="1518733"/>
            <a:ext cx="37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à États Finis 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37302" y="2168589"/>
            <a:ext cx="11712381" cy="536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Définition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automate d’états finis est défini par un quint-uplets A=(X, Q , I , </a:t>
            </a: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</a:t>
            </a:r>
            <a:r>
              <a:rPr lang="fr-FR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F)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Avec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: L’alphabet.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: L’ensemble fini des états.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: L’ensemble des états initiaux (I </a:t>
            </a: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⊆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: L’ensemble des états finaux (F ⊆ Q)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La relation de transition définie par l’ensemble fini de transitions de la forme (i, 𝛿, j) où i et j sont des états et a est un symbole </a:t>
            </a:r>
            <a:r>
              <a:rPr lang="fr-F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∈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la note 𝛿(i,a)=j qui signifie la transition de l’état i vers l’état j en lisant le symbole a .</a:t>
            </a:r>
            <a:endParaRPr/>
          </a:p>
          <a:p>
            <a:pPr indent="-1714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195" name="Google Shape;195;p19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9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198" name="Google Shape;198;p19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19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9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068763" y="1465620"/>
            <a:ext cx="37978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à États Finis 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637302" y="2196465"/>
            <a:ext cx="11712381" cy="4256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Représentation Graphique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Elle consiste à représenter un automate d’états finis par un graphe orienté comme suit :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Chaque état est schématisé par un rond (un nœud).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Chaque état initial est précédé d’une flèche.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Chaque état final est entouré d’un cercle.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Pour chaque transition </a:t>
            </a:r>
            <a:r>
              <a:rPr lang="fr-FR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a)=q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 raccorde le noeud 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au nœud q</a:t>
            </a:r>
            <a:r>
              <a:rPr baseline="-25000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par un arc étiqueté par le symbole 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207" name="Google Shape;207;p19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208" name="Google Shape;208;p19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19" name="Google Shape;219;p20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220" name="Google Shape;220;p20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0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223" name="Google Shape;223;p20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20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572819" y="1412776"/>
            <a:ext cx="2501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Fini 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37302" y="1916832"/>
            <a:ext cx="11712381" cy="574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Représentation Graphique: Exemple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Soit l’automate d’états finis A=(X , Q , I , 𝛿 ,F)  avec: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{a, b, c}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= {q</a:t>
            </a:r>
            <a:r>
              <a:rPr baseline="-25000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transitions: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 (q1,a)= {q1,q3}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 (q2,b)= {q2,q3}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 (q3,c)= {q3,q4}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𝛿 (q4,b)= q4</a:t>
            </a:r>
            <a:endParaRPr/>
          </a:p>
          <a:p>
            <a:pPr indent="-1714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795" y="3163785"/>
            <a:ext cx="6480719" cy="28603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0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233" name="Google Shape;233;p20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234" name="Google Shape;234;p20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9134660" y="6356352"/>
            <a:ext cx="2974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45" name="Google Shape;245;p21"/>
          <p:cNvGrpSpPr/>
          <p:nvPr/>
        </p:nvGrpSpPr>
        <p:grpSpPr>
          <a:xfrm>
            <a:off x="619599" y="928670"/>
            <a:ext cx="11381011" cy="463420"/>
            <a:chOff x="444499" y="1136780"/>
            <a:chExt cx="8164731" cy="463420"/>
          </a:xfrm>
        </p:grpSpPr>
        <p:cxnSp>
          <p:nvCxnSpPr>
            <p:cNvPr id="246" name="Google Shape;246;p21"/>
            <p:cNvCxnSpPr/>
            <p:nvPr/>
          </p:nvCxnSpPr>
          <p:spPr>
            <a:xfrm>
              <a:off x="444499" y="1136780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21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fmla="val 16596668" name="adj1"/>
                <a:gd fmla="val 0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21"/>
          <p:cNvGrpSpPr/>
          <p:nvPr/>
        </p:nvGrpSpPr>
        <p:grpSpPr>
          <a:xfrm>
            <a:off x="729418" y="5753100"/>
            <a:ext cx="11271192" cy="484212"/>
            <a:chOff x="467544" y="5753100"/>
            <a:chExt cx="8141686" cy="484212"/>
          </a:xfrm>
        </p:grpSpPr>
        <p:cxnSp>
          <p:nvCxnSpPr>
            <p:cNvPr id="249" name="Google Shape;249;p21"/>
            <p:cNvCxnSpPr/>
            <p:nvPr/>
          </p:nvCxnSpPr>
          <p:spPr>
            <a:xfrm>
              <a:off x="467544" y="6237312"/>
              <a:ext cx="7943925" cy="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21"/>
            <p:cNvSpPr/>
            <p:nvPr/>
          </p:nvSpPr>
          <p:spPr>
            <a:xfrm flipH="1" rot="10800000">
              <a:off x="8100392" y="5753100"/>
              <a:ext cx="508838" cy="484212"/>
            </a:xfrm>
            <a:prstGeom prst="arc">
              <a:avLst>
                <a:gd fmla="val 16596668" name="adj1"/>
                <a:gd fmla="val 21484789" name="adj2"/>
              </a:avLst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1"/>
          <p:cNvSpPr txBox="1"/>
          <p:nvPr>
            <p:ph idx="11" type="ftr"/>
          </p:nvPr>
        </p:nvSpPr>
        <p:spPr>
          <a:xfrm>
            <a:off x="2589014" y="6286522"/>
            <a:ext cx="6970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Baskerville"/>
                <a:ea typeface="Libre Baskerville"/>
                <a:cs typeface="Libre Baskerville"/>
                <a:sym typeface="Libre Baskerville"/>
              </a:rPr>
              <a:t>Théorie des Langages ENSET Mohamedia 2020/2021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572819" y="1412776"/>
            <a:ext cx="2501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Fini 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637302" y="2144143"/>
            <a:ext cx="11712381" cy="408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1"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Représentation Matricielle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Elle consiste à représenter un automate d’états finis par une matrice dont :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Les indices de lignes correspondent aux états de Q.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 indices de colonnes correspondent aux symboles de X.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Chaque case de la matrice de ligne qi et de colonne xi correspond à la relation de transition 𝛿 (qi, xi 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7741171" y="270658"/>
            <a:ext cx="4176464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 Fini vs Expressions Régulières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37302" y="294277"/>
            <a:ext cx="3287445" cy="560929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fr-FR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Automates Finis</a:t>
            </a:r>
            <a:endParaRPr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996755" y="278042"/>
            <a:ext cx="3672408" cy="57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Déterminisation et Minimisation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1095326" y="1052738"/>
            <a:ext cx="1705793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Définition</a:t>
            </a:r>
            <a:endParaRPr/>
          </a:p>
        </p:txBody>
      </p:sp>
      <p:sp>
        <p:nvSpPr>
          <p:cNvPr descr="&lt;LOGICA_QUOTE_LEFT&gt;" id="258" name="Google Shape;258;p21"/>
          <p:cNvSpPr/>
          <p:nvPr/>
        </p:nvSpPr>
        <p:spPr>
          <a:xfrm>
            <a:off x="943731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&lt;LOGICA_QUOTE_RIGHT&gt;" id="259" name="Google Shape;259;p21"/>
          <p:cNvSpPr/>
          <p:nvPr/>
        </p:nvSpPr>
        <p:spPr>
          <a:xfrm>
            <a:off x="2729682" y="1000108"/>
            <a:ext cx="200725" cy="468000"/>
          </a:xfrm>
          <a:custGeom>
            <a:rect b="b" l="l" r="r" t="t"/>
            <a:pathLst>
              <a:path extrusionOk="0" h="378" w="132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FFC000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829526" y="1060122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Langage accepté par un automate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4932859" y="1052738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AFN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6285910" y="1040355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AFD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7669163" y="1046506"/>
            <a:ext cx="3327469" cy="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ε-AFN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