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8288000" cy="10287000"/>
  <p:notesSz cx="6858000" cy="9144000"/>
  <p:embeddedFontLst>
    <p:embeddedFont>
      <p:font typeface="Abhaya Libre Regular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Clear Sans Regular" panose="020B0604020202020204" charset="0"/>
      <p:regular r:id="rId19"/>
    </p:embeddedFont>
    <p:embeddedFont>
      <p:font typeface="Alegreya" panose="020B0604020202020204" charset="0"/>
      <p:regular r:id="rId20"/>
    </p:embeddedFont>
    <p:embeddedFont>
      <p:font typeface="Alegreya Bold" panose="020B0604020202020204" charset="0"/>
      <p:regular r:id="rId21"/>
    </p:embeddedFont>
    <p:embeddedFont>
      <p:font typeface="Hammersmith One" panose="020B0604020202020204" charset="0"/>
      <p:regular r:id="rId22"/>
    </p:embeddedFont>
    <p:embeddedFont>
      <p:font typeface="Arimo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ar-SA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 smtClean="0"/>
              <a:t>Number</a:t>
            </a:r>
            <a:r>
              <a:rPr lang="en-US" sz="3200" dirty="0" smtClean="0"/>
              <a:t> </a:t>
            </a:r>
            <a:r>
              <a:rPr lang="en-US" sz="3600" dirty="0" smtClean="0"/>
              <a:t>of</a:t>
            </a:r>
            <a:r>
              <a:rPr lang="en-US" sz="3200" baseline="0" dirty="0" smtClean="0"/>
              <a:t> </a:t>
            </a:r>
            <a:r>
              <a:rPr lang="en-US" sz="3600" dirty="0" smtClean="0"/>
              <a:t>Documents in Every Topic </a:t>
            </a:r>
            <a:endParaRPr lang="en-US" sz="32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13995427990856E-2"/>
          <c:y val="1.0522068362144386E-2"/>
          <c:w val="0.94555215722001695"/>
          <c:h val="0.832532589676290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ورقة1!$C$1</c:f>
              <c:strCache>
                <c:ptCount val="1"/>
                <c:pt idx="0">
                  <c:v>Num Documents</c:v>
                </c:pt>
              </c:strCache>
            </c:strRef>
          </c:tx>
          <c:spPr>
            <a:gradFill flip="none" rotWithShape="1">
              <a:gsLst>
                <a:gs pos="0">
                  <a:srgbClr val="CC9900">
                    <a:tint val="66000"/>
                    <a:satMod val="160000"/>
                  </a:srgbClr>
                </a:gs>
                <a:gs pos="50000">
                  <a:srgbClr val="CC9900">
                    <a:tint val="44500"/>
                    <a:satMod val="160000"/>
                  </a:srgbClr>
                </a:gs>
                <a:gs pos="100000">
                  <a:srgbClr val="CC99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A54E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BAA54E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BAA54E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BAA54E"/>
              </a:solidFill>
              <a:ln>
                <a:noFill/>
              </a:ln>
              <a:effectLst/>
            </c:spPr>
          </c:dPt>
          <c:cat>
            <c:strLit>
              <c:ptCount val="4"/>
              <c:pt idx="0">
                <c:v>Virus-RNA</c:v>
              </c:pt>
              <c:pt idx="1">
                <c:v>Other diseases based of Covid-19's</c:v>
              </c:pt>
              <c:pt idx="2">
                <c:v>challenges based of Covid-19's</c:v>
              </c:pt>
              <c:pt idx="3">
                <c:v>Searching for treatment of Covid-19's</c:v>
              </c:pt>
            </c:strLit>
          </c:cat>
          <c:val>
            <c:numRef>
              <c:f>ورقة1!$C$2:$C$5</c:f>
              <c:numCache>
                <c:formatCode>General</c:formatCode>
                <c:ptCount val="4"/>
                <c:pt idx="0">
                  <c:v>717</c:v>
                </c:pt>
                <c:pt idx="1">
                  <c:v>562</c:v>
                </c:pt>
                <c:pt idx="2">
                  <c:v>476</c:v>
                </c:pt>
                <c:pt idx="3">
                  <c:v>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6381712"/>
        <c:axId val="420213760"/>
      </c:barChart>
      <c:catAx>
        <c:axId val="936381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13760"/>
        <c:crosses val="autoZero"/>
        <c:auto val="1"/>
        <c:lblAlgn val="ctr"/>
        <c:lblOffset val="100"/>
        <c:noMultiLvlLbl val="0"/>
      </c:catAx>
      <c:valAx>
        <c:axId val="42021376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6381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40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45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2.png"/><Relationship Id="rId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2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04445" y="2419041"/>
            <a:ext cx="8978783" cy="251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65"/>
              </a:lnSpc>
            </a:pPr>
            <a:r>
              <a:rPr lang="en-US" sz="6079" spc="-60" dirty="0">
                <a:solidFill>
                  <a:srgbClr val="706642"/>
                </a:solidFill>
                <a:latin typeface="Hammersmith One Bold"/>
              </a:rPr>
              <a:t>COVID-19 Open Research Dataset Challenge</a:t>
            </a:r>
          </a:p>
          <a:p>
            <a:pPr marL="0" lvl="0" indent="0">
              <a:lnSpc>
                <a:spcPts val="6565"/>
              </a:lnSpc>
              <a:spcBef>
                <a:spcPct val="0"/>
              </a:spcBef>
            </a:pPr>
            <a:r>
              <a:rPr lang="en-US" sz="6079" spc="-60" dirty="0">
                <a:solidFill>
                  <a:srgbClr val="706642"/>
                </a:solidFill>
                <a:latin typeface="Hammersmith One Bold"/>
              </a:rPr>
              <a:t>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6877351" y="4886097"/>
            <a:ext cx="6865349" cy="50737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6000"/>
          </a:blip>
          <a:srcRect l="26225" r="26225"/>
          <a:stretch>
            <a:fillRect/>
          </a:stretch>
        </p:blipFill>
        <p:spPr>
          <a:xfrm>
            <a:off x="0" y="0"/>
            <a:ext cx="6467605" cy="102870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39942" y="5153706"/>
            <a:ext cx="3336410" cy="1365714"/>
            <a:chOff x="0" y="0"/>
            <a:chExt cx="4448547" cy="182095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/>
            <a:srcRect l="33705" t="53972" r="34271" b="21049"/>
            <a:stretch>
              <a:fillRect/>
            </a:stretch>
          </p:blipFill>
          <p:spPr>
            <a:xfrm>
              <a:off x="0" y="0"/>
              <a:ext cx="4448547" cy="1820952"/>
            </a:xfrm>
            <a:prstGeom prst="rect">
              <a:avLst/>
            </a:prstGeom>
          </p:spPr>
        </p:pic>
        <p:grpSp>
          <p:nvGrpSpPr>
            <p:cNvPr id="7" name="Group 7"/>
            <p:cNvGrpSpPr/>
            <p:nvPr/>
          </p:nvGrpSpPr>
          <p:grpSpPr>
            <a:xfrm>
              <a:off x="0" y="0"/>
              <a:ext cx="4448547" cy="1820952"/>
              <a:chOff x="0" y="0"/>
              <a:chExt cx="2166965" cy="88701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166965" cy="887018"/>
              </a:xfrm>
              <a:custGeom>
                <a:avLst/>
                <a:gdLst/>
                <a:ahLst/>
                <a:cxnLst/>
                <a:rect l="l" t="t" r="r" b="b"/>
                <a:pathLst>
                  <a:path w="2166965" h="887018">
                    <a:moveTo>
                      <a:pt x="0" y="0"/>
                    </a:moveTo>
                    <a:lnTo>
                      <a:pt x="0" y="887018"/>
                    </a:lnTo>
                    <a:lnTo>
                      <a:pt x="2166965" y="887018"/>
                    </a:lnTo>
                    <a:lnTo>
                      <a:pt x="2166965" y="0"/>
                    </a:lnTo>
                    <a:lnTo>
                      <a:pt x="0" y="0"/>
                    </a:lnTo>
                    <a:close/>
                    <a:moveTo>
                      <a:pt x="2106005" y="826058"/>
                    </a:moveTo>
                    <a:lnTo>
                      <a:pt x="59690" y="826058"/>
                    </a:lnTo>
                    <a:lnTo>
                      <a:pt x="59690" y="59690"/>
                    </a:lnTo>
                    <a:lnTo>
                      <a:pt x="2106005" y="59690"/>
                    </a:lnTo>
                    <a:lnTo>
                      <a:pt x="2106005" y="826058"/>
                    </a:lnTo>
                    <a:close/>
                  </a:path>
                </a:pathLst>
              </a:custGeom>
              <a:solidFill>
                <a:srgbClr val="DBC982">
                  <a:alpha val="46667"/>
                </a:srgbClr>
              </a:solidFill>
            </p:spPr>
          </p:sp>
        </p:grp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r="13586" b="13915"/>
          <a:stretch>
            <a:fillRect/>
          </a:stretch>
        </p:blipFill>
        <p:spPr>
          <a:xfrm rot="-10800000" flipH="1">
            <a:off x="-72906" y="4098010"/>
            <a:ext cx="6613417" cy="658824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t="415" r="34"/>
          <a:stretch>
            <a:fillRect/>
          </a:stretch>
        </p:blipFill>
        <p:spPr>
          <a:xfrm rot="-10800000" flipH="1">
            <a:off x="-72907" y="-1459772"/>
            <a:ext cx="6540511" cy="885190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6811356" y="5707205"/>
            <a:ext cx="8978783" cy="88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3"/>
              </a:lnSpc>
            </a:pPr>
            <a:r>
              <a:rPr lang="en-US" sz="2994" dirty="0">
                <a:solidFill>
                  <a:srgbClr val="706642"/>
                </a:solidFill>
                <a:latin typeface="Alegreya"/>
              </a:rPr>
              <a:t>NATURAL LANGUAGE PROCESSING AND</a:t>
            </a:r>
          </a:p>
          <a:p>
            <a:pPr>
              <a:lnSpc>
                <a:spcPts val="3593"/>
              </a:lnSpc>
              <a:spcBef>
                <a:spcPct val="0"/>
              </a:spcBef>
            </a:pPr>
            <a:r>
              <a:rPr lang="en-US" sz="2994" dirty="0">
                <a:solidFill>
                  <a:srgbClr val="706642"/>
                </a:solidFill>
                <a:latin typeface="Alegreya"/>
              </a:rPr>
              <a:t>TOPIC MODELING: FINDING RELATED ARTICLES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7209448" y="1028700"/>
            <a:ext cx="1046872" cy="1050693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7687834" y="8191500"/>
            <a:ext cx="8072203" cy="986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55" dirty="0">
                <a:solidFill>
                  <a:srgbClr val="DBC982"/>
                </a:solidFill>
                <a:latin typeface="Abhaya Libre Regular Bold"/>
              </a:rPr>
              <a:t>Team members: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55" dirty="0">
                <a:solidFill>
                  <a:srgbClr val="706642"/>
                </a:solidFill>
                <a:latin typeface="Abhaya Libre Regular Bold"/>
              </a:rPr>
              <a:t>Tahani Alqahtani – Amani Albalawi.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6082796" cy="10287000"/>
          </a:xfrm>
          <a:prstGeom prst="rect">
            <a:avLst/>
          </a:prstGeom>
          <a:solidFill>
            <a:srgbClr val="EBD894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35086" y="1022314"/>
            <a:ext cx="689712" cy="7024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1028700" y="8916023"/>
            <a:ext cx="4631407" cy="3422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 l="8311" t="862" b="862"/>
          <a:stretch>
            <a:fillRect/>
          </a:stretch>
        </p:blipFill>
        <p:spPr>
          <a:xfrm>
            <a:off x="6290193" y="1028700"/>
            <a:ext cx="12187664" cy="785178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6537714"/>
            <a:ext cx="4288507" cy="196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00"/>
              </a:lnSpc>
              <a:spcBef>
                <a:spcPct val="0"/>
              </a:spcBef>
            </a:pPr>
            <a:r>
              <a:rPr lang="en-US" sz="7000" dirty="0">
                <a:solidFill>
                  <a:srgbClr val="FFFFFF"/>
                </a:solidFill>
                <a:latin typeface="Hammersmith One Bold"/>
              </a:rPr>
              <a:t>Clustering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415" r="34"/>
          <a:stretch>
            <a:fillRect/>
          </a:stretch>
        </p:blipFill>
        <p:spPr>
          <a:xfrm rot="-5400000">
            <a:off x="-77410" y="35094"/>
            <a:ext cx="18442820" cy="1837263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alphaModFix amt="4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113242" y="2386584"/>
            <a:ext cx="5446059" cy="5143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3127222" y="4137278"/>
            <a:ext cx="1392698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799" dirty="0">
                <a:solidFill>
                  <a:srgbClr val="706642"/>
                </a:solidFill>
                <a:latin typeface="Clear Sans Regular Bold"/>
              </a:rPr>
              <a:t>Any question?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87559" y="6109380"/>
            <a:ext cx="15171741" cy="2831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23"/>
              </a:lnSpc>
            </a:pPr>
            <a:r>
              <a:rPr lang="en-US" sz="18519" spc="-370" dirty="0">
                <a:solidFill>
                  <a:srgbClr val="706642"/>
                </a:solidFill>
                <a:latin typeface="Hammersmith One Bold"/>
              </a:rPr>
              <a:t>Thanks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5400000">
            <a:off x="768386" y="677458"/>
            <a:ext cx="689712" cy="70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26768" y="-216460"/>
            <a:ext cx="7208898" cy="10719921"/>
          </a:xfrm>
          <a:prstGeom prst="rect">
            <a:avLst/>
          </a:prstGeom>
          <a:solidFill>
            <a:srgbClr val="DBC982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35086" y="1022314"/>
            <a:ext cx="689712" cy="7024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1028700" y="8916023"/>
            <a:ext cx="4631407" cy="34227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7481854"/>
            <a:ext cx="5293934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00"/>
              </a:lnSpc>
              <a:spcBef>
                <a:spcPct val="0"/>
              </a:spcBef>
            </a:pPr>
            <a:r>
              <a:rPr lang="en-US" sz="7000" dirty="0">
                <a:solidFill>
                  <a:srgbClr val="FFFFFF"/>
                </a:solidFill>
                <a:latin typeface="Hammersmith One Bold"/>
              </a:rPr>
              <a:t>Outline: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436050" y="1903357"/>
            <a:ext cx="7988228" cy="7008848"/>
            <a:chOff x="0" y="0"/>
            <a:chExt cx="10650971" cy="934513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73257"/>
              <a:ext cx="545574" cy="546038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1298807" y="-57150"/>
              <a:ext cx="9352164" cy="6819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Objectives</a:t>
              </a:r>
              <a:r>
                <a:rPr lang="en-US" sz="3075" dirty="0">
                  <a:solidFill>
                    <a:srgbClr val="706642"/>
                  </a:solidFill>
                  <a:latin typeface="Arimo"/>
                </a:rPr>
                <a:t> </a:t>
              </a:r>
            </a:p>
          </p:txBody>
        </p:sp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1532028"/>
              <a:ext cx="545574" cy="546038"/>
            </a:xfrm>
            <a:prstGeom prst="rect">
              <a:avLst/>
            </a:prstGeom>
          </p:spPr>
        </p:pic>
        <p:sp>
          <p:nvSpPr>
            <p:cNvPr id="10" name="TextBox 10"/>
            <p:cNvSpPr txBox="1"/>
            <p:nvPr/>
          </p:nvSpPr>
          <p:spPr>
            <a:xfrm>
              <a:off x="1298807" y="1401621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Workflow</a:t>
              </a:r>
            </a:p>
          </p:txBody>
        </p:sp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3044386"/>
              <a:ext cx="545574" cy="546038"/>
            </a:xfrm>
            <a:prstGeom prst="rect">
              <a:avLst/>
            </a:prstGeom>
          </p:spPr>
        </p:pic>
        <p:sp>
          <p:nvSpPr>
            <p:cNvPr id="12" name="TextBox 12"/>
            <p:cNvSpPr txBox="1"/>
            <p:nvPr/>
          </p:nvSpPr>
          <p:spPr>
            <a:xfrm>
              <a:off x="1298807" y="2913979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Dataset</a:t>
              </a:r>
            </a:p>
          </p:txBody>
        </p: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4456759"/>
              <a:ext cx="545574" cy="546038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298807" y="4326352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Tools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98807" y="5779994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Data preprocessing </a:t>
              </a:r>
            </a:p>
          </p:txBody>
        </p: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5910401"/>
              <a:ext cx="545574" cy="546038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298807" y="7207601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Topic Modelling</a:t>
              </a:r>
              <a:r>
                <a:rPr lang="en-US" sz="3075" dirty="0">
                  <a:solidFill>
                    <a:srgbClr val="706642"/>
                  </a:solidFill>
                  <a:latin typeface="Arimo"/>
                </a:rPr>
                <a:t> </a:t>
              </a:r>
            </a:p>
          </p:txBody>
        </p:sp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7338008"/>
              <a:ext cx="545574" cy="546038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298807" y="8668222"/>
              <a:ext cx="9352164" cy="676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05"/>
                </a:lnSpc>
                <a:spcBef>
                  <a:spcPct val="0"/>
                </a:spcBef>
              </a:pPr>
              <a:r>
                <a:rPr lang="en-US" sz="3075" dirty="0">
                  <a:solidFill>
                    <a:srgbClr val="706642"/>
                  </a:solidFill>
                  <a:latin typeface="Clear Sans Regular"/>
                </a:rPr>
                <a:t>Clustering Data</a:t>
              </a:r>
            </a:p>
          </p:txBody>
        </p: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 l="50" r="34"/>
            <a:stretch>
              <a:fillRect/>
            </a:stretch>
          </p:blipFill>
          <p:spPr>
            <a:xfrm rot="5400000">
              <a:off x="232" y="8798629"/>
              <a:ext cx="545574" cy="54603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D8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6727" r="16198" b="1857"/>
          <a:stretch>
            <a:fillRect/>
          </a:stretch>
        </p:blipFill>
        <p:spPr>
          <a:xfrm>
            <a:off x="-1760694" y="89381"/>
            <a:ext cx="7506300" cy="1093884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43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6508418" y="89381"/>
            <a:ext cx="1779582" cy="187863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841163" y="1938129"/>
            <a:ext cx="4481982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00"/>
              </a:lnSpc>
              <a:spcBef>
                <a:spcPct val="0"/>
              </a:spcBef>
            </a:pPr>
            <a:r>
              <a:rPr lang="en-US" sz="7000" dirty="0">
                <a:solidFill>
                  <a:srgbClr val="FFFFFF"/>
                </a:solidFill>
                <a:latin typeface="Hammersmith One Bold"/>
              </a:rPr>
              <a:t>Objective: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35749" y="3458876"/>
            <a:ext cx="10574793" cy="298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1"/>
              </a:lnSpc>
            </a:pPr>
            <a:r>
              <a:rPr lang="en-US" sz="3393" spc="-101" dirty="0">
                <a:solidFill>
                  <a:srgbClr val="706642"/>
                </a:solidFill>
                <a:latin typeface="Clear Sans Regular"/>
              </a:rPr>
              <a:t>In this project we will find related articles by using Topic modelling. Here I am using, LSA , NMF , CorEx, and LDA. All this topic models are used to classify text in a document to a particular topic. It builds a topic per document model and words per topic model.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t="415" r="34"/>
          <a:stretch>
            <a:fillRect/>
          </a:stretch>
        </p:blipFill>
        <p:spPr>
          <a:xfrm rot="-10800000">
            <a:off x="-9994348" y="-1526859"/>
            <a:ext cx="15994045" cy="1593317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5400000">
            <a:off x="6690893" y="2050437"/>
            <a:ext cx="689712" cy="702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563180"/>
          </a:xfrm>
          <a:prstGeom prst="rect">
            <a:avLst/>
          </a:prstGeom>
          <a:solidFill>
            <a:srgbClr val="DBC982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35086" y="1022314"/>
            <a:ext cx="689712" cy="7024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35086" y="1022314"/>
            <a:ext cx="689712" cy="7024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379942" y="6243992"/>
            <a:ext cx="1837545" cy="692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39" dirty="0">
                <a:solidFill>
                  <a:srgbClr val="EABA40"/>
                </a:solidFill>
                <a:latin typeface="Clear Sans Regular"/>
              </a:rPr>
              <a:t>from Kaggle</a:t>
            </a:r>
          </a:p>
          <a:p>
            <a:pPr marL="0" lvl="0" indent="0" algn="ctr">
              <a:lnSpc>
                <a:spcPts val="2799"/>
              </a:lnSpc>
            </a:pPr>
            <a:endParaRPr lang="en-US" sz="1999" spc="39" dirty="0">
              <a:solidFill>
                <a:srgbClr val="EABA40"/>
              </a:solidFill>
              <a:latin typeface="Clear Sans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66653" y="5114925"/>
            <a:ext cx="3291138" cy="999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8"/>
              </a:lnSpc>
            </a:pPr>
            <a:r>
              <a:rPr lang="en-US" sz="3068" spc="-30" dirty="0">
                <a:solidFill>
                  <a:srgbClr val="B6A876"/>
                </a:solidFill>
                <a:latin typeface="Hammersmith One Bold"/>
              </a:rPr>
              <a:t>Read Data</a:t>
            </a:r>
          </a:p>
          <a:p>
            <a:pPr marL="0" lvl="0" indent="0" algn="ctr">
              <a:lnSpc>
                <a:spcPts val="3988"/>
              </a:lnSpc>
              <a:spcBef>
                <a:spcPct val="0"/>
              </a:spcBef>
            </a:pPr>
            <a:endParaRPr lang="en-US" sz="3068" spc="-30" dirty="0">
              <a:solidFill>
                <a:srgbClr val="B6A876"/>
              </a:solidFill>
              <a:latin typeface="Hammersmith One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07776" y="5146492"/>
            <a:ext cx="3657543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2999" spc="-29" dirty="0">
                <a:solidFill>
                  <a:srgbClr val="B6A876"/>
                </a:solidFill>
                <a:latin typeface="Hammersmith One Bold"/>
              </a:rPr>
              <a:t>Data Preprocessing</a:t>
            </a:r>
          </a:p>
          <a:p>
            <a:pPr marL="0" lvl="0" indent="0" algn="ctr">
              <a:lnSpc>
                <a:spcPts val="3900"/>
              </a:lnSpc>
              <a:spcBef>
                <a:spcPct val="0"/>
              </a:spcBef>
            </a:pPr>
            <a:endParaRPr lang="en-US" sz="2999" spc="-29" dirty="0">
              <a:solidFill>
                <a:srgbClr val="B6A876"/>
              </a:solidFill>
              <a:latin typeface="Hammersmith One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8501" y="6042380"/>
            <a:ext cx="1837545" cy="104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39" dirty="0">
                <a:solidFill>
                  <a:srgbClr val="EABA40"/>
                </a:solidFill>
                <a:latin typeface="Clear Sans Regular"/>
              </a:rPr>
              <a:t>preprocessing the raw data</a:t>
            </a:r>
          </a:p>
          <a:p>
            <a:pPr marL="0" lvl="0" indent="0" algn="ctr">
              <a:lnSpc>
                <a:spcPts val="2799"/>
              </a:lnSpc>
            </a:pPr>
            <a:endParaRPr lang="en-US" sz="1999" spc="39" dirty="0">
              <a:solidFill>
                <a:srgbClr val="EABA40"/>
              </a:solidFill>
              <a:latin typeface="Clear Sans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57248" y="6058255"/>
            <a:ext cx="1837545" cy="104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spc="39" dirty="0">
                <a:solidFill>
                  <a:srgbClr val="EABA40"/>
                </a:solidFill>
                <a:latin typeface="Clear Sans Regular"/>
              </a:rPr>
              <a:t>NMF, LSA, LDA, and CoreX</a:t>
            </a:r>
          </a:p>
          <a:p>
            <a:pPr marL="0" lvl="0" indent="0" algn="ctr">
              <a:lnSpc>
                <a:spcPts val="2799"/>
              </a:lnSpc>
            </a:pPr>
            <a:endParaRPr lang="en-US" sz="1999" spc="39" dirty="0">
              <a:solidFill>
                <a:srgbClr val="EABA40"/>
              </a:solidFill>
              <a:latin typeface="Clear Sans Regula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11152" y="5156017"/>
            <a:ext cx="2815602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spc="-29" dirty="0">
                <a:solidFill>
                  <a:srgbClr val="B6A876"/>
                </a:solidFill>
                <a:latin typeface="Hammersmith One Bold"/>
              </a:rPr>
              <a:t>Topic Modelling</a:t>
            </a:r>
          </a:p>
          <a:p>
            <a:pPr marL="0" lvl="0" indent="0" algn="ctr">
              <a:lnSpc>
                <a:spcPts val="3899"/>
              </a:lnSpc>
              <a:spcBef>
                <a:spcPct val="0"/>
              </a:spcBef>
            </a:pPr>
            <a:endParaRPr lang="en-US" sz="2999" spc="-29" dirty="0">
              <a:solidFill>
                <a:srgbClr val="B6A876"/>
              </a:solidFill>
              <a:latin typeface="Hammersmith On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52417" y="6243992"/>
            <a:ext cx="1837545" cy="33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99"/>
              </a:lnSpc>
            </a:pPr>
            <a:r>
              <a:rPr lang="en-US" sz="1999" spc="39" dirty="0">
                <a:solidFill>
                  <a:srgbClr val="EABA40"/>
                </a:solidFill>
                <a:latin typeface="Clear Sans Regular"/>
              </a:rPr>
              <a:t>K-mens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11437" y="5114925"/>
            <a:ext cx="2887062" cy="485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01"/>
              </a:lnSpc>
              <a:spcBef>
                <a:spcPct val="0"/>
              </a:spcBef>
            </a:pPr>
            <a:r>
              <a:rPr lang="en-US" sz="3000" spc="-30" dirty="0">
                <a:solidFill>
                  <a:srgbClr val="B6A876"/>
                </a:solidFill>
                <a:latin typeface="Hammersmith One Bold"/>
              </a:rPr>
              <a:t>clustering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74871" y="828514"/>
            <a:ext cx="942433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>
                <a:solidFill>
                  <a:srgbClr val="FFFFFF"/>
                </a:solidFill>
                <a:latin typeface="Hammersmith One"/>
              </a:rPr>
              <a:t>WORKFLOW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" r="34"/>
          <a:stretch>
            <a:fillRect/>
          </a:stretch>
        </p:blipFill>
        <p:spPr>
          <a:xfrm rot="5400000">
            <a:off x="1998674" y="4522002"/>
            <a:ext cx="399195" cy="399534"/>
          </a:xfrm>
          <a:prstGeom prst="rect">
            <a:avLst/>
          </a:prstGeom>
        </p:spPr>
      </p:pic>
      <p:sp>
        <p:nvSpPr>
          <p:cNvPr id="15" name="AutoShape 15"/>
          <p:cNvSpPr/>
          <p:nvPr/>
        </p:nvSpPr>
        <p:spPr>
          <a:xfrm>
            <a:off x="11017052" y="4662238"/>
            <a:ext cx="3527603" cy="0"/>
          </a:xfrm>
          <a:prstGeom prst="line">
            <a:avLst/>
          </a:prstGeom>
          <a:ln w="19050" cap="rnd">
            <a:solidFill>
              <a:srgbClr val="EABA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-2957864" y="1847689"/>
            <a:ext cx="14409782" cy="413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9"/>
              </a:lnSpc>
              <a:spcBef>
                <a:spcPct val="0"/>
              </a:spcBef>
            </a:pPr>
            <a:r>
              <a:rPr lang="en-US" sz="2442" spc="48" dirty="0">
                <a:solidFill>
                  <a:srgbClr val="FFFFFF"/>
                </a:solidFill>
                <a:latin typeface="Clear Sans Regular"/>
              </a:rPr>
              <a:t>FROM START TO FINISH</a:t>
            </a:r>
          </a:p>
        </p:txBody>
      </p:sp>
      <p:sp>
        <p:nvSpPr>
          <p:cNvPr id="17" name="AutoShape 17"/>
          <p:cNvSpPr/>
          <p:nvPr/>
        </p:nvSpPr>
        <p:spPr>
          <a:xfrm>
            <a:off x="6791816" y="4681288"/>
            <a:ext cx="3527603" cy="0"/>
          </a:xfrm>
          <a:prstGeom prst="line">
            <a:avLst/>
          </a:prstGeom>
          <a:ln w="19050" cap="rnd">
            <a:solidFill>
              <a:srgbClr val="EABA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2549900" y="4662238"/>
            <a:ext cx="3527603" cy="0"/>
          </a:xfrm>
          <a:prstGeom prst="line">
            <a:avLst/>
          </a:prstGeom>
          <a:ln w="19050" cap="rnd">
            <a:solidFill>
              <a:srgbClr val="EABA4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" r="34"/>
          <a:stretch>
            <a:fillRect/>
          </a:stretch>
        </p:blipFill>
        <p:spPr>
          <a:xfrm rot="5400000">
            <a:off x="6246475" y="4471995"/>
            <a:ext cx="399195" cy="39953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" r="34"/>
          <a:stretch>
            <a:fillRect/>
          </a:stretch>
        </p:blipFill>
        <p:spPr>
          <a:xfrm rot="5400000">
            <a:off x="14669413" y="4462470"/>
            <a:ext cx="399195" cy="39953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" r="34"/>
          <a:stretch>
            <a:fillRect/>
          </a:stretch>
        </p:blipFill>
        <p:spPr>
          <a:xfrm rot="5400000">
            <a:off x="10476423" y="4471995"/>
            <a:ext cx="399195" cy="399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26768" y="-216460"/>
            <a:ext cx="7208898" cy="10719921"/>
          </a:xfrm>
          <a:prstGeom prst="rect">
            <a:avLst/>
          </a:prstGeom>
          <a:solidFill>
            <a:srgbClr val="DBC982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035086" y="1022314"/>
            <a:ext cx="689712" cy="70248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677697" y="4198682"/>
            <a:ext cx="4631407" cy="3422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 l="50" r="34"/>
          <a:stretch>
            <a:fillRect/>
          </a:stretch>
        </p:blipFill>
        <p:spPr>
          <a:xfrm rot="5400000">
            <a:off x="7542623" y="2792511"/>
            <a:ext cx="397719" cy="39805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7940511" y="5485967"/>
            <a:ext cx="3394848" cy="350971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77697" y="2991871"/>
            <a:ext cx="5764199" cy="99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700"/>
              </a:lnSpc>
              <a:spcBef>
                <a:spcPct val="0"/>
              </a:spcBef>
            </a:pPr>
            <a:r>
              <a:rPr lang="en-US" sz="7000" dirty="0">
                <a:solidFill>
                  <a:srgbClr val="FFFFFF"/>
                </a:solidFill>
                <a:latin typeface="Hammersmith One Bold"/>
              </a:rPr>
              <a:t>Dataset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16138" y="2735530"/>
            <a:ext cx="9497502" cy="274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63"/>
              </a:lnSpc>
              <a:spcBef>
                <a:spcPct val="0"/>
              </a:spcBef>
            </a:pPr>
            <a:r>
              <a:rPr lang="en-US" sz="3116" spc="62" dirty="0">
                <a:solidFill>
                  <a:srgbClr val="706642"/>
                </a:solidFill>
                <a:latin typeface="Hammersmith One"/>
              </a:rPr>
              <a:t>We have made this dataset</a:t>
            </a:r>
          </a:p>
          <a:p>
            <a:pPr>
              <a:lnSpc>
                <a:spcPts val="4363"/>
              </a:lnSpc>
              <a:spcBef>
                <a:spcPct val="0"/>
              </a:spcBef>
            </a:pPr>
            <a:r>
              <a:rPr lang="en-US" sz="3116" spc="62" dirty="0">
                <a:solidFill>
                  <a:srgbClr val="706642"/>
                </a:solidFill>
                <a:latin typeface="Hammersmith One"/>
              </a:rPr>
              <a:t>available on Kaggle and we use abstract column</a:t>
            </a:r>
          </a:p>
          <a:p>
            <a:pPr>
              <a:lnSpc>
                <a:spcPts val="4363"/>
              </a:lnSpc>
              <a:spcBef>
                <a:spcPct val="0"/>
              </a:spcBef>
            </a:pPr>
            <a:r>
              <a:rPr lang="en-US" sz="3116" spc="62" dirty="0">
                <a:solidFill>
                  <a:srgbClr val="706642"/>
                </a:solidFill>
                <a:latin typeface="Hammersmith One"/>
              </a:rPr>
              <a:t>to make my model . </a:t>
            </a:r>
          </a:p>
          <a:p>
            <a:pPr>
              <a:lnSpc>
                <a:spcPts val="4363"/>
              </a:lnSpc>
              <a:spcBef>
                <a:spcPct val="0"/>
              </a:spcBef>
            </a:pPr>
            <a:endParaRPr lang="en-US" sz="3116" spc="62" dirty="0">
              <a:solidFill>
                <a:srgbClr val="706642"/>
              </a:solidFill>
              <a:latin typeface="Hammersmith One"/>
            </a:endParaRPr>
          </a:p>
          <a:p>
            <a:pPr>
              <a:lnSpc>
                <a:spcPts val="4363"/>
              </a:lnSpc>
              <a:spcBef>
                <a:spcPct val="0"/>
              </a:spcBef>
            </a:pPr>
            <a:endParaRPr lang="en-US" sz="3116" spc="62" dirty="0">
              <a:solidFill>
                <a:srgbClr val="706642"/>
              </a:solidFill>
              <a:latin typeface="Hammersmith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0" y="9612354"/>
            <a:ext cx="18257487" cy="134929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3297617" y="3381246"/>
            <a:ext cx="2406731" cy="5318185"/>
            <a:chOff x="0" y="0"/>
            <a:chExt cx="3208975" cy="7090913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57000"/>
            </a:blip>
            <a:srcRect l="9347" r="3217" b="27338"/>
            <a:stretch>
              <a:fillRect/>
            </a:stretch>
          </p:blipFill>
          <p:spPr>
            <a:xfrm>
              <a:off x="87530" y="0"/>
              <a:ext cx="3121445" cy="1288845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57000"/>
            </a:blip>
            <a:srcRect l="2324" r="2324"/>
            <a:stretch>
              <a:fillRect/>
            </a:stretch>
          </p:blipFill>
          <p:spPr>
            <a:xfrm>
              <a:off x="301062" y="1759870"/>
              <a:ext cx="2223963" cy="1453638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6">
              <a:alphaModFix amt="40470"/>
            </a:blip>
            <a:srcRect/>
            <a:stretch>
              <a:fillRect/>
            </a:stretch>
          </p:blipFill>
          <p:spPr>
            <a:xfrm>
              <a:off x="275805" y="4048922"/>
              <a:ext cx="2249220" cy="12128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>
              <a:alphaModFix amt="57000"/>
            </a:blip>
            <a:srcRect t="24609" b="14186"/>
            <a:stretch>
              <a:fillRect/>
            </a:stretch>
          </p:blipFill>
          <p:spPr>
            <a:xfrm>
              <a:off x="0" y="6108891"/>
              <a:ext cx="3208975" cy="982022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1634139" y="3695571"/>
            <a:ext cx="3091532" cy="4531034"/>
            <a:chOff x="0" y="0"/>
            <a:chExt cx="4122043" cy="604137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8">
              <a:alphaModFix amt="51000"/>
            </a:blip>
            <a:srcRect b="9647"/>
            <a:stretch>
              <a:fillRect/>
            </a:stretch>
          </p:blipFill>
          <p:spPr>
            <a:xfrm>
              <a:off x="0" y="0"/>
              <a:ext cx="4122043" cy="1906521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9">
              <a:alphaModFix amt="48000"/>
            </a:blip>
            <a:srcRect/>
            <a:stretch>
              <a:fillRect/>
            </a:stretch>
          </p:blipFill>
          <p:spPr>
            <a:xfrm>
              <a:off x="554207" y="1906521"/>
              <a:ext cx="3249570" cy="1708645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0">
              <a:alphaModFix amt="50000"/>
            </a:blip>
            <a:srcRect/>
            <a:stretch>
              <a:fillRect/>
            </a:stretch>
          </p:blipFill>
          <p:spPr>
            <a:xfrm>
              <a:off x="338608" y="3968606"/>
              <a:ext cx="3783435" cy="2072773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2209800" y="2425486"/>
            <a:ext cx="4582366" cy="821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6"/>
              </a:lnSpc>
              <a:spcBef>
                <a:spcPct val="0"/>
              </a:spcBef>
            </a:pPr>
            <a:r>
              <a:rPr lang="en-US" sz="4797" spc="95" dirty="0">
                <a:solidFill>
                  <a:srgbClr val="EABA40"/>
                </a:solidFill>
                <a:latin typeface="Alegreya"/>
              </a:rPr>
              <a:t> Libraries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67191" y="2416163"/>
            <a:ext cx="3425428" cy="820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7"/>
              </a:lnSpc>
              <a:spcBef>
                <a:spcPct val="0"/>
              </a:spcBef>
            </a:pPr>
            <a:r>
              <a:rPr lang="en-US" sz="4805" spc="96" dirty="0">
                <a:solidFill>
                  <a:srgbClr val="EABA40"/>
                </a:solidFill>
                <a:latin typeface="Alegreya"/>
              </a:rPr>
              <a:t>Technologies</a:t>
            </a:r>
          </a:p>
        </p:txBody>
      </p:sp>
      <p:sp>
        <p:nvSpPr>
          <p:cNvPr id="14" name="AutoShape 14"/>
          <p:cNvSpPr/>
          <p:nvPr/>
        </p:nvSpPr>
        <p:spPr>
          <a:xfrm rot="5400000">
            <a:off x="5810986" y="6078438"/>
            <a:ext cx="5968460" cy="0"/>
          </a:xfrm>
          <a:prstGeom prst="line">
            <a:avLst/>
          </a:prstGeom>
          <a:ln w="19050" cap="rnd">
            <a:solidFill>
              <a:srgbClr val="70664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-27200" y="0"/>
            <a:ext cx="18288000" cy="2252273"/>
          </a:xfrm>
          <a:prstGeom prst="rect">
            <a:avLst/>
          </a:prstGeom>
          <a:solidFill>
            <a:srgbClr val="DBC982"/>
          </a:solid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 rot="5400000">
            <a:off x="296080" y="930348"/>
            <a:ext cx="689712" cy="702485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23975" y="748190"/>
            <a:ext cx="942433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>
                <a:solidFill>
                  <a:srgbClr val="FFFFFF"/>
                </a:solidFill>
                <a:latin typeface="Hammersmith One" panose="020B0604020202020204" charset="0"/>
              </a:rPr>
              <a:t>Tools &amp; libraries: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4781" y="2105505"/>
            <a:ext cx="2972927" cy="6661762"/>
            <a:chOff x="0" y="0"/>
            <a:chExt cx="1315922" cy="29487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5922" cy="2948731"/>
            </a:xfrm>
            <a:custGeom>
              <a:avLst/>
              <a:gdLst/>
              <a:ahLst/>
              <a:cxnLst/>
              <a:rect l="l" t="t" r="r" b="b"/>
              <a:pathLst>
                <a:path w="1315922" h="2948731">
                  <a:moveTo>
                    <a:pt x="1191462" y="2948731"/>
                  </a:moveTo>
                  <a:lnTo>
                    <a:pt x="124460" y="2948731"/>
                  </a:lnTo>
                  <a:cubicBezTo>
                    <a:pt x="55880" y="2948731"/>
                    <a:pt x="0" y="2892851"/>
                    <a:pt x="0" y="28242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3" y="0"/>
                    <a:pt x="1315922" y="55880"/>
                    <a:pt x="1315922" y="124460"/>
                  </a:cubicBezTo>
                  <a:lnTo>
                    <a:pt x="1315922" y="2824271"/>
                  </a:lnTo>
                  <a:cubicBezTo>
                    <a:pt x="1315922" y="2892851"/>
                    <a:pt x="1260043" y="2948731"/>
                    <a:pt x="1191463" y="2948731"/>
                  </a:cubicBezTo>
                  <a:close/>
                </a:path>
              </a:pathLst>
            </a:custGeom>
            <a:solidFill>
              <a:srgbClr val="EBD894">
                <a:alpha val="7686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410031" y="503598"/>
            <a:ext cx="2972927" cy="6661762"/>
            <a:chOff x="0" y="0"/>
            <a:chExt cx="1315922" cy="29487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15922" cy="2948731"/>
            </a:xfrm>
            <a:custGeom>
              <a:avLst/>
              <a:gdLst/>
              <a:ahLst/>
              <a:cxnLst/>
              <a:rect l="l" t="t" r="r" b="b"/>
              <a:pathLst>
                <a:path w="1315922" h="2948731">
                  <a:moveTo>
                    <a:pt x="1191462" y="2948731"/>
                  </a:moveTo>
                  <a:lnTo>
                    <a:pt x="124460" y="2948731"/>
                  </a:lnTo>
                  <a:cubicBezTo>
                    <a:pt x="55880" y="2948731"/>
                    <a:pt x="0" y="2892851"/>
                    <a:pt x="0" y="28242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3" y="0"/>
                    <a:pt x="1315922" y="55880"/>
                    <a:pt x="1315922" y="124460"/>
                  </a:cubicBezTo>
                  <a:lnTo>
                    <a:pt x="1315922" y="2824271"/>
                  </a:lnTo>
                  <a:cubicBezTo>
                    <a:pt x="1315922" y="2892851"/>
                    <a:pt x="1260043" y="2948731"/>
                    <a:pt x="1191463" y="2948731"/>
                  </a:cubicBezTo>
                  <a:close/>
                </a:path>
              </a:pathLst>
            </a:custGeom>
            <a:solidFill>
              <a:srgbClr val="EBD894">
                <a:alpha val="76863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785304" y="2425400"/>
            <a:ext cx="2972927" cy="6661762"/>
            <a:chOff x="0" y="0"/>
            <a:chExt cx="1315922" cy="29487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922" cy="2948731"/>
            </a:xfrm>
            <a:custGeom>
              <a:avLst/>
              <a:gdLst/>
              <a:ahLst/>
              <a:cxnLst/>
              <a:rect l="l" t="t" r="r" b="b"/>
              <a:pathLst>
                <a:path w="1315922" h="2948731">
                  <a:moveTo>
                    <a:pt x="1191462" y="2948731"/>
                  </a:moveTo>
                  <a:lnTo>
                    <a:pt x="124460" y="2948731"/>
                  </a:lnTo>
                  <a:cubicBezTo>
                    <a:pt x="55880" y="2948731"/>
                    <a:pt x="0" y="2892851"/>
                    <a:pt x="0" y="282427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3" y="0"/>
                    <a:pt x="1315922" y="55880"/>
                    <a:pt x="1315922" y="124460"/>
                  </a:cubicBezTo>
                  <a:lnTo>
                    <a:pt x="1315922" y="2824271"/>
                  </a:lnTo>
                  <a:cubicBezTo>
                    <a:pt x="1315922" y="2892851"/>
                    <a:pt x="1260043" y="2948731"/>
                    <a:pt x="1191463" y="2948731"/>
                  </a:cubicBezTo>
                  <a:close/>
                </a:path>
              </a:pathLst>
            </a:custGeom>
            <a:solidFill>
              <a:srgbClr val="EBD894">
                <a:alpha val="76863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1028700" y="8916023"/>
            <a:ext cx="4631407" cy="34227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>
            <a:alphaModFix amt="8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3586" t="1710" b="12205"/>
          <a:stretch>
            <a:fillRect/>
          </a:stretch>
        </p:blipFill>
        <p:spPr>
          <a:xfrm rot="-10800000" flipH="1">
            <a:off x="-3419404" y="-585772"/>
            <a:ext cx="10914309" cy="10872772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6216034"/>
            <a:ext cx="5764199" cy="196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00"/>
              </a:lnSpc>
              <a:spcBef>
                <a:spcPct val="0"/>
              </a:spcBef>
            </a:pPr>
            <a:r>
              <a:rPr lang="en-US" sz="7000" dirty="0">
                <a:solidFill>
                  <a:srgbClr val="B6A876"/>
                </a:solidFill>
                <a:latin typeface="Hammersmith One Bold"/>
              </a:rPr>
              <a:t>Data Preprocessing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09106" y="2732169"/>
            <a:ext cx="2311985" cy="704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 spc="82" dirty="0">
                <a:solidFill>
                  <a:srgbClr val="EABA40"/>
                </a:solidFill>
                <a:latin typeface="Clear Sans Regular Bold"/>
              </a:rPr>
              <a:t>1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958148" y="2699561"/>
            <a:ext cx="846193" cy="846193"/>
            <a:chOff x="0" y="0"/>
            <a:chExt cx="1128258" cy="1128258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0"/>
              <a:ext cx="1128258" cy="1128258"/>
              <a:chOff x="0" y="0"/>
              <a:chExt cx="2540000" cy="254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706642">
                  <a:alpha val="33725"/>
                </a:srgbClr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EABA40">
                  <a:alpha val="33725"/>
                </a:srgbClr>
              </a:solidFill>
            </p:spPr>
          </p:sp>
        </p:grpSp>
      </p:grpSp>
      <p:grpSp>
        <p:nvGrpSpPr>
          <p:cNvPr id="16" name="Group 16"/>
          <p:cNvGrpSpPr/>
          <p:nvPr/>
        </p:nvGrpSpPr>
        <p:grpSpPr>
          <a:xfrm>
            <a:off x="15848670" y="2921927"/>
            <a:ext cx="846193" cy="846193"/>
            <a:chOff x="0" y="0"/>
            <a:chExt cx="1128258" cy="1128258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0" y="0"/>
              <a:ext cx="1128258" cy="1128258"/>
              <a:chOff x="0" y="0"/>
              <a:chExt cx="2540000" cy="254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706642">
                  <a:alpha val="52941"/>
                </a:srgbClr>
              </a:solidFill>
            </p:spPr>
          </p:sp>
          <p:sp>
            <p:nvSpPr>
              <p:cNvPr id="19" name="Freeform 19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EABA40">
                  <a:alpha val="52941"/>
                </a:srgbClr>
              </a:solidFill>
            </p:spPr>
          </p:sp>
        </p:grpSp>
      </p:grpSp>
      <p:grpSp>
        <p:nvGrpSpPr>
          <p:cNvPr id="20" name="Group 20"/>
          <p:cNvGrpSpPr/>
          <p:nvPr/>
        </p:nvGrpSpPr>
        <p:grpSpPr>
          <a:xfrm>
            <a:off x="12363990" y="1000125"/>
            <a:ext cx="846193" cy="846193"/>
            <a:chOff x="0" y="0"/>
            <a:chExt cx="1128258" cy="1128258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0" y="0"/>
              <a:ext cx="1128258" cy="1128258"/>
              <a:chOff x="0" y="0"/>
              <a:chExt cx="2540000" cy="254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-62725" y="-2035"/>
                <a:ext cx="2665449" cy="2544070"/>
              </a:xfrm>
              <a:custGeom>
                <a:avLst/>
                <a:gdLst/>
                <a:ahLst/>
                <a:cxnLst/>
                <a:rect l="l" t="t" r="r" b="b"/>
                <a:pathLst>
                  <a:path w="2665449" h="2544070">
                    <a:moveTo>
                      <a:pt x="1332725" y="2035"/>
                    </a:moveTo>
                    <a:cubicBezTo>
                      <a:pt x="1787805" y="0"/>
                      <a:pt x="2209190" y="241614"/>
                      <a:pt x="2437320" y="635390"/>
                    </a:cubicBezTo>
                    <a:cubicBezTo>
                      <a:pt x="2665450" y="1029165"/>
                      <a:pt x="2665450" y="1514905"/>
                      <a:pt x="2437320" y="1908680"/>
                    </a:cubicBezTo>
                    <a:cubicBezTo>
                      <a:pt x="2209190" y="2302456"/>
                      <a:pt x="1787805" y="2544070"/>
                      <a:pt x="1332725" y="2542035"/>
                    </a:cubicBezTo>
                    <a:cubicBezTo>
                      <a:pt x="877645" y="2544070"/>
                      <a:pt x="456260" y="2302456"/>
                      <a:pt x="228130" y="1908680"/>
                    </a:cubicBezTo>
                    <a:cubicBezTo>
                      <a:pt x="0" y="1514905"/>
                      <a:pt x="0" y="1029165"/>
                      <a:pt x="228130" y="635390"/>
                    </a:cubicBezTo>
                    <a:cubicBezTo>
                      <a:pt x="456260" y="241614"/>
                      <a:pt x="877645" y="0"/>
                      <a:pt x="1332725" y="2035"/>
                    </a:cubicBezTo>
                    <a:lnTo>
                      <a:pt x="1332725" y="510035"/>
                    </a:lnTo>
                    <a:cubicBezTo>
                      <a:pt x="1059677" y="508814"/>
                      <a:pt x="806846" y="653783"/>
                      <a:pt x="669968" y="890048"/>
                    </a:cubicBezTo>
                    <a:cubicBezTo>
                      <a:pt x="533090" y="1126313"/>
                      <a:pt x="533090" y="1417757"/>
                      <a:pt x="669968" y="1654022"/>
                    </a:cubicBezTo>
                    <a:cubicBezTo>
                      <a:pt x="806846" y="1890287"/>
                      <a:pt x="1059677" y="2035256"/>
                      <a:pt x="1332725" y="2034035"/>
                    </a:cubicBezTo>
                    <a:cubicBezTo>
                      <a:pt x="1605773" y="2035256"/>
                      <a:pt x="1858604" y="1890287"/>
                      <a:pt x="1995482" y="1654022"/>
                    </a:cubicBezTo>
                    <a:cubicBezTo>
                      <a:pt x="2132360" y="1417757"/>
                      <a:pt x="2132360" y="1126313"/>
                      <a:pt x="1995482" y="890048"/>
                    </a:cubicBezTo>
                    <a:cubicBezTo>
                      <a:pt x="1858604" y="653783"/>
                      <a:pt x="1605773" y="508814"/>
                      <a:pt x="1332725" y="510035"/>
                    </a:cubicBezTo>
                    <a:close/>
                  </a:path>
                </a:pathLst>
              </a:custGeom>
              <a:solidFill>
                <a:srgbClr val="706642">
                  <a:alpha val="53725"/>
                </a:srgbClr>
              </a:solidFill>
            </p:spPr>
          </p:sp>
          <p:sp>
            <p:nvSpPr>
              <p:cNvPr id="23" name="Freeform 23"/>
              <p:cNvSpPr/>
              <p:nvPr/>
            </p:nvSpPr>
            <p:spPr>
              <a:xfrm>
                <a:off x="260102" y="17180"/>
                <a:ext cx="2320434" cy="2632647"/>
              </a:xfrm>
              <a:custGeom>
                <a:avLst/>
                <a:gdLst/>
                <a:ahLst/>
                <a:cxnLst/>
                <a:rect l="l" t="t" r="r" b="b"/>
                <a:pathLst>
                  <a:path w="2320434" h="2632647">
                    <a:moveTo>
                      <a:pt x="1327398" y="23148"/>
                    </a:moveTo>
                    <a:cubicBezTo>
                      <a:pt x="1850242" y="158146"/>
                      <a:pt x="2230549" y="609002"/>
                      <a:pt x="2275492" y="1147120"/>
                    </a:cubicBezTo>
                    <a:cubicBezTo>
                      <a:pt x="2320434" y="1685237"/>
                      <a:pt x="2020184" y="2192933"/>
                      <a:pt x="1526977" y="2412790"/>
                    </a:cubicBezTo>
                    <a:cubicBezTo>
                      <a:pt x="1033770" y="2632646"/>
                      <a:pt x="455466" y="2516583"/>
                      <a:pt x="85285" y="2123447"/>
                    </a:cubicBezTo>
                    <a:cubicBezTo>
                      <a:pt x="22594" y="2057462"/>
                      <a:pt x="0" y="1962978"/>
                      <a:pt x="26059" y="1875771"/>
                    </a:cubicBezTo>
                    <a:cubicBezTo>
                      <a:pt x="52118" y="1788564"/>
                      <a:pt x="122846" y="1721966"/>
                      <a:pt x="211461" y="1701195"/>
                    </a:cubicBezTo>
                    <a:cubicBezTo>
                      <a:pt x="300076" y="1680423"/>
                      <a:pt x="393032" y="1708653"/>
                      <a:pt x="455130" y="1775196"/>
                    </a:cubicBezTo>
                    <a:cubicBezTo>
                      <a:pt x="677239" y="2011077"/>
                      <a:pt x="1024221" y="2080716"/>
                      <a:pt x="1320145" y="1948802"/>
                    </a:cubicBezTo>
                    <a:cubicBezTo>
                      <a:pt x="1616070" y="1816888"/>
                      <a:pt x="1796220" y="1512270"/>
                      <a:pt x="1769254" y="1189400"/>
                    </a:cubicBezTo>
                    <a:cubicBezTo>
                      <a:pt x="1742289" y="866529"/>
                      <a:pt x="1514104" y="596015"/>
                      <a:pt x="1200398" y="515017"/>
                    </a:cubicBezTo>
                    <a:cubicBezTo>
                      <a:pt x="1112170" y="492657"/>
                      <a:pt x="1042650" y="424799"/>
                      <a:pt x="1018162" y="337138"/>
                    </a:cubicBezTo>
                    <a:cubicBezTo>
                      <a:pt x="993674" y="249478"/>
                      <a:pt x="1017960" y="155414"/>
                      <a:pt x="1081826" y="90567"/>
                    </a:cubicBezTo>
                    <a:cubicBezTo>
                      <a:pt x="1145692" y="25719"/>
                      <a:pt x="1239374" y="0"/>
                      <a:pt x="1327398" y="23148"/>
                    </a:cubicBezTo>
                    <a:close/>
                  </a:path>
                </a:pathLst>
              </a:custGeom>
              <a:solidFill>
                <a:srgbClr val="EABA40">
                  <a:alpha val="53725"/>
                </a:srgbClr>
              </a:solidFill>
            </p:spPr>
          </p:sp>
        </p:grpSp>
      </p:grpSp>
      <p:sp>
        <p:nvSpPr>
          <p:cNvPr id="24" name="TextBox 24"/>
          <p:cNvSpPr txBox="1"/>
          <p:nvPr/>
        </p:nvSpPr>
        <p:spPr>
          <a:xfrm>
            <a:off x="12387484" y="1004110"/>
            <a:ext cx="780155" cy="704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 spc="82" dirty="0">
                <a:solidFill>
                  <a:srgbClr val="EABA40"/>
                </a:solidFill>
                <a:latin typeface="Clear Sans Regular Bold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895794" y="2904869"/>
            <a:ext cx="732896" cy="704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 spc="82" dirty="0">
                <a:solidFill>
                  <a:srgbClr val="EABA40"/>
                </a:solidFill>
                <a:latin typeface="Clear Sans Regular Bold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894781" y="4185181"/>
            <a:ext cx="2972927" cy="458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3727" spc="74" dirty="0">
                <a:solidFill>
                  <a:srgbClr val="706642"/>
                </a:solidFill>
                <a:latin typeface="Alegreya Bold"/>
              </a:rPr>
              <a:t>Remove Numbers,</a:t>
            </a:r>
          </a:p>
          <a:p>
            <a:pPr algn="ctr">
              <a:lnSpc>
                <a:spcPts val="5219"/>
              </a:lnSpc>
              <a:spcBef>
                <a:spcPct val="0"/>
              </a:spcBef>
            </a:pPr>
            <a:r>
              <a:rPr lang="en-US" sz="3727" spc="74" dirty="0">
                <a:solidFill>
                  <a:srgbClr val="706642"/>
                </a:solidFill>
                <a:latin typeface="Alegreya Bold"/>
              </a:rPr>
              <a:t> Capital litters and Punctuation </a:t>
            </a: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410031" y="2825975"/>
            <a:ext cx="2972927" cy="261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  <a:spcBef>
                <a:spcPct val="0"/>
              </a:spcBef>
            </a:pPr>
            <a:r>
              <a:rPr lang="en-US" sz="3727" spc="74" dirty="0">
                <a:solidFill>
                  <a:srgbClr val="706642"/>
                </a:solidFill>
                <a:latin typeface="Alegreya Bold"/>
              </a:rPr>
              <a:t>Remove stop word </a:t>
            </a: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756729" y="5064772"/>
            <a:ext cx="3001502" cy="3267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  <a:spcBef>
                <a:spcPct val="0"/>
              </a:spcBef>
            </a:pPr>
            <a:r>
              <a:rPr lang="en-US" sz="3727" spc="74" dirty="0">
                <a:solidFill>
                  <a:srgbClr val="706642"/>
                </a:solidFill>
                <a:latin typeface="Alegreya Bold"/>
              </a:rPr>
              <a:t>Tokenizing and Lemmatizing</a:t>
            </a: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  <a:p>
            <a:pPr algn="ctr">
              <a:lnSpc>
                <a:spcPts val="5219"/>
              </a:lnSpc>
              <a:spcBef>
                <a:spcPct val="0"/>
              </a:spcBef>
            </a:pPr>
            <a:endParaRPr lang="en-US" sz="3727" spc="74" dirty="0">
              <a:solidFill>
                <a:srgbClr val="706642"/>
              </a:solidFill>
              <a:latin typeface="Alegreya Bold"/>
            </a:endParaRP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97138" y="2456074"/>
            <a:ext cx="1827323" cy="26240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44000" y="6166069"/>
            <a:ext cx="9144000" cy="4120931"/>
          </a:xfrm>
          <a:prstGeom prst="rect">
            <a:avLst/>
          </a:prstGeom>
          <a:solidFill>
            <a:srgbClr val="DBC982">
              <a:alpha val="16863"/>
            </a:srgbClr>
          </a:solidFill>
        </p:spPr>
      </p:sp>
      <p:sp>
        <p:nvSpPr>
          <p:cNvPr id="3" name="AutoShape 3"/>
          <p:cNvSpPr/>
          <p:nvPr/>
        </p:nvSpPr>
        <p:spPr>
          <a:xfrm>
            <a:off x="9144000" y="2563180"/>
            <a:ext cx="9611769" cy="3602889"/>
          </a:xfrm>
          <a:prstGeom prst="rect">
            <a:avLst/>
          </a:prstGeom>
          <a:solidFill>
            <a:srgbClr val="DDDDC0">
              <a:alpha val="16863"/>
            </a:srgbClr>
          </a:solidFill>
        </p:spPr>
      </p:sp>
      <p:sp>
        <p:nvSpPr>
          <p:cNvPr id="4" name="AutoShape 4"/>
          <p:cNvSpPr/>
          <p:nvPr/>
        </p:nvSpPr>
        <p:spPr>
          <a:xfrm>
            <a:off x="0" y="2352847"/>
            <a:ext cx="9144000" cy="3813222"/>
          </a:xfrm>
          <a:prstGeom prst="rect">
            <a:avLst/>
          </a:prstGeom>
          <a:solidFill>
            <a:srgbClr val="DBC982">
              <a:alpha val="16863"/>
            </a:srgbClr>
          </a:solidFill>
        </p:spPr>
      </p:sp>
      <p:sp>
        <p:nvSpPr>
          <p:cNvPr id="5" name="TextBox 5"/>
          <p:cNvSpPr txBox="1"/>
          <p:nvPr/>
        </p:nvSpPr>
        <p:spPr>
          <a:xfrm>
            <a:off x="751770" y="4599835"/>
            <a:ext cx="6488754" cy="93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1"/>
              </a:lnSpc>
            </a:pPr>
            <a:r>
              <a:rPr lang="en-US" sz="2916" spc="58" dirty="0">
                <a:solidFill>
                  <a:srgbClr val="B6A876"/>
                </a:solidFill>
                <a:latin typeface="Clear Sans Regular"/>
              </a:rPr>
              <a:t>Topics(</a:t>
            </a:r>
            <a:r>
              <a:rPr lang="en-US" sz="2916" spc="23" dirty="0">
                <a:solidFill>
                  <a:srgbClr val="B6A876"/>
                </a:solidFill>
                <a:latin typeface="Arimo"/>
              </a:rPr>
              <a:t>10)</a:t>
            </a:r>
          </a:p>
          <a:p>
            <a:pPr marL="0" lvl="0" indent="0">
              <a:lnSpc>
                <a:spcPts val="3791"/>
              </a:lnSpc>
              <a:spcBef>
                <a:spcPct val="0"/>
              </a:spcBef>
            </a:pPr>
            <a:r>
              <a:rPr lang="en-US" sz="2916" spc="23" dirty="0">
                <a:solidFill>
                  <a:srgbClr val="B6A876"/>
                </a:solidFill>
                <a:latin typeface="Arimo"/>
              </a:rPr>
              <a:t>CV &amp; TFIDF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1770" y="3211708"/>
            <a:ext cx="3244377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spc="-69" dirty="0">
                <a:solidFill>
                  <a:srgbClr val="7287C4"/>
                </a:solidFill>
                <a:latin typeface="Hammersmith One"/>
              </a:rPr>
              <a:t>NMF</a:t>
            </a:r>
          </a:p>
          <a:p>
            <a:pPr marL="0" lvl="0" indent="0">
              <a:lnSpc>
                <a:spcPts val="8399"/>
              </a:lnSpc>
              <a:spcBef>
                <a:spcPct val="0"/>
              </a:spcBef>
            </a:pPr>
            <a:endParaRPr lang="en-US" sz="6999" spc="-69" dirty="0">
              <a:solidFill>
                <a:srgbClr val="7287C4"/>
              </a:solidFill>
              <a:latin typeface="Hammersmith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91357" y="4595847"/>
            <a:ext cx="6488754" cy="141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1"/>
              </a:lnSpc>
            </a:pPr>
            <a:r>
              <a:rPr lang="en-US" sz="2916" spc="58" dirty="0">
                <a:solidFill>
                  <a:srgbClr val="B6A876"/>
                </a:solidFill>
                <a:latin typeface="Clear Sans Regular"/>
              </a:rPr>
              <a:t>Topics(10)</a:t>
            </a:r>
          </a:p>
          <a:p>
            <a:pPr>
              <a:lnSpc>
                <a:spcPts val="3791"/>
              </a:lnSpc>
            </a:pPr>
            <a:r>
              <a:rPr lang="en-US" sz="2916" spc="23" dirty="0">
                <a:solidFill>
                  <a:srgbClr val="B6A876"/>
                </a:solidFill>
                <a:latin typeface="Arimo"/>
              </a:rPr>
              <a:t>CV &amp; TFIDF</a:t>
            </a:r>
          </a:p>
          <a:p>
            <a:pPr marL="0" lvl="0" indent="0" algn="l">
              <a:lnSpc>
                <a:spcPts val="3791"/>
              </a:lnSpc>
              <a:spcBef>
                <a:spcPct val="0"/>
              </a:spcBef>
            </a:pPr>
            <a:endParaRPr lang="en-US" sz="2916" spc="23" dirty="0">
              <a:solidFill>
                <a:srgbClr val="B6A876"/>
              </a:solidFill>
              <a:latin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91357" y="3211708"/>
            <a:ext cx="64887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spc="-69" dirty="0">
                <a:solidFill>
                  <a:srgbClr val="7287C4"/>
                </a:solidFill>
                <a:latin typeface="Hammersmith One"/>
              </a:rPr>
              <a:t>LSA</a:t>
            </a:r>
          </a:p>
        </p:txBody>
      </p:sp>
      <p:sp>
        <p:nvSpPr>
          <p:cNvPr id="9" name="AutoShape 9"/>
          <p:cNvSpPr/>
          <p:nvPr/>
        </p:nvSpPr>
        <p:spPr>
          <a:xfrm>
            <a:off x="0" y="6160594"/>
            <a:ext cx="9144000" cy="3813222"/>
          </a:xfrm>
          <a:prstGeom prst="rect">
            <a:avLst/>
          </a:prstGeom>
          <a:solidFill>
            <a:srgbClr val="DDDDC0">
              <a:alpha val="16863"/>
            </a:srgbClr>
          </a:solidFill>
        </p:spPr>
      </p:sp>
      <p:sp>
        <p:nvSpPr>
          <p:cNvPr id="10" name="TextBox 10"/>
          <p:cNvSpPr txBox="1"/>
          <p:nvPr/>
        </p:nvSpPr>
        <p:spPr>
          <a:xfrm>
            <a:off x="751770" y="7969517"/>
            <a:ext cx="2330722" cy="141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1"/>
              </a:lnSpc>
            </a:pPr>
            <a:r>
              <a:rPr lang="en-US" sz="2916" spc="58" dirty="0">
                <a:solidFill>
                  <a:srgbClr val="B6A876"/>
                </a:solidFill>
                <a:latin typeface="Clear Sans Regular"/>
              </a:rPr>
              <a:t>Topics(5)</a:t>
            </a:r>
          </a:p>
          <a:p>
            <a:pPr>
              <a:lnSpc>
                <a:spcPts val="3791"/>
              </a:lnSpc>
            </a:pPr>
            <a:r>
              <a:rPr lang="en-US" sz="2916" spc="23" dirty="0">
                <a:solidFill>
                  <a:srgbClr val="B6A876"/>
                </a:solidFill>
                <a:latin typeface="Arimo"/>
              </a:rPr>
              <a:t>CV &amp; TFIDF</a:t>
            </a:r>
          </a:p>
          <a:p>
            <a:pPr marL="0" lvl="0" indent="0" algn="l">
              <a:lnSpc>
                <a:spcPts val="3791"/>
              </a:lnSpc>
              <a:spcBef>
                <a:spcPct val="0"/>
              </a:spcBef>
            </a:pPr>
            <a:endParaRPr lang="en-US" sz="2916" spc="23" dirty="0">
              <a:solidFill>
                <a:srgbClr val="B6A876"/>
              </a:solidFill>
              <a:latin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51770" y="6914393"/>
            <a:ext cx="64887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spc="-69" dirty="0">
                <a:solidFill>
                  <a:srgbClr val="7287C4"/>
                </a:solidFill>
                <a:latin typeface="Hammersmith One"/>
              </a:rPr>
              <a:t>CorEx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60" t="21264" r="6608" b="71845"/>
          <a:stretch>
            <a:fillRect/>
          </a:stretch>
        </p:blipFill>
        <p:spPr>
          <a:xfrm>
            <a:off x="0" y="10001130"/>
            <a:ext cx="18288000" cy="1351547"/>
          </a:xfrm>
          <a:prstGeom prst="rect">
            <a:avLst/>
          </a:prstGeom>
        </p:spPr>
      </p:pic>
      <p:sp>
        <p:nvSpPr>
          <p:cNvPr id="13" name="AutoShape 13"/>
          <p:cNvSpPr/>
          <p:nvPr/>
        </p:nvSpPr>
        <p:spPr>
          <a:xfrm>
            <a:off x="0" y="0"/>
            <a:ext cx="18288000" cy="2563180"/>
          </a:xfrm>
          <a:prstGeom prst="rect">
            <a:avLst/>
          </a:prstGeom>
          <a:solidFill>
            <a:srgbClr val="DBC982"/>
          </a:solid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1035086" y="1022315"/>
            <a:ext cx="689712" cy="702485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>
            <a:alphaModFix amt="31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4227965" y="6985696"/>
            <a:ext cx="2221328" cy="2163018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191357" y="8048155"/>
            <a:ext cx="2627724" cy="1410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91"/>
              </a:lnSpc>
            </a:pPr>
            <a:r>
              <a:rPr lang="en-US" sz="2916" spc="58" dirty="0">
                <a:solidFill>
                  <a:srgbClr val="B6A876"/>
                </a:solidFill>
                <a:latin typeface="Clear Sans Regular"/>
              </a:rPr>
              <a:t>Topics(2-10)</a:t>
            </a:r>
          </a:p>
          <a:p>
            <a:pPr>
              <a:lnSpc>
                <a:spcPts val="3791"/>
              </a:lnSpc>
            </a:pPr>
            <a:r>
              <a:rPr lang="en-US" sz="2916" spc="23" dirty="0">
                <a:solidFill>
                  <a:srgbClr val="B6A876"/>
                </a:solidFill>
                <a:latin typeface="Arimo"/>
              </a:rPr>
              <a:t>CV &amp; TFIDF</a:t>
            </a:r>
          </a:p>
          <a:p>
            <a:pPr marL="0" lvl="0" indent="0" algn="l">
              <a:lnSpc>
                <a:spcPts val="3791"/>
              </a:lnSpc>
              <a:spcBef>
                <a:spcPct val="0"/>
              </a:spcBef>
            </a:pPr>
            <a:endParaRPr lang="en-US" sz="2916" spc="23" dirty="0">
              <a:solidFill>
                <a:srgbClr val="B6A876"/>
              </a:solidFill>
              <a:latin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191357" y="6914393"/>
            <a:ext cx="278972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spc="-69" dirty="0">
                <a:solidFill>
                  <a:srgbClr val="7287C4"/>
                </a:solidFill>
                <a:latin typeface="Hammersmith One"/>
              </a:rPr>
              <a:t>LDA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09800" y="828514"/>
            <a:ext cx="942433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7000" spc="-70" dirty="0">
                <a:solidFill>
                  <a:srgbClr val="FFFFFF"/>
                </a:solidFill>
                <a:latin typeface="Hammersmith One" panose="020B0604020202020204" charset="0"/>
              </a:rPr>
              <a:t>Topic Modelling</a:t>
            </a:r>
            <a:r>
              <a:rPr lang="en-US" sz="7000" spc="-12" dirty="0">
                <a:solidFill>
                  <a:srgbClr val="FFFFFF"/>
                </a:solidFill>
                <a:latin typeface="Hammersmith One" panose="020B0604020202020204" charset="0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814746" y="9250221"/>
            <a:ext cx="7241977" cy="388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384" spc="47" dirty="0">
                <a:solidFill>
                  <a:srgbClr val="706642"/>
                </a:solidFill>
                <a:latin typeface="Clear Sans Regular"/>
              </a:rPr>
              <a:t>Best model was Count Vectorizer LDA with 4 topics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مخطط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849625"/>
              </p:ext>
            </p:extLst>
          </p:nvPr>
        </p:nvGraphicFramePr>
        <p:xfrm>
          <a:off x="1037043" y="2682448"/>
          <a:ext cx="16031757" cy="6956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AutoShape 13"/>
          <p:cNvSpPr/>
          <p:nvPr/>
        </p:nvSpPr>
        <p:spPr>
          <a:xfrm>
            <a:off x="0" y="-119270"/>
            <a:ext cx="18288000" cy="2563180"/>
          </a:xfrm>
          <a:prstGeom prst="rect">
            <a:avLst/>
          </a:prstGeom>
          <a:solidFill>
            <a:srgbClr val="DBC982"/>
          </a:solidFill>
        </p:spPr>
      </p:sp>
      <p:sp>
        <p:nvSpPr>
          <p:cNvPr id="4" name="مربع نص 3"/>
          <p:cNvSpPr txBox="1"/>
          <p:nvPr/>
        </p:nvSpPr>
        <p:spPr>
          <a:xfrm flipH="1">
            <a:off x="1371600" y="696814"/>
            <a:ext cx="358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0" dirty="0" smtClean="0">
                <a:solidFill>
                  <a:schemeClr val="bg1"/>
                </a:solidFill>
                <a:latin typeface="Hammersmith One" panose="020B0604020202020204" charset="0"/>
              </a:rPr>
              <a:t>LDA</a:t>
            </a:r>
            <a:endParaRPr lang="en-GB" sz="7000" dirty="0">
              <a:solidFill>
                <a:schemeClr val="bg1"/>
              </a:solidFill>
              <a:latin typeface="Hammersmith One" panose="020B0604020202020204" charset="0"/>
            </a:endParaRPr>
          </a:p>
        </p:txBody>
      </p:sp>
      <p:pic>
        <p:nvPicPr>
          <p:cNvPr id="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5400000">
            <a:off x="340944" y="699808"/>
            <a:ext cx="689712" cy="7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216</Words>
  <Application>Microsoft Office PowerPoint</Application>
  <PresentationFormat>مخصص</PresentationFormat>
  <Paragraphs>60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22" baseType="lpstr">
      <vt:lpstr>Abhaya Libre Regular Bold</vt:lpstr>
      <vt:lpstr>Calibri</vt:lpstr>
      <vt:lpstr>Hammersmith One Bold</vt:lpstr>
      <vt:lpstr>Clear Sans Regular Bold</vt:lpstr>
      <vt:lpstr>Clear Sans Regular</vt:lpstr>
      <vt:lpstr>Arial</vt:lpstr>
      <vt:lpstr>Alegreya</vt:lpstr>
      <vt:lpstr>Alegreya Bold</vt:lpstr>
      <vt:lpstr>Hammersmith One</vt:lpstr>
      <vt:lpstr>Arimo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Professional Gradient App Development Onboarding Culture Playbook Company Presentation</dc:title>
  <dc:creator>°•.♥.•° Um Raneem°•.♥.•°</dc:creator>
  <cp:lastModifiedBy>°•.♥.•° Um Raneem°•.♥.•°</cp:lastModifiedBy>
  <cp:revision>5</cp:revision>
  <dcterms:created xsi:type="dcterms:W3CDTF">2006-08-16T00:00:00Z</dcterms:created>
  <dcterms:modified xsi:type="dcterms:W3CDTF">2022-01-01T17:17:58Z</dcterms:modified>
  <dc:identifier>DAE0CnczXZk</dc:identifier>
</cp:coreProperties>
</file>