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307" r:id="rId4"/>
    <p:sldId id="306" r:id="rId5"/>
    <p:sldId id="318" r:id="rId6"/>
    <p:sldId id="308" r:id="rId7"/>
    <p:sldId id="309" r:id="rId8"/>
    <p:sldId id="310" r:id="rId9"/>
    <p:sldId id="311" r:id="rId10"/>
    <p:sldId id="317" r:id="rId11"/>
    <p:sldId id="313" r:id="rId12"/>
    <p:sldId id="312" r:id="rId13"/>
    <p:sldId id="314" r:id="rId14"/>
    <p:sldId id="316" r:id="rId15"/>
    <p:sldId id="315" r:id="rId16"/>
    <p:sldId id="319" r:id="rId17"/>
  </p:sldIdLst>
  <p:sldSz cx="9144000" cy="5143500" type="screen16x9"/>
  <p:notesSz cx="6858000" cy="9144000"/>
  <p:embeddedFontLst>
    <p:embeddedFont>
      <p:font typeface="Bitter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504E06-8402-4572-8DF9-D9F41BC65192}">
  <a:tblStyle styleId="{E2504E06-8402-4572-8DF9-D9F41BC65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be45b8a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be45b8a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be45b8a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be45b8a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3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be45b8a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be45b8a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0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be45b8a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be45b8a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be45b8a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be45b8a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33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be45b8a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be45b8a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5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44dad15d3_2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44dad15d3_2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14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44dad1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44dad1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be45b8a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be45b8a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8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44dad1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44dad1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23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be45b8a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be45b8a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7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55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3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583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44dad15d3_2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44dad15d3_2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51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9" y="-59048"/>
            <a:ext cx="2180625" cy="2374094"/>
            <a:chOff x="1983200" y="1058325"/>
            <a:chExt cx="1555700" cy="1693725"/>
          </a:xfrm>
        </p:grpSpPr>
        <p:sp>
          <p:nvSpPr>
            <p:cNvPr id="13" name="Google Shape;13;p2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18" name="Google Shape;18;p2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5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6963420" y="-59062"/>
            <a:ext cx="2180567" cy="5444011"/>
            <a:chOff x="6137900" y="1385225"/>
            <a:chExt cx="1232725" cy="3077625"/>
          </a:xfrm>
        </p:grpSpPr>
        <p:sp>
          <p:nvSpPr>
            <p:cNvPr id="23" name="Google Shape;23;p2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1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162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582800" y="1951638"/>
            <a:ext cx="343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 rot="2700000">
            <a:off x="57564" y="-1185177"/>
            <a:ext cx="2180511" cy="2373971"/>
            <a:chOff x="1983200" y="1058325"/>
            <a:chExt cx="1555700" cy="1693725"/>
          </a:xfrm>
        </p:grpSpPr>
        <p:sp>
          <p:nvSpPr>
            <p:cNvPr id="31" name="Google Shape;31;p3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36" name="Google Shape;36;p3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5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582800" y="2595688"/>
            <a:ext cx="3435600" cy="1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582825" y="1013013"/>
            <a:ext cx="3435600" cy="10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998450" y="1052080"/>
            <a:ext cx="5147100" cy="1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-733317" y="-1757638"/>
            <a:ext cx="3618558" cy="3939604"/>
            <a:chOff x="1983200" y="1058325"/>
            <a:chExt cx="1555700" cy="1693725"/>
          </a:xfrm>
        </p:grpSpPr>
        <p:sp>
          <p:nvSpPr>
            <p:cNvPr id="47" name="Google Shape;47;p4"/>
            <p:cNvSpPr/>
            <p:nvPr/>
          </p:nvSpPr>
          <p:spPr>
            <a:xfrm>
              <a:off x="1983200" y="1058325"/>
              <a:ext cx="1555700" cy="1693725"/>
            </a:xfrm>
            <a:custGeom>
              <a:avLst/>
              <a:gdLst/>
              <a:ahLst/>
              <a:cxnLst/>
              <a:rect l="l" t="t" r="r" b="b"/>
              <a:pathLst>
                <a:path w="62228" h="67749" fill="none" extrusionOk="0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chemeClr val="accent5"/>
            </a:solidFill>
            <a:ln w="6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23150" y="1058325"/>
              <a:ext cx="1303700" cy="1526850"/>
            </a:xfrm>
            <a:custGeom>
              <a:avLst/>
              <a:gdLst/>
              <a:ahLst/>
              <a:cxnLst/>
              <a:rect l="l" t="t" r="r" b="b"/>
              <a:pathLst>
                <a:path w="52148" h="61074" fill="none" extrusionOk="0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299325" y="1058325"/>
              <a:ext cx="1008600" cy="1261125"/>
            </a:xfrm>
            <a:custGeom>
              <a:avLst/>
              <a:gdLst/>
              <a:ahLst/>
              <a:cxnLst/>
              <a:rect l="l" t="t" r="r" b="b"/>
              <a:pathLst>
                <a:path w="40344" h="50445" fill="none" extrusionOk="0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chemeClr val="accent5"/>
            </a:solidFill>
            <a:ln w="1860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825875" y="1058325"/>
              <a:ext cx="322025" cy="154175"/>
            </a:xfrm>
            <a:custGeom>
              <a:avLst/>
              <a:gdLst/>
              <a:ahLst/>
              <a:cxnLst/>
              <a:rect l="l" t="t" r="r" b="b"/>
              <a:pathLst>
                <a:path w="12881" h="6167" fill="none" extrusionOk="0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chemeClr val="accent5"/>
            </a:solidFill>
            <a:ln w="6350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 rot="-1357618">
            <a:off x="7632012" y="-1320242"/>
            <a:ext cx="1595233" cy="3716855"/>
            <a:chOff x="2999600" y="2891975"/>
            <a:chExt cx="756575" cy="1762725"/>
          </a:xfrm>
        </p:grpSpPr>
        <p:sp>
          <p:nvSpPr>
            <p:cNvPr id="52" name="Google Shape;52;p4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5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232269" y="345243"/>
            <a:ext cx="33621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5425169" y="2381275"/>
            <a:ext cx="2976300" cy="1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2862043">
            <a:off x="8172884" y="2165959"/>
            <a:ext cx="1595208" cy="3716883"/>
            <a:chOff x="2999600" y="2891975"/>
            <a:chExt cx="756575" cy="1762725"/>
          </a:xfrm>
        </p:grpSpPr>
        <p:sp>
          <p:nvSpPr>
            <p:cNvPr id="89" name="Google Shape;89;p7"/>
            <p:cNvSpPr/>
            <p:nvPr/>
          </p:nvSpPr>
          <p:spPr>
            <a:xfrm>
              <a:off x="2999600" y="2891975"/>
              <a:ext cx="756575" cy="1762725"/>
            </a:xfrm>
            <a:custGeom>
              <a:avLst/>
              <a:gdLst/>
              <a:ahLst/>
              <a:cxnLst/>
              <a:rect l="l" t="t" r="r" b="b"/>
              <a:pathLst>
                <a:path w="30263" h="70509" fill="none" extrusionOk="0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w="63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3187025" y="3201750"/>
              <a:ext cx="569150" cy="1289975"/>
            </a:xfrm>
            <a:custGeom>
              <a:avLst/>
              <a:gdLst/>
              <a:ahLst/>
              <a:cxnLst/>
              <a:rect l="l" t="t" r="r" b="b"/>
              <a:pathLst>
                <a:path w="22766" h="51599" fill="none" extrusionOk="0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w="18600" cap="flat" cmpd="sng">
              <a:solidFill>
                <a:schemeClr val="accent4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29900" y="3617700"/>
              <a:ext cx="126275" cy="668000"/>
            </a:xfrm>
            <a:custGeom>
              <a:avLst/>
              <a:gdLst/>
              <a:ahLst/>
              <a:cxnLst/>
              <a:rect l="l" t="t" r="r" b="b"/>
              <a:pathLst>
                <a:path w="5051" h="26720" fill="none" extrusionOk="0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w="12225" cap="flat" cmpd="sng">
              <a:solidFill>
                <a:schemeClr val="accent1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337250" y="3329950"/>
              <a:ext cx="282900" cy="145850"/>
            </a:xfrm>
            <a:custGeom>
              <a:avLst/>
              <a:gdLst/>
              <a:ahLst/>
              <a:cxnLst/>
              <a:rect l="l" t="t" r="r" b="b"/>
              <a:pathLst>
                <a:path w="11316" h="5834" fill="none" extrusionOk="0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1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9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 rot="-5778541">
            <a:off x="3379317" y="-240776"/>
            <a:ext cx="2251401" cy="9540813"/>
            <a:chOff x="6137900" y="1385225"/>
            <a:chExt cx="1232725" cy="3077625"/>
          </a:xfrm>
        </p:grpSpPr>
        <p:sp>
          <p:nvSpPr>
            <p:cNvPr id="133" name="Google Shape;133;p1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1"/>
          <p:cNvGrpSpPr/>
          <p:nvPr/>
        </p:nvGrpSpPr>
        <p:grpSpPr>
          <a:xfrm rot="5197214">
            <a:off x="2852922" y="-4005288"/>
            <a:ext cx="3429242" cy="9292124"/>
            <a:chOff x="6137900" y="1385225"/>
            <a:chExt cx="1232725" cy="3077625"/>
          </a:xfrm>
        </p:grpSpPr>
        <p:sp>
          <p:nvSpPr>
            <p:cNvPr id="138" name="Google Shape;138;p1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353225" y="1125025"/>
            <a:ext cx="7076700" cy="3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 rot="-1774046">
            <a:off x="253282" y="-435558"/>
            <a:ext cx="2251367" cy="9541209"/>
            <a:chOff x="6137900" y="1385225"/>
            <a:chExt cx="1232725" cy="3077625"/>
          </a:xfrm>
        </p:grpSpPr>
        <p:sp>
          <p:nvSpPr>
            <p:cNvPr id="148" name="Google Shape;148;p13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358985" y="2544520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chemeClr val="accent3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5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2675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714450" y="1087500"/>
            <a:ext cx="77151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2"/>
          </p:nvPr>
        </p:nvSpPr>
        <p:spPr>
          <a:xfrm>
            <a:off x="714450" y="2636775"/>
            <a:ext cx="7075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3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sz="3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58" r:id="rId6"/>
    <p:sldLayoutId id="2147483659" r:id="rId7"/>
    <p:sldLayoutId id="2147483661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9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>
            <a:spLocks noGrp="1"/>
          </p:cNvSpPr>
          <p:nvPr>
            <p:ph type="ctrTitle"/>
          </p:nvPr>
        </p:nvSpPr>
        <p:spPr>
          <a:xfrm>
            <a:off x="1776450" y="3187975"/>
            <a:ext cx="5591100" cy="7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Students’ Academic Performance</a:t>
            </a:r>
            <a:endParaRPr sz="4800" dirty="0"/>
          </a:p>
        </p:txBody>
      </p:sp>
      <p:sp>
        <p:nvSpPr>
          <p:cNvPr id="490" name="Google Shape;490;p38"/>
          <p:cNvSpPr/>
          <p:nvPr/>
        </p:nvSpPr>
        <p:spPr>
          <a:xfrm>
            <a:off x="4706743" y="1356596"/>
            <a:ext cx="3032" cy="1665"/>
          </a:xfrm>
          <a:custGeom>
            <a:avLst/>
            <a:gdLst/>
            <a:ahLst/>
            <a:cxnLst/>
            <a:rect l="l" t="t" r="r" b="b"/>
            <a:pathLst>
              <a:path w="71" h="39" extrusionOk="0">
                <a:moveTo>
                  <a:pt x="57" y="1"/>
                </a:moveTo>
                <a:cubicBezTo>
                  <a:pt x="0" y="1"/>
                  <a:pt x="38" y="38"/>
                  <a:pt x="57" y="38"/>
                </a:cubicBezTo>
                <a:cubicBezTo>
                  <a:pt x="66" y="38"/>
                  <a:pt x="71" y="29"/>
                  <a:pt x="57" y="1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2630968" y="-1053520"/>
            <a:ext cx="3629" cy="1836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85" y="1"/>
                </a:moveTo>
                <a:cubicBezTo>
                  <a:pt x="64" y="1"/>
                  <a:pt x="53" y="11"/>
                  <a:pt x="42" y="22"/>
                </a:cubicBezTo>
                <a:lnTo>
                  <a:pt x="85" y="1"/>
                </a:lnTo>
                <a:close/>
                <a:moveTo>
                  <a:pt x="42" y="22"/>
                </a:moveTo>
                <a:lnTo>
                  <a:pt x="0" y="43"/>
                </a:lnTo>
                <a:cubicBezTo>
                  <a:pt x="21" y="43"/>
                  <a:pt x="32" y="32"/>
                  <a:pt x="42" y="22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2630968" y="6773830"/>
            <a:ext cx="3629" cy="1836"/>
          </a:xfrm>
          <a:custGeom>
            <a:avLst/>
            <a:gdLst/>
            <a:ahLst/>
            <a:cxnLst/>
            <a:rect l="l" t="t" r="r" b="b"/>
            <a:pathLst>
              <a:path w="85" h="43" extrusionOk="0">
                <a:moveTo>
                  <a:pt x="85" y="1"/>
                </a:moveTo>
                <a:cubicBezTo>
                  <a:pt x="64" y="1"/>
                  <a:pt x="53" y="11"/>
                  <a:pt x="42" y="22"/>
                </a:cubicBezTo>
                <a:lnTo>
                  <a:pt x="85" y="1"/>
                </a:lnTo>
                <a:close/>
                <a:moveTo>
                  <a:pt x="42" y="22"/>
                </a:moveTo>
                <a:lnTo>
                  <a:pt x="0" y="43"/>
                </a:lnTo>
                <a:cubicBezTo>
                  <a:pt x="21" y="43"/>
                  <a:pt x="32" y="32"/>
                  <a:pt x="42" y="22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7023645" y="5262079"/>
            <a:ext cx="45134" cy="41547"/>
          </a:xfrm>
          <a:custGeom>
            <a:avLst/>
            <a:gdLst/>
            <a:ahLst/>
            <a:cxnLst/>
            <a:rect l="l" t="t" r="r" b="b"/>
            <a:pathLst>
              <a:path w="1057" h="973" extrusionOk="0">
                <a:moveTo>
                  <a:pt x="550" y="1"/>
                </a:moveTo>
                <a:cubicBezTo>
                  <a:pt x="381" y="170"/>
                  <a:pt x="212" y="296"/>
                  <a:pt x="1" y="381"/>
                </a:cubicBezTo>
                <a:cubicBezTo>
                  <a:pt x="339" y="592"/>
                  <a:pt x="677" y="761"/>
                  <a:pt x="1057" y="972"/>
                </a:cubicBezTo>
                <a:cubicBezTo>
                  <a:pt x="888" y="634"/>
                  <a:pt x="719" y="296"/>
                  <a:pt x="550" y="1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4300" y="194798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Second Figure</a:t>
            </a:r>
            <a:endParaRPr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9A01F742-0248-4D1C-A9A3-DF8BD322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873579"/>
            <a:ext cx="5977890" cy="42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5608049" y="593793"/>
            <a:ext cx="2976300" cy="2158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Geology is the highest topic in the count of students who raises a hand in class in the two semesters. And IT is the lowest topic.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Spanish has not had students who raise a hand in class in the first semester.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Quran and IT have the highest mean, Quran in the first semester and IT in the second semester.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7EF3D3C7-D420-4D1E-B26E-BDA69389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9" y="136829"/>
            <a:ext cx="5033950" cy="3527729"/>
          </a:xfrm>
          <a:prstGeom prst="rect">
            <a:avLst/>
          </a:prstGeom>
        </p:spPr>
      </p:pic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61695C9-430C-4CB5-A131-EFE07DD78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66" y="3844561"/>
            <a:ext cx="6109014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5623952" y="1757553"/>
            <a:ext cx="2976300" cy="2158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 middle school is the highest stage, then lower school and the lowest stage is high school.</a:t>
            </a:r>
            <a:endParaRPr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FA2A7640-0EF6-4AEF-8B02-3B5538E5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5" y="92514"/>
            <a:ext cx="5005180" cy="3823958"/>
          </a:xfrm>
          <a:prstGeom prst="rect">
            <a:avLst/>
          </a:prstGeom>
        </p:spPr>
      </p:pic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752BE8AB-32D2-4775-AF82-12C0F4B01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4" y="3916472"/>
            <a:ext cx="4580441" cy="11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5790929" y="1492290"/>
            <a:ext cx="2976300" cy="2158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Grade-07 has the maximum value, grade-07 and grade-08 have the minimum values.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Grade-07 has the maximum median.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There are no outliers.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D8DD5C5-5796-4B26-9A98-DC4BB6AD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5" y="230148"/>
            <a:ext cx="5142253" cy="3343481"/>
          </a:xfrm>
          <a:prstGeom prst="rect">
            <a:avLst/>
          </a:prstGeom>
        </p:spPr>
      </p:pic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7CF0F577-9CF5-4513-8E09-9E97A0194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1" y="3903650"/>
            <a:ext cx="4457929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5703464" y="1458921"/>
            <a:ext cx="2976300" cy="193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 discussion is higher than visited resources and viewing announcements.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 visited resources is lower than discussion and viewing announcements.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French is the highest topic and history is the lowest topic. 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9442317-E9ED-458D-A8AC-5244A942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2" y="405517"/>
            <a:ext cx="5112218" cy="3309703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2F8E59F6-506C-422F-B813-9CFA281C7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" y="3968834"/>
            <a:ext cx="7213971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4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5536487" y="1735585"/>
            <a:ext cx="2976300" cy="167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Kuwait has the maximum count for each stage.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 lower-level stage appears higher in Kuwait.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2CE77F88-A77A-4B45-B915-3CAEADD6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3" y="74404"/>
            <a:ext cx="4791577" cy="3805630"/>
          </a:xfrm>
          <a:prstGeom prst="rect">
            <a:avLst/>
          </a:prstGeom>
        </p:spPr>
      </p:pic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6482C46-AE8D-46AC-A3AA-A5E2ED759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0" y="4008591"/>
            <a:ext cx="5391427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8"/>
          <p:cNvSpPr txBox="1">
            <a:spLocks noGrp="1"/>
          </p:cNvSpPr>
          <p:nvPr>
            <p:ph type="title"/>
          </p:nvPr>
        </p:nvSpPr>
        <p:spPr>
          <a:xfrm>
            <a:off x="-449021" y="1889895"/>
            <a:ext cx="6623638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/>
              <a:t>Thank you for listening</a:t>
            </a:r>
            <a:endParaRPr sz="6600" dirty="0"/>
          </a:p>
        </p:txBody>
      </p:sp>
      <p:sp>
        <p:nvSpPr>
          <p:cNvPr id="770" name="Google Shape;770;p58"/>
          <p:cNvSpPr txBox="1">
            <a:spLocks noGrp="1"/>
          </p:cNvSpPr>
          <p:nvPr>
            <p:ph type="body" idx="1"/>
          </p:nvPr>
        </p:nvSpPr>
        <p:spPr>
          <a:xfrm>
            <a:off x="6067040" y="2221245"/>
            <a:ext cx="27926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Ruba 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Alkhattabi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Amani 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Almarzoog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Abdullah 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Alothman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Razan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Alsallumi</a:t>
            </a: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3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subTitle" idx="1"/>
          </p:nvPr>
        </p:nvSpPr>
        <p:spPr>
          <a:xfrm>
            <a:off x="1381500" y="795900"/>
            <a:ext cx="7076700" cy="3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 dataset about students' academic performance, consists of 480 student records and 16 features. The features are classified into three major categories: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Demographic features such as gender and nationality.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Academic background features such as educational stage, grade Level and section. </a:t>
            </a:r>
            <a:br>
              <a:rPr lang="en-US" sz="1600" dirty="0"/>
            </a:br>
            <a:endParaRPr lang="en-US" sz="16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Behavioral features such as raised hand on class, opening resources, answering survey by parents, and school satisfaction.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>
            <a:spLocks noGrp="1"/>
          </p:cNvSpPr>
          <p:nvPr>
            <p:ph type="title"/>
          </p:nvPr>
        </p:nvSpPr>
        <p:spPr>
          <a:xfrm>
            <a:off x="1333987" y="1174345"/>
            <a:ext cx="6470121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dataset consists of 305 males and 175 females, and the students come from different origins.</a:t>
            </a:r>
            <a:b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dataset is collected through two educational semesters: the first and second semesters.</a:t>
            </a:r>
          </a:p>
        </p:txBody>
      </p:sp>
      <p:grpSp>
        <p:nvGrpSpPr>
          <p:cNvPr id="523" name="Google Shape;523;p41"/>
          <p:cNvGrpSpPr/>
          <p:nvPr/>
        </p:nvGrpSpPr>
        <p:grpSpPr>
          <a:xfrm rot="-5400000">
            <a:off x="2703071" y="-362763"/>
            <a:ext cx="3737869" cy="9332282"/>
            <a:chOff x="6137900" y="1385225"/>
            <a:chExt cx="1232725" cy="3077625"/>
          </a:xfrm>
        </p:grpSpPr>
        <p:sp>
          <p:nvSpPr>
            <p:cNvPr id="524" name="Google Shape;524;p41"/>
            <p:cNvSpPr/>
            <p:nvPr/>
          </p:nvSpPr>
          <p:spPr>
            <a:xfrm>
              <a:off x="6137900" y="1387175"/>
              <a:ext cx="1054125" cy="3075675"/>
            </a:xfrm>
            <a:custGeom>
              <a:avLst/>
              <a:gdLst/>
              <a:ahLst/>
              <a:cxnLst/>
              <a:rect l="l" t="t" r="r" b="b"/>
              <a:pathLst>
                <a:path w="42165" h="123027" fill="none" extrusionOk="0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w="161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6479975" y="1385225"/>
              <a:ext cx="890650" cy="3075675"/>
            </a:xfrm>
            <a:custGeom>
              <a:avLst/>
              <a:gdLst/>
              <a:ahLst/>
              <a:cxnLst/>
              <a:rect l="l" t="t" r="r" b="b"/>
              <a:pathLst>
                <a:path w="35626" h="123027" fill="none" extrusionOk="0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w="16150" cap="rnd" cmpd="sng">
              <a:solidFill>
                <a:srgbClr val="3C4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6317975" y="2548925"/>
              <a:ext cx="444375" cy="413550"/>
            </a:xfrm>
            <a:custGeom>
              <a:avLst/>
              <a:gdLst/>
              <a:ahLst/>
              <a:cxnLst/>
              <a:rect l="l" t="t" r="r" b="b"/>
              <a:pathLst>
                <a:path w="17775" h="16542" fill="none" extrusionOk="0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w="4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6297425" y="2234750"/>
              <a:ext cx="200675" cy="237875"/>
            </a:xfrm>
            <a:custGeom>
              <a:avLst/>
              <a:gdLst/>
              <a:ahLst/>
              <a:cxnLst/>
              <a:rect l="l" t="t" r="r" b="b"/>
              <a:pathLst>
                <a:path w="8027" h="9515" fill="none" extrusionOk="0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w="6350" cap="flat" cmpd="sng">
              <a:solidFill>
                <a:srgbClr val="0D497D"/>
              </a:solidFill>
              <a:prstDash val="solid"/>
              <a:miter lim="19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5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subTitle" idx="1"/>
          </p:nvPr>
        </p:nvSpPr>
        <p:spPr>
          <a:xfrm>
            <a:off x="1343080" y="872741"/>
            <a:ext cx="7076700" cy="3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 data set includes also: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The school attendance feature such as the students are classified into two categories based on their absence days: students exceed 7 absence days and students absence days under 7.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Parent parturition in the educational process. The parent participation features have two sub-features: Parent Answering Survey and Parent School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9909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4300" y="194798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First Figure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0CB4829-6B7A-4D1A-8A82-B7D4E2CC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97" y="797019"/>
            <a:ext cx="5942606" cy="43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subTitle" idx="1"/>
          </p:nvPr>
        </p:nvSpPr>
        <p:spPr>
          <a:xfrm>
            <a:off x="349856" y="1784654"/>
            <a:ext cx="3133450" cy="1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The percentage of males absence above 7 days are higher than females.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f-ZA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We have an almost 2 to 1 ratio of males to females in the data set.</a:t>
            </a:r>
          </a:p>
        </p:txBody>
      </p:sp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41B7550-4A42-48AF-8FBF-E9EBB1C7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21" y="3950151"/>
            <a:ext cx="5924854" cy="977950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2B908928-E682-4A59-986B-8BAD8E1E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237" y="28459"/>
            <a:ext cx="4596738" cy="39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3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subTitle" idx="1"/>
          </p:nvPr>
        </p:nvSpPr>
        <p:spPr>
          <a:xfrm>
            <a:off x="413467" y="1682780"/>
            <a:ext cx="3133450" cy="156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Most of the data are from Jordan and Kuwait.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f-ZA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Palestine and Lebanaon have a low absence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f-ZA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Kuwait and Jordan have almost the same percentages.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80A8D72-B9C0-4168-973D-A39A2332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750" y="94122"/>
            <a:ext cx="4392101" cy="3952891"/>
          </a:xfrm>
          <a:prstGeom prst="rect">
            <a:avLst/>
          </a:prstGeom>
        </p:spPr>
      </p:pic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1905F3F-4DE8-4905-B52F-DBAA136B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380" y="4089532"/>
            <a:ext cx="5223471" cy="9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subTitle" idx="1"/>
          </p:nvPr>
        </p:nvSpPr>
        <p:spPr>
          <a:xfrm>
            <a:off x="487681" y="1774424"/>
            <a:ext cx="3133450" cy="1255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The topic is neutral in term of absence.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af-ZA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Most of the topics have identical rates.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34C6579-522D-44FA-B984-2221E489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083"/>
            <a:ext cx="4084319" cy="3652597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9AA261BA-EA53-4DA5-B595-6617C6D2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39" y="3920066"/>
            <a:ext cx="5842300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subTitle" idx="1"/>
          </p:nvPr>
        </p:nvSpPr>
        <p:spPr>
          <a:xfrm>
            <a:off x="439508" y="1766472"/>
            <a:ext cx="3133450" cy="1255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af-ZA" sz="1400" dirty="0"/>
              <a:t>The higher your parents are satisfied with the school the lower your absence days will have.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60C3A8C-0846-478C-B601-E40014AA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55" y="71560"/>
            <a:ext cx="4661079" cy="3990561"/>
          </a:xfrm>
          <a:prstGeom prst="rect">
            <a:avLst/>
          </a:prstGeom>
        </p:spPr>
      </p:pic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D643CD9-6BF1-41EF-92E9-CE1C6148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233" y="4113041"/>
            <a:ext cx="7137767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5680"/>
      </p:ext>
    </p:extLst>
  </p:cSld>
  <p:clrMapOvr>
    <a:masterClrMapping/>
  </p:clrMapOvr>
</p:sld>
</file>

<file path=ppt/theme/theme1.xml><?xml version="1.0" encoding="utf-8"?>
<a:theme xmlns:a="http://schemas.openxmlformats.org/drawingml/2006/main" name="Earth Science: Geography by Slidesgo">
  <a:themeElements>
    <a:clrScheme name="Simple Light">
      <a:dk1>
        <a:srgbClr val="000000"/>
      </a:dk1>
      <a:lt1>
        <a:srgbClr val="EAFFE8"/>
      </a:lt1>
      <a:dk2>
        <a:srgbClr val="595959"/>
      </a:dk2>
      <a:lt2>
        <a:srgbClr val="EEEEEE"/>
      </a:lt2>
      <a:accent1>
        <a:srgbClr val="296023"/>
      </a:accent1>
      <a:accent2>
        <a:srgbClr val="212121"/>
      </a:accent2>
      <a:accent3>
        <a:srgbClr val="7E4EDB"/>
      </a:accent3>
      <a:accent4>
        <a:srgbClr val="296023"/>
      </a:accent4>
      <a:accent5>
        <a:srgbClr val="68A462"/>
      </a:accent5>
      <a:accent6>
        <a:srgbClr val="D0F4CC"/>
      </a:accent6>
      <a:hlink>
        <a:srgbClr val="B491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437</Words>
  <Application>Microsoft Office PowerPoint</Application>
  <PresentationFormat>عرض على الشاشة (16:9)</PresentationFormat>
  <Paragraphs>51</Paragraphs>
  <Slides>16</Slides>
  <Notes>16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0" baseType="lpstr">
      <vt:lpstr>Bitter</vt:lpstr>
      <vt:lpstr>Roboto</vt:lpstr>
      <vt:lpstr>Arial</vt:lpstr>
      <vt:lpstr>Earth Science: Geography by Slidesgo</vt:lpstr>
      <vt:lpstr>Students’ Academic Performance</vt:lpstr>
      <vt:lpstr>عرض تقديمي في PowerPoint</vt:lpstr>
      <vt:lpstr>The dataset consists of 305 males and 175 females, and the students come from different origins.  The dataset is collected through two educational semesters: the first and second semesters.</vt:lpstr>
      <vt:lpstr>عرض تقديمي في PowerPoint</vt:lpstr>
      <vt:lpstr>The First Figure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The Second Figure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Students’ Academic Performance</dc:title>
  <dc:creator>Ruba</dc:creator>
  <cp:lastModifiedBy>ميار الخطابي</cp:lastModifiedBy>
  <cp:revision>17</cp:revision>
  <dcterms:modified xsi:type="dcterms:W3CDTF">2021-06-05T17:24:45Z</dcterms:modified>
</cp:coreProperties>
</file>