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5.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72" r:id="rId3"/>
  </p:sldMasterIdLst>
  <p:notesMasterIdLst>
    <p:notesMasterId r:id="rId29"/>
  </p:notesMasterIdLst>
  <p:sldIdLst>
    <p:sldId id="257" r:id="rId4"/>
    <p:sldId id="352" r:id="rId5"/>
    <p:sldId id="260" r:id="rId6"/>
    <p:sldId id="381" r:id="rId7"/>
    <p:sldId id="354" r:id="rId8"/>
    <p:sldId id="371" r:id="rId9"/>
    <p:sldId id="372" r:id="rId10"/>
    <p:sldId id="380" r:id="rId11"/>
    <p:sldId id="373" r:id="rId12"/>
    <p:sldId id="379" r:id="rId13"/>
    <p:sldId id="357" r:id="rId14"/>
    <p:sldId id="336" r:id="rId15"/>
    <p:sldId id="358" r:id="rId16"/>
    <p:sldId id="359" r:id="rId17"/>
    <p:sldId id="360" r:id="rId18"/>
    <p:sldId id="361" r:id="rId19"/>
    <p:sldId id="362" r:id="rId20"/>
    <p:sldId id="382" r:id="rId21"/>
    <p:sldId id="363" r:id="rId22"/>
    <p:sldId id="364" r:id="rId23"/>
    <p:sldId id="365" r:id="rId24"/>
    <p:sldId id="366" r:id="rId25"/>
    <p:sldId id="367" r:id="rId26"/>
    <p:sldId id="368" r:id="rId27"/>
    <p:sldId id="3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660"/>
  </p:normalViewPr>
  <p:slideViewPr>
    <p:cSldViewPr>
      <p:cViewPr varScale="1">
        <p:scale>
          <a:sx n="123" d="100"/>
          <a:sy n="123" d="100"/>
        </p:scale>
        <p:origin x="336" y="102"/>
      </p:cViewPr>
      <p:guideLst>
        <p:guide orient="horz" pos="2160"/>
        <p:guide pos="3840"/>
      </p:guideLst>
    </p:cSldViewPr>
  </p:slideViewPr>
  <p:notesTextViewPr>
    <p:cViewPr>
      <p:scale>
        <a:sx n="1" d="1"/>
        <a:sy n="1" d="1"/>
      </p:scale>
      <p:origin x="0" y="0"/>
    </p:cViewPr>
  </p:notesTextViewPr>
  <p:sorterViewPr>
    <p:cViewPr>
      <p:scale>
        <a:sx n="100" d="100"/>
        <a:sy n="100" d="100"/>
      </p:scale>
      <p:origin x="0" y="-2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dirty="0"/>
              <a:t>Histogram for MY20 Pedal Position event count</a:t>
            </a:r>
          </a:p>
        </c:rich>
      </c:tx>
      <c:layout>
        <c:manualLayout>
          <c:xMode val="edge"/>
          <c:yMode val="edge"/>
          <c:x val="0.11742893950559909"/>
          <c:y val="0"/>
        </c:manualLayout>
      </c:layout>
      <c:overlay val="0"/>
    </c:title>
    <c:autoTitleDeleted val="0"/>
    <c:plotArea>
      <c:layout>
        <c:manualLayout>
          <c:layoutTarget val="inner"/>
          <c:xMode val="edge"/>
          <c:yMode val="edge"/>
          <c:x val="0.11354194887494996"/>
          <c:y val="0.12451310084850414"/>
          <c:w val="0.73859218105205671"/>
          <c:h val="0.67560013380484873"/>
        </c:manualLayout>
      </c:layout>
      <c:barChart>
        <c:barDir val="col"/>
        <c:grouping val="clustered"/>
        <c:varyColors val="0"/>
        <c:ser>
          <c:idx val="0"/>
          <c:order val="0"/>
          <c:tx>
            <c:v>Frequency</c:v>
          </c:tx>
          <c:invertIfNegative val="0"/>
          <c:cat>
            <c:strRef>
              <c:f>Sheet4!$A$2:$A$13</c:f>
              <c:strCache>
                <c:ptCount val="12"/>
                <c:pt idx="0">
                  <c:v>0-0</c:v>
                </c:pt>
                <c:pt idx="1">
                  <c:v>1-5</c:v>
                </c:pt>
                <c:pt idx="2">
                  <c:v>6-10</c:v>
                </c:pt>
                <c:pt idx="3">
                  <c:v>11-15</c:v>
                </c:pt>
                <c:pt idx="4">
                  <c:v>16-20</c:v>
                </c:pt>
                <c:pt idx="5">
                  <c:v>21-25</c:v>
                </c:pt>
                <c:pt idx="6">
                  <c:v>26-30</c:v>
                </c:pt>
                <c:pt idx="7">
                  <c:v>31-35</c:v>
                </c:pt>
                <c:pt idx="8">
                  <c:v>36-40</c:v>
                </c:pt>
                <c:pt idx="9">
                  <c:v>41-45</c:v>
                </c:pt>
                <c:pt idx="10">
                  <c:v>46-50</c:v>
                </c:pt>
                <c:pt idx="11">
                  <c:v>50+</c:v>
                </c:pt>
              </c:strCache>
            </c:strRef>
          </c:cat>
          <c:val>
            <c:numRef>
              <c:f>Sheet4!$C$2:$C$13</c:f>
              <c:numCache>
                <c:formatCode>General</c:formatCode>
                <c:ptCount val="12"/>
                <c:pt idx="0">
                  <c:v>115</c:v>
                </c:pt>
                <c:pt idx="1">
                  <c:v>106</c:v>
                </c:pt>
                <c:pt idx="2">
                  <c:v>56</c:v>
                </c:pt>
                <c:pt idx="3">
                  <c:v>23</c:v>
                </c:pt>
                <c:pt idx="4">
                  <c:v>16</c:v>
                </c:pt>
                <c:pt idx="5">
                  <c:v>12</c:v>
                </c:pt>
                <c:pt idx="6">
                  <c:v>8</c:v>
                </c:pt>
                <c:pt idx="7">
                  <c:v>4</c:v>
                </c:pt>
                <c:pt idx="8">
                  <c:v>3</c:v>
                </c:pt>
                <c:pt idx="9">
                  <c:v>2</c:v>
                </c:pt>
                <c:pt idx="10">
                  <c:v>2</c:v>
                </c:pt>
                <c:pt idx="11">
                  <c:v>6</c:v>
                </c:pt>
              </c:numCache>
            </c:numRef>
          </c:val>
          <c:extLst>
            <c:ext xmlns:c16="http://schemas.microsoft.com/office/drawing/2014/chart" uri="{C3380CC4-5D6E-409C-BE32-E72D297353CC}">
              <c16:uniqueId val="{00000000-188A-45B7-B2FC-C80B8AE5A737}"/>
            </c:ext>
          </c:extLst>
        </c:ser>
        <c:dLbls>
          <c:showLegendKey val="0"/>
          <c:showVal val="0"/>
          <c:showCatName val="0"/>
          <c:showSerName val="0"/>
          <c:showPercent val="0"/>
          <c:showBubbleSize val="0"/>
        </c:dLbls>
        <c:gapWidth val="150"/>
        <c:axId val="409911040"/>
        <c:axId val="409889392"/>
      </c:barChart>
      <c:lineChart>
        <c:grouping val="standard"/>
        <c:varyColors val="0"/>
        <c:ser>
          <c:idx val="1"/>
          <c:order val="1"/>
          <c:tx>
            <c:v>Cumulative %</c:v>
          </c:tx>
          <c:cat>
            <c:strRef>
              <c:f>Sheet4!$B$2:$B$13</c:f>
              <c:strCache>
                <c:ptCount val="12"/>
                <c:pt idx="0">
                  <c:v>0</c:v>
                </c:pt>
                <c:pt idx="1">
                  <c:v>5</c:v>
                </c:pt>
                <c:pt idx="2">
                  <c:v>10</c:v>
                </c:pt>
                <c:pt idx="3">
                  <c:v>15</c:v>
                </c:pt>
                <c:pt idx="4">
                  <c:v>20</c:v>
                </c:pt>
                <c:pt idx="5">
                  <c:v>25</c:v>
                </c:pt>
                <c:pt idx="6">
                  <c:v>30</c:v>
                </c:pt>
                <c:pt idx="7">
                  <c:v>35</c:v>
                </c:pt>
                <c:pt idx="8">
                  <c:v>40</c:v>
                </c:pt>
                <c:pt idx="9">
                  <c:v>45</c:v>
                </c:pt>
                <c:pt idx="10">
                  <c:v>50</c:v>
                </c:pt>
                <c:pt idx="11">
                  <c:v>More</c:v>
                </c:pt>
              </c:strCache>
            </c:strRef>
          </c:cat>
          <c:val>
            <c:numRef>
              <c:f>Sheet4!$D$2:$D$13</c:f>
              <c:numCache>
                <c:formatCode>0.00%</c:formatCode>
                <c:ptCount val="12"/>
                <c:pt idx="0">
                  <c:v>0.32577903682719545</c:v>
                </c:pt>
                <c:pt idx="1">
                  <c:v>0.62606232294617559</c:v>
                </c:pt>
                <c:pt idx="2">
                  <c:v>0.7847025495750708</c:v>
                </c:pt>
                <c:pt idx="3">
                  <c:v>0.84985835694050993</c:v>
                </c:pt>
                <c:pt idx="4">
                  <c:v>0.89518413597733715</c:v>
                </c:pt>
                <c:pt idx="5">
                  <c:v>0.92917847025495748</c:v>
                </c:pt>
                <c:pt idx="6">
                  <c:v>0.95184135977337114</c:v>
                </c:pt>
                <c:pt idx="7">
                  <c:v>0.96317280453257792</c:v>
                </c:pt>
                <c:pt idx="8">
                  <c:v>0.97167138810198306</c:v>
                </c:pt>
                <c:pt idx="9">
                  <c:v>0.97733711048158645</c:v>
                </c:pt>
                <c:pt idx="10">
                  <c:v>0.98300283286118983</c:v>
                </c:pt>
                <c:pt idx="11">
                  <c:v>1</c:v>
                </c:pt>
              </c:numCache>
            </c:numRef>
          </c:val>
          <c:smooth val="0"/>
          <c:extLst>
            <c:ext xmlns:c16="http://schemas.microsoft.com/office/drawing/2014/chart" uri="{C3380CC4-5D6E-409C-BE32-E72D297353CC}">
              <c16:uniqueId val="{00000001-188A-45B7-B2FC-C80B8AE5A737}"/>
            </c:ext>
          </c:extLst>
        </c:ser>
        <c:dLbls>
          <c:showLegendKey val="0"/>
          <c:showVal val="0"/>
          <c:showCatName val="0"/>
          <c:showSerName val="0"/>
          <c:showPercent val="0"/>
          <c:showBubbleSize val="0"/>
        </c:dLbls>
        <c:marker val="1"/>
        <c:smooth val="0"/>
        <c:axId val="406185056"/>
        <c:axId val="409895624"/>
      </c:lineChart>
      <c:catAx>
        <c:axId val="409911040"/>
        <c:scaling>
          <c:orientation val="minMax"/>
        </c:scaling>
        <c:delete val="0"/>
        <c:axPos val="b"/>
        <c:title>
          <c:tx>
            <c:rich>
              <a:bodyPr/>
              <a:lstStyle/>
              <a:p>
                <a:pPr>
                  <a:defRPr sz="1050"/>
                </a:pPr>
                <a:r>
                  <a:rPr lang="en-US" sz="1100" b="1" i="0" u="none" strike="noStrike" baseline="0" dirty="0">
                    <a:effectLst/>
                  </a:rPr>
                  <a:t>Count of Pedal Position &gt;50 per 100 km</a:t>
                </a:r>
                <a:endParaRPr lang="en-US" sz="1100" dirty="0"/>
              </a:p>
            </c:rich>
          </c:tx>
          <c:overlay val="0"/>
        </c:title>
        <c:numFmt formatCode="General" sourceLinked="1"/>
        <c:majorTickMark val="out"/>
        <c:minorTickMark val="none"/>
        <c:tickLblPos val="nextTo"/>
        <c:crossAx val="409889392"/>
        <c:crosses val="autoZero"/>
        <c:auto val="1"/>
        <c:lblAlgn val="ctr"/>
        <c:lblOffset val="100"/>
        <c:noMultiLvlLbl val="0"/>
      </c:catAx>
      <c:valAx>
        <c:axId val="409889392"/>
        <c:scaling>
          <c:orientation val="minMax"/>
        </c:scaling>
        <c:delete val="0"/>
        <c:axPos val="l"/>
        <c:title>
          <c:tx>
            <c:rich>
              <a:bodyPr/>
              <a:lstStyle/>
              <a:p>
                <a:pPr>
                  <a:defRPr sz="1100"/>
                </a:pPr>
                <a:r>
                  <a:rPr lang="en-US" sz="1100"/>
                  <a:t>Frequency </a:t>
                </a:r>
              </a:p>
            </c:rich>
          </c:tx>
          <c:overlay val="0"/>
        </c:title>
        <c:numFmt formatCode="General" sourceLinked="1"/>
        <c:majorTickMark val="out"/>
        <c:minorTickMark val="none"/>
        <c:tickLblPos val="nextTo"/>
        <c:crossAx val="409911040"/>
        <c:crosses val="autoZero"/>
        <c:crossBetween val="between"/>
      </c:valAx>
      <c:valAx>
        <c:axId val="409895624"/>
        <c:scaling>
          <c:orientation val="minMax"/>
          <c:max val="1"/>
        </c:scaling>
        <c:delete val="0"/>
        <c:axPos val="r"/>
        <c:numFmt formatCode="0.00%" sourceLinked="1"/>
        <c:majorTickMark val="out"/>
        <c:minorTickMark val="none"/>
        <c:tickLblPos val="nextTo"/>
        <c:crossAx val="406185056"/>
        <c:crosses val="max"/>
        <c:crossBetween val="between"/>
      </c:valAx>
      <c:catAx>
        <c:axId val="406185056"/>
        <c:scaling>
          <c:orientation val="minMax"/>
        </c:scaling>
        <c:delete val="1"/>
        <c:axPos val="b"/>
        <c:numFmt formatCode="General" sourceLinked="1"/>
        <c:majorTickMark val="out"/>
        <c:minorTickMark val="none"/>
        <c:tickLblPos val="nextTo"/>
        <c:crossAx val="409895624"/>
        <c:crosses val="autoZero"/>
        <c:auto val="1"/>
        <c:lblAlgn val="ctr"/>
        <c:lblOffset val="100"/>
        <c:noMultiLvlLbl val="0"/>
      </c:catAx>
    </c:plotArea>
    <c:legend>
      <c:legendPos val="r"/>
      <c:layout>
        <c:manualLayout>
          <c:xMode val="edge"/>
          <c:yMode val="edge"/>
          <c:x val="0.59061755535445937"/>
          <c:y val="0.19665895339109199"/>
          <c:w val="0.22759235721463278"/>
          <c:h val="0.12194786219514468"/>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solidFill>
                <a:latin typeface="+mn-lt"/>
                <a:ea typeface="+mn-ea"/>
                <a:cs typeface="+mn-cs"/>
              </a:defRPr>
            </a:pPr>
            <a:r>
              <a:rPr lang="en-US" sz="1400" b="1" i="0" baseline="0">
                <a:effectLst/>
              </a:rPr>
              <a:t>Histogram for MY18-19 Pedal Position event count</a:t>
            </a:r>
            <a:endParaRPr lang="en-US" sz="1400">
              <a:effectLst/>
            </a:endParaRPr>
          </a:p>
        </c:rich>
      </c:tx>
      <c:layout>
        <c:manualLayout>
          <c:xMode val="edge"/>
          <c:yMode val="edge"/>
          <c:x val="0.12550109053269751"/>
          <c:y val="2.6158042636922934E-2"/>
        </c:manualLayout>
      </c:layout>
      <c:overlay val="0"/>
    </c:title>
    <c:autoTitleDeleted val="0"/>
    <c:plotArea>
      <c:layout>
        <c:manualLayout>
          <c:layoutTarget val="inner"/>
          <c:xMode val="edge"/>
          <c:yMode val="edge"/>
          <c:x val="0.12861224807997867"/>
          <c:y val="0.14532303122968204"/>
          <c:w val="0.73680782543294032"/>
          <c:h val="0.63536718408327741"/>
        </c:manualLayout>
      </c:layout>
      <c:barChart>
        <c:barDir val="col"/>
        <c:grouping val="clustered"/>
        <c:varyColors val="0"/>
        <c:ser>
          <c:idx val="0"/>
          <c:order val="0"/>
          <c:tx>
            <c:strRef>
              <c:f>Sheet4!$C$1</c:f>
              <c:strCache>
                <c:ptCount val="1"/>
                <c:pt idx="0">
                  <c:v>Frequency</c:v>
                </c:pt>
              </c:strCache>
            </c:strRef>
          </c:tx>
          <c:invertIfNegative val="0"/>
          <c:cat>
            <c:strRef>
              <c:f>Sheet4!$A$2:$A$13</c:f>
              <c:strCache>
                <c:ptCount val="12"/>
                <c:pt idx="0">
                  <c:v>0-0</c:v>
                </c:pt>
                <c:pt idx="1">
                  <c:v>1-5</c:v>
                </c:pt>
                <c:pt idx="2">
                  <c:v>6-10</c:v>
                </c:pt>
                <c:pt idx="3">
                  <c:v>11-15</c:v>
                </c:pt>
                <c:pt idx="4">
                  <c:v>16-20</c:v>
                </c:pt>
                <c:pt idx="5">
                  <c:v>21-25</c:v>
                </c:pt>
                <c:pt idx="6">
                  <c:v>26-30</c:v>
                </c:pt>
                <c:pt idx="7">
                  <c:v>31-35</c:v>
                </c:pt>
                <c:pt idx="8">
                  <c:v>36-40</c:v>
                </c:pt>
                <c:pt idx="9">
                  <c:v>41-45</c:v>
                </c:pt>
                <c:pt idx="10">
                  <c:v>46-50</c:v>
                </c:pt>
                <c:pt idx="11">
                  <c:v>50+</c:v>
                </c:pt>
              </c:strCache>
            </c:strRef>
          </c:cat>
          <c:val>
            <c:numRef>
              <c:f>Sheet4!$C$2:$C$13</c:f>
              <c:numCache>
                <c:formatCode>General</c:formatCode>
                <c:ptCount val="12"/>
                <c:pt idx="0">
                  <c:v>522</c:v>
                </c:pt>
                <c:pt idx="1">
                  <c:v>213</c:v>
                </c:pt>
                <c:pt idx="2">
                  <c:v>87</c:v>
                </c:pt>
                <c:pt idx="3">
                  <c:v>68</c:v>
                </c:pt>
                <c:pt idx="4">
                  <c:v>27</c:v>
                </c:pt>
                <c:pt idx="5">
                  <c:v>23</c:v>
                </c:pt>
                <c:pt idx="6">
                  <c:v>12</c:v>
                </c:pt>
                <c:pt idx="7">
                  <c:v>11</c:v>
                </c:pt>
                <c:pt idx="8">
                  <c:v>6</c:v>
                </c:pt>
                <c:pt idx="9">
                  <c:v>1</c:v>
                </c:pt>
                <c:pt idx="10">
                  <c:v>2</c:v>
                </c:pt>
                <c:pt idx="11">
                  <c:v>11</c:v>
                </c:pt>
              </c:numCache>
            </c:numRef>
          </c:val>
          <c:extLst>
            <c:ext xmlns:c16="http://schemas.microsoft.com/office/drawing/2014/chart" uri="{C3380CC4-5D6E-409C-BE32-E72D297353CC}">
              <c16:uniqueId val="{00000000-8285-4CC0-94FB-69A5415A0A23}"/>
            </c:ext>
          </c:extLst>
        </c:ser>
        <c:dLbls>
          <c:showLegendKey val="0"/>
          <c:showVal val="0"/>
          <c:showCatName val="0"/>
          <c:showSerName val="0"/>
          <c:showPercent val="0"/>
          <c:showBubbleSize val="0"/>
        </c:dLbls>
        <c:gapWidth val="150"/>
        <c:axId val="404870800"/>
        <c:axId val="404872768"/>
      </c:barChart>
      <c:lineChart>
        <c:grouping val="standard"/>
        <c:varyColors val="0"/>
        <c:ser>
          <c:idx val="1"/>
          <c:order val="1"/>
          <c:tx>
            <c:strRef>
              <c:f>Sheet4!$D$1</c:f>
              <c:strCache>
                <c:ptCount val="1"/>
                <c:pt idx="0">
                  <c:v>Cumulative %</c:v>
                </c:pt>
              </c:strCache>
            </c:strRef>
          </c:tx>
          <c:cat>
            <c:strRef>
              <c:f>Sheet4!$E$2:$E$13</c:f>
              <c:strCache>
                <c:ptCount val="12"/>
                <c:pt idx="0">
                  <c:v>0</c:v>
                </c:pt>
                <c:pt idx="1">
                  <c:v>5</c:v>
                </c:pt>
                <c:pt idx="2">
                  <c:v>10</c:v>
                </c:pt>
                <c:pt idx="3">
                  <c:v>15</c:v>
                </c:pt>
                <c:pt idx="4">
                  <c:v>20</c:v>
                </c:pt>
                <c:pt idx="5">
                  <c:v>25</c:v>
                </c:pt>
                <c:pt idx="6">
                  <c:v>30</c:v>
                </c:pt>
                <c:pt idx="7">
                  <c:v>35</c:v>
                </c:pt>
                <c:pt idx="8">
                  <c:v>More</c:v>
                </c:pt>
                <c:pt idx="9">
                  <c:v>40</c:v>
                </c:pt>
                <c:pt idx="10">
                  <c:v>50</c:v>
                </c:pt>
                <c:pt idx="11">
                  <c:v>45</c:v>
                </c:pt>
              </c:strCache>
            </c:strRef>
          </c:cat>
          <c:val>
            <c:numRef>
              <c:f>Sheet4!$G$2:$G$13</c:f>
              <c:numCache>
                <c:formatCode>0.00%</c:formatCode>
                <c:ptCount val="12"/>
                <c:pt idx="0">
                  <c:v>0.53102746693794511</c:v>
                </c:pt>
                <c:pt idx="1">
                  <c:v>0.74771108850457779</c:v>
                </c:pt>
                <c:pt idx="2">
                  <c:v>0.83621566632756872</c:v>
                </c:pt>
                <c:pt idx="3">
                  <c:v>0.90539165818921663</c:v>
                </c:pt>
                <c:pt idx="4">
                  <c:v>0.93285859613428279</c:v>
                </c:pt>
                <c:pt idx="5">
                  <c:v>0.95625635808748732</c:v>
                </c:pt>
                <c:pt idx="6">
                  <c:v>0.96846388606307221</c:v>
                </c:pt>
                <c:pt idx="7">
                  <c:v>0.97965412004069174</c:v>
                </c:pt>
                <c:pt idx="8">
                  <c:v>0.99084435401831128</c:v>
                </c:pt>
                <c:pt idx="9">
                  <c:v>0.99694811800610372</c:v>
                </c:pt>
                <c:pt idx="10">
                  <c:v>0.99898270600203454</c:v>
                </c:pt>
                <c:pt idx="11">
                  <c:v>1</c:v>
                </c:pt>
              </c:numCache>
            </c:numRef>
          </c:val>
          <c:smooth val="0"/>
          <c:extLst>
            <c:ext xmlns:c16="http://schemas.microsoft.com/office/drawing/2014/chart" uri="{C3380CC4-5D6E-409C-BE32-E72D297353CC}">
              <c16:uniqueId val="{00000001-8285-4CC0-94FB-69A5415A0A23}"/>
            </c:ext>
          </c:extLst>
        </c:ser>
        <c:dLbls>
          <c:showLegendKey val="0"/>
          <c:showVal val="0"/>
          <c:showCatName val="0"/>
          <c:showSerName val="0"/>
          <c:showPercent val="0"/>
          <c:showBubbleSize val="0"/>
        </c:dLbls>
        <c:marker val="1"/>
        <c:smooth val="0"/>
        <c:axId val="412031704"/>
        <c:axId val="412038592"/>
      </c:lineChart>
      <c:catAx>
        <c:axId val="404870800"/>
        <c:scaling>
          <c:orientation val="minMax"/>
        </c:scaling>
        <c:delete val="0"/>
        <c:axPos val="b"/>
        <c:title>
          <c:tx>
            <c:rich>
              <a:bodyPr/>
              <a:lstStyle/>
              <a:p>
                <a:pPr>
                  <a:defRPr/>
                </a:pPr>
                <a:r>
                  <a:rPr lang="en-US" sz="1100"/>
                  <a:t>Count of Pedal Position &gt;50 per 100 km</a:t>
                </a:r>
              </a:p>
            </c:rich>
          </c:tx>
          <c:overlay val="0"/>
        </c:title>
        <c:numFmt formatCode="General" sourceLinked="1"/>
        <c:majorTickMark val="out"/>
        <c:minorTickMark val="none"/>
        <c:tickLblPos val="nextTo"/>
        <c:crossAx val="404872768"/>
        <c:crosses val="autoZero"/>
        <c:auto val="1"/>
        <c:lblAlgn val="ctr"/>
        <c:lblOffset val="100"/>
        <c:noMultiLvlLbl val="0"/>
      </c:catAx>
      <c:valAx>
        <c:axId val="404872768"/>
        <c:scaling>
          <c:orientation val="minMax"/>
        </c:scaling>
        <c:delete val="0"/>
        <c:axPos val="l"/>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100" b="1" i="0" baseline="0" dirty="0">
                    <a:effectLst/>
                  </a:rPr>
                  <a:t>Frequency </a:t>
                </a:r>
                <a:endParaRPr lang="en-US" sz="600" dirty="0">
                  <a:effectLst/>
                </a:endParaRPr>
              </a:p>
            </c:rich>
          </c:tx>
          <c:overlay val="0"/>
        </c:title>
        <c:numFmt formatCode="General" sourceLinked="1"/>
        <c:majorTickMark val="out"/>
        <c:minorTickMark val="none"/>
        <c:tickLblPos val="nextTo"/>
        <c:crossAx val="404870800"/>
        <c:crosses val="autoZero"/>
        <c:crossBetween val="between"/>
      </c:valAx>
      <c:valAx>
        <c:axId val="412038592"/>
        <c:scaling>
          <c:orientation val="minMax"/>
          <c:max val="1"/>
        </c:scaling>
        <c:delete val="0"/>
        <c:axPos val="r"/>
        <c:numFmt formatCode="0.00%" sourceLinked="1"/>
        <c:majorTickMark val="out"/>
        <c:minorTickMark val="none"/>
        <c:tickLblPos val="nextTo"/>
        <c:crossAx val="412031704"/>
        <c:crosses val="max"/>
        <c:crossBetween val="between"/>
      </c:valAx>
      <c:catAx>
        <c:axId val="412031704"/>
        <c:scaling>
          <c:orientation val="minMax"/>
        </c:scaling>
        <c:delete val="1"/>
        <c:axPos val="b"/>
        <c:numFmt formatCode="General" sourceLinked="1"/>
        <c:majorTickMark val="out"/>
        <c:minorTickMark val="none"/>
        <c:tickLblPos val="nextTo"/>
        <c:crossAx val="412038592"/>
        <c:crosses val="autoZero"/>
        <c:auto val="1"/>
        <c:lblAlgn val="ctr"/>
        <c:lblOffset val="100"/>
        <c:noMultiLvlLbl val="0"/>
      </c:catAx>
    </c:plotArea>
    <c:legend>
      <c:legendPos val="r"/>
      <c:layout>
        <c:manualLayout>
          <c:xMode val="edge"/>
          <c:yMode val="edge"/>
          <c:x val="0.5822728301203729"/>
          <c:y val="0.20394009109421585"/>
          <c:w val="0.26072065345280115"/>
          <c:h val="0.1211585486487556"/>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dirty="0"/>
              <a:t>Histogram for MY20</a:t>
            </a:r>
            <a:r>
              <a:rPr lang="en-US" sz="1400" baseline="0" dirty="0"/>
              <a:t> Enrichment event count </a:t>
            </a:r>
            <a:endParaRPr lang="en-US" sz="1400" dirty="0"/>
          </a:p>
        </c:rich>
      </c:tx>
      <c:layout>
        <c:manualLayout>
          <c:xMode val="edge"/>
          <c:yMode val="edge"/>
          <c:x val="0.1465709243883519"/>
          <c:y val="9.1049738966850723E-3"/>
        </c:manualLayout>
      </c:layout>
      <c:overlay val="0"/>
    </c:title>
    <c:autoTitleDeleted val="0"/>
    <c:plotArea>
      <c:layout>
        <c:manualLayout>
          <c:layoutTarget val="inner"/>
          <c:xMode val="edge"/>
          <c:yMode val="edge"/>
          <c:x val="0.1148330181214867"/>
          <c:y val="0.13717208623704896"/>
          <c:w val="0.75989966916754359"/>
          <c:h val="0.69438115571512771"/>
        </c:manualLayout>
      </c:layout>
      <c:barChart>
        <c:barDir val="col"/>
        <c:grouping val="clustered"/>
        <c:varyColors val="0"/>
        <c:ser>
          <c:idx val="0"/>
          <c:order val="0"/>
          <c:tx>
            <c:v>Frequency</c:v>
          </c:tx>
          <c:invertIfNegative val="0"/>
          <c:cat>
            <c:strRef>
              <c:f>Sheet6!$D$2:$D$13</c:f>
              <c:strCache>
                <c:ptCount val="12"/>
                <c:pt idx="0">
                  <c:v>0</c:v>
                </c:pt>
                <c:pt idx="1">
                  <c:v>1</c:v>
                </c:pt>
                <c:pt idx="2">
                  <c:v>2</c:v>
                </c:pt>
                <c:pt idx="3">
                  <c:v>3</c:v>
                </c:pt>
                <c:pt idx="4">
                  <c:v>4</c:v>
                </c:pt>
                <c:pt idx="5">
                  <c:v>5</c:v>
                </c:pt>
                <c:pt idx="6">
                  <c:v>8</c:v>
                </c:pt>
                <c:pt idx="7">
                  <c:v>6</c:v>
                </c:pt>
                <c:pt idx="8">
                  <c:v>7</c:v>
                </c:pt>
                <c:pt idx="9">
                  <c:v>9</c:v>
                </c:pt>
                <c:pt idx="10">
                  <c:v>10</c:v>
                </c:pt>
                <c:pt idx="11">
                  <c:v>More</c:v>
                </c:pt>
              </c:strCache>
            </c:strRef>
          </c:cat>
          <c:val>
            <c:numRef>
              <c:f>Sheet6!$E$2:$E$13</c:f>
              <c:numCache>
                <c:formatCode>General</c:formatCode>
                <c:ptCount val="12"/>
                <c:pt idx="0">
                  <c:v>271</c:v>
                </c:pt>
                <c:pt idx="1">
                  <c:v>50</c:v>
                </c:pt>
                <c:pt idx="2">
                  <c:v>20</c:v>
                </c:pt>
                <c:pt idx="3">
                  <c:v>7</c:v>
                </c:pt>
                <c:pt idx="4">
                  <c:v>3</c:v>
                </c:pt>
                <c:pt idx="5">
                  <c:v>1</c:v>
                </c:pt>
                <c:pt idx="6">
                  <c:v>1</c:v>
                </c:pt>
                <c:pt idx="7">
                  <c:v>0</c:v>
                </c:pt>
                <c:pt idx="8">
                  <c:v>0</c:v>
                </c:pt>
                <c:pt idx="9">
                  <c:v>0</c:v>
                </c:pt>
                <c:pt idx="10">
                  <c:v>0</c:v>
                </c:pt>
                <c:pt idx="11">
                  <c:v>0</c:v>
                </c:pt>
              </c:numCache>
            </c:numRef>
          </c:val>
          <c:extLst>
            <c:ext xmlns:c16="http://schemas.microsoft.com/office/drawing/2014/chart" uri="{C3380CC4-5D6E-409C-BE32-E72D297353CC}">
              <c16:uniqueId val="{00000000-9C78-4FFD-BE1F-87FF5A1CE9FE}"/>
            </c:ext>
          </c:extLst>
        </c:ser>
        <c:dLbls>
          <c:showLegendKey val="0"/>
          <c:showVal val="0"/>
          <c:showCatName val="0"/>
          <c:showSerName val="0"/>
          <c:showPercent val="0"/>
          <c:showBubbleSize val="0"/>
        </c:dLbls>
        <c:gapWidth val="150"/>
        <c:axId val="406167672"/>
        <c:axId val="406171936"/>
      </c:barChart>
      <c:lineChart>
        <c:grouping val="standard"/>
        <c:varyColors val="0"/>
        <c:ser>
          <c:idx val="1"/>
          <c:order val="1"/>
          <c:tx>
            <c:v>Cumulative %</c:v>
          </c:tx>
          <c:cat>
            <c:strRef>
              <c:f>Sheet6!$D$2:$D$13</c:f>
              <c:strCache>
                <c:ptCount val="12"/>
                <c:pt idx="0">
                  <c:v>0</c:v>
                </c:pt>
                <c:pt idx="1">
                  <c:v>1</c:v>
                </c:pt>
                <c:pt idx="2">
                  <c:v>2</c:v>
                </c:pt>
                <c:pt idx="3">
                  <c:v>3</c:v>
                </c:pt>
                <c:pt idx="4">
                  <c:v>4</c:v>
                </c:pt>
                <c:pt idx="5">
                  <c:v>5</c:v>
                </c:pt>
                <c:pt idx="6">
                  <c:v>8</c:v>
                </c:pt>
                <c:pt idx="7">
                  <c:v>6</c:v>
                </c:pt>
                <c:pt idx="8">
                  <c:v>7</c:v>
                </c:pt>
                <c:pt idx="9">
                  <c:v>9</c:v>
                </c:pt>
                <c:pt idx="10">
                  <c:v>10</c:v>
                </c:pt>
                <c:pt idx="11">
                  <c:v>More</c:v>
                </c:pt>
              </c:strCache>
            </c:strRef>
          </c:cat>
          <c:val>
            <c:numRef>
              <c:f>Sheet6!$F$2:$F$13</c:f>
              <c:numCache>
                <c:formatCode>0.00%</c:formatCode>
                <c:ptCount val="12"/>
                <c:pt idx="0">
                  <c:v>0.76770538243626063</c:v>
                </c:pt>
                <c:pt idx="1">
                  <c:v>0.90934844192634556</c:v>
                </c:pt>
                <c:pt idx="2">
                  <c:v>0.96600566572237956</c:v>
                </c:pt>
                <c:pt idx="3">
                  <c:v>0.98583569405099147</c:v>
                </c:pt>
                <c:pt idx="4">
                  <c:v>0.99433427762039661</c:v>
                </c:pt>
                <c:pt idx="5">
                  <c:v>0.99716713881019825</c:v>
                </c:pt>
                <c:pt idx="6">
                  <c:v>1</c:v>
                </c:pt>
                <c:pt idx="7">
                  <c:v>1</c:v>
                </c:pt>
                <c:pt idx="8">
                  <c:v>1</c:v>
                </c:pt>
                <c:pt idx="9">
                  <c:v>1</c:v>
                </c:pt>
                <c:pt idx="10">
                  <c:v>1</c:v>
                </c:pt>
                <c:pt idx="11">
                  <c:v>1</c:v>
                </c:pt>
              </c:numCache>
            </c:numRef>
          </c:val>
          <c:smooth val="0"/>
          <c:extLst>
            <c:ext xmlns:c16="http://schemas.microsoft.com/office/drawing/2014/chart" uri="{C3380CC4-5D6E-409C-BE32-E72D297353CC}">
              <c16:uniqueId val="{00000001-9C78-4FFD-BE1F-87FF5A1CE9FE}"/>
            </c:ext>
          </c:extLst>
        </c:ser>
        <c:dLbls>
          <c:showLegendKey val="0"/>
          <c:showVal val="0"/>
          <c:showCatName val="0"/>
          <c:showSerName val="0"/>
          <c:showPercent val="0"/>
          <c:showBubbleSize val="0"/>
        </c:dLbls>
        <c:marker val="1"/>
        <c:smooth val="0"/>
        <c:axId val="406172264"/>
        <c:axId val="406169640"/>
      </c:lineChart>
      <c:catAx>
        <c:axId val="406167672"/>
        <c:scaling>
          <c:orientation val="minMax"/>
        </c:scaling>
        <c:delete val="0"/>
        <c:axPos val="b"/>
        <c:title>
          <c:tx>
            <c:rich>
              <a:bodyPr/>
              <a:lstStyle/>
              <a:p>
                <a:pPr>
                  <a:defRPr sz="1100"/>
                </a:pPr>
                <a:r>
                  <a:rPr lang="en-US" sz="1100"/>
                  <a:t>Count of </a:t>
                </a:r>
                <a:r>
                  <a:rPr lang="en-US" sz="1100" b="1" i="0" u="none" strike="noStrike" baseline="0">
                    <a:effectLst/>
                  </a:rPr>
                  <a:t>Enrichment = TRUE</a:t>
                </a:r>
                <a:r>
                  <a:rPr lang="en-US" sz="1100"/>
                  <a:t> per 100 km</a:t>
                </a:r>
                <a:r>
                  <a:rPr lang="en-US" sz="1100" baseline="0"/>
                  <a:t> </a:t>
                </a:r>
                <a:endParaRPr lang="en-US" sz="1100"/>
              </a:p>
            </c:rich>
          </c:tx>
          <c:overlay val="0"/>
        </c:title>
        <c:numFmt formatCode="General" sourceLinked="1"/>
        <c:majorTickMark val="out"/>
        <c:minorTickMark val="none"/>
        <c:tickLblPos val="nextTo"/>
        <c:crossAx val="406171936"/>
        <c:crosses val="autoZero"/>
        <c:auto val="1"/>
        <c:lblAlgn val="ctr"/>
        <c:lblOffset val="100"/>
        <c:noMultiLvlLbl val="0"/>
      </c:catAx>
      <c:valAx>
        <c:axId val="406171936"/>
        <c:scaling>
          <c:orientation val="minMax"/>
        </c:scaling>
        <c:delete val="0"/>
        <c:axPos val="l"/>
        <c:title>
          <c:tx>
            <c:rich>
              <a:bodyPr/>
              <a:lstStyle/>
              <a:p>
                <a:pPr>
                  <a:defRPr sz="1100"/>
                </a:pPr>
                <a:r>
                  <a:rPr lang="en-US" sz="1100" b="1" i="0" baseline="0">
                    <a:effectLst/>
                  </a:rPr>
                  <a:t>Frequency</a:t>
                </a:r>
                <a:endParaRPr lang="en-US" sz="800">
                  <a:effectLst/>
                </a:endParaRPr>
              </a:p>
            </c:rich>
          </c:tx>
          <c:overlay val="0"/>
        </c:title>
        <c:numFmt formatCode="General" sourceLinked="1"/>
        <c:majorTickMark val="out"/>
        <c:minorTickMark val="none"/>
        <c:tickLblPos val="nextTo"/>
        <c:crossAx val="406167672"/>
        <c:crosses val="autoZero"/>
        <c:crossBetween val="between"/>
      </c:valAx>
      <c:valAx>
        <c:axId val="406169640"/>
        <c:scaling>
          <c:orientation val="minMax"/>
          <c:max val="1"/>
        </c:scaling>
        <c:delete val="0"/>
        <c:axPos val="r"/>
        <c:numFmt formatCode="0.00%" sourceLinked="1"/>
        <c:majorTickMark val="out"/>
        <c:minorTickMark val="none"/>
        <c:tickLblPos val="nextTo"/>
        <c:crossAx val="406172264"/>
        <c:crosses val="max"/>
        <c:crossBetween val="between"/>
      </c:valAx>
      <c:catAx>
        <c:axId val="406172264"/>
        <c:scaling>
          <c:orientation val="minMax"/>
        </c:scaling>
        <c:delete val="1"/>
        <c:axPos val="b"/>
        <c:numFmt formatCode="General" sourceLinked="1"/>
        <c:majorTickMark val="out"/>
        <c:minorTickMark val="none"/>
        <c:tickLblPos val="nextTo"/>
        <c:crossAx val="406169640"/>
        <c:crosses val="autoZero"/>
        <c:auto val="1"/>
        <c:lblAlgn val="ctr"/>
        <c:lblOffset val="100"/>
        <c:noMultiLvlLbl val="0"/>
      </c:catAx>
    </c:plotArea>
    <c:legend>
      <c:legendPos val="r"/>
      <c:layout>
        <c:manualLayout>
          <c:xMode val="edge"/>
          <c:yMode val="edge"/>
          <c:x val="0.59600140178120131"/>
          <c:y val="0.18184077067001866"/>
          <c:w val="0.21754223982709495"/>
          <c:h val="0.15887247444513428"/>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400" b="1" i="0" baseline="0" dirty="0">
                <a:effectLst/>
              </a:rPr>
              <a:t>Histogram for MY18-19 Enrichment event count </a:t>
            </a:r>
            <a:endParaRPr lang="en-US" sz="1400" dirty="0">
              <a:effectLst/>
            </a:endParaRPr>
          </a:p>
        </c:rich>
      </c:tx>
      <c:layout>
        <c:manualLayout>
          <c:xMode val="edge"/>
          <c:yMode val="edge"/>
          <c:x val="0.16319047619047619"/>
          <c:y val="4.2735042735042739E-3"/>
        </c:manualLayout>
      </c:layout>
      <c:overlay val="0"/>
    </c:title>
    <c:autoTitleDeleted val="0"/>
    <c:plotArea>
      <c:layout>
        <c:manualLayout>
          <c:layoutTarget val="inner"/>
          <c:xMode val="edge"/>
          <c:yMode val="edge"/>
          <c:x val="0.12064169271994241"/>
          <c:y val="0.12412259308294428"/>
          <c:w val="0.76547940474603282"/>
          <c:h val="0.70149992280376705"/>
        </c:manualLayout>
      </c:layout>
      <c:barChart>
        <c:barDir val="col"/>
        <c:grouping val="clustered"/>
        <c:varyColors val="0"/>
        <c:ser>
          <c:idx val="0"/>
          <c:order val="0"/>
          <c:tx>
            <c:strRef>
              <c:f>Sheet3!$B$1</c:f>
              <c:strCache>
                <c:ptCount val="1"/>
                <c:pt idx="0">
                  <c:v>Frequency</c:v>
                </c:pt>
              </c:strCache>
            </c:strRef>
          </c:tx>
          <c:invertIfNegative val="0"/>
          <c:cat>
            <c:strRef>
              <c:f>Sheet3!$A$2:$A$13</c:f>
              <c:strCache>
                <c:ptCount val="12"/>
                <c:pt idx="0">
                  <c:v>0</c:v>
                </c:pt>
                <c:pt idx="1">
                  <c:v>1</c:v>
                </c:pt>
                <c:pt idx="2">
                  <c:v>2</c:v>
                </c:pt>
                <c:pt idx="3">
                  <c:v>3</c:v>
                </c:pt>
                <c:pt idx="4">
                  <c:v>4</c:v>
                </c:pt>
                <c:pt idx="5">
                  <c:v>5</c:v>
                </c:pt>
                <c:pt idx="6">
                  <c:v>6</c:v>
                </c:pt>
                <c:pt idx="7">
                  <c:v>7</c:v>
                </c:pt>
                <c:pt idx="8">
                  <c:v>8</c:v>
                </c:pt>
                <c:pt idx="9">
                  <c:v>9</c:v>
                </c:pt>
                <c:pt idx="10">
                  <c:v>10</c:v>
                </c:pt>
                <c:pt idx="11">
                  <c:v>More</c:v>
                </c:pt>
              </c:strCache>
            </c:strRef>
          </c:cat>
          <c:val>
            <c:numRef>
              <c:f>Sheet3!$B$2:$B$13</c:f>
              <c:numCache>
                <c:formatCode>General</c:formatCode>
                <c:ptCount val="12"/>
                <c:pt idx="0">
                  <c:v>782</c:v>
                </c:pt>
                <c:pt idx="1">
                  <c:v>114</c:v>
                </c:pt>
                <c:pt idx="2">
                  <c:v>41</c:v>
                </c:pt>
                <c:pt idx="3">
                  <c:v>13</c:v>
                </c:pt>
                <c:pt idx="4">
                  <c:v>9</c:v>
                </c:pt>
                <c:pt idx="5">
                  <c:v>2</c:v>
                </c:pt>
                <c:pt idx="6">
                  <c:v>8</c:v>
                </c:pt>
                <c:pt idx="7">
                  <c:v>4</c:v>
                </c:pt>
                <c:pt idx="8">
                  <c:v>1</c:v>
                </c:pt>
                <c:pt idx="9">
                  <c:v>2</c:v>
                </c:pt>
                <c:pt idx="10">
                  <c:v>2</c:v>
                </c:pt>
                <c:pt idx="11">
                  <c:v>5</c:v>
                </c:pt>
              </c:numCache>
            </c:numRef>
          </c:val>
          <c:extLst>
            <c:ext xmlns:c16="http://schemas.microsoft.com/office/drawing/2014/chart" uri="{C3380CC4-5D6E-409C-BE32-E72D297353CC}">
              <c16:uniqueId val="{00000000-C7CD-4485-ADA3-736F00B2E6A5}"/>
            </c:ext>
          </c:extLst>
        </c:ser>
        <c:dLbls>
          <c:showLegendKey val="0"/>
          <c:showVal val="0"/>
          <c:showCatName val="0"/>
          <c:showSerName val="0"/>
          <c:showPercent val="0"/>
          <c:showBubbleSize val="0"/>
        </c:dLbls>
        <c:gapWidth val="150"/>
        <c:axId val="406185712"/>
        <c:axId val="406187024"/>
      </c:barChart>
      <c:lineChart>
        <c:grouping val="standard"/>
        <c:varyColors val="0"/>
        <c:ser>
          <c:idx val="1"/>
          <c:order val="1"/>
          <c:tx>
            <c:strRef>
              <c:f>Sheet3!$C$1</c:f>
              <c:strCache>
                <c:ptCount val="1"/>
                <c:pt idx="0">
                  <c:v>Cumulative %</c:v>
                </c:pt>
              </c:strCache>
            </c:strRef>
          </c:tx>
          <c:cat>
            <c:strRef>
              <c:f>Sheet3!$D$2:$D$13</c:f>
              <c:strCache>
                <c:ptCount val="12"/>
                <c:pt idx="0">
                  <c:v>0</c:v>
                </c:pt>
                <c:pt idx="1">
                  <c:v>1</c:v>
                </c:pt>
                <c:pt idx="2">
                  <c:v>2</c:v>
                </c:pt>
                <c:pt idx="3">
                  <c:v>3</c:v>
                </c:pt>
                <c:pt idx="4">
                  <c:v>4</c:v>
                </c:pt>
                <c:pt idx="5">
                  <c:v>6</c:v>
                </c:pt>
                <c:pt idx="6">
                  <c:v>More</c:v>
                </c:pt>
                <c:pt idx="7">
                  <c:v>7</c:v>
                </c:pt>
                <c:pt idx="8">
                  <c:v>5</c:v>
                </c:pt>
                <c:pt idx="9">
                  <c:v>9</c:v>
                </c:pt>
                <c:pt idx="10">
                  <c:v>10</c:v>
                </c:pt>
                <c:pt idx="11">
                  <c:v>8</c:v>
                </c:pt>
              </c:strCache>
            </c:strRef>
          </c:cat>
          <c:val>
            <c:numRef>
              <c:f>Sheet3!$C$2:$C$13</c:f>
              <c:numCache>
                <c:formatCode>0.00%</c:formatCode>
                <c:ptCount val="12"/>
                <c:pt idx="0">
                  <c:v>0.79552390640895221</c:v>
                </c:pt>
                <c:pt idx="1">
                  <c:v>0.91149542217700918</c:v>
                </c:pt>
                <c:pt idx="2">
                  <c:v>0.95320447609359105</c:v>
                </c:pt>
                <c:pt idx="3">
                  <c:v>0.9664292980671414</c:v>
                </c:pt>
                <c:pt idx="4">
                  <c:v>0.97558494404883012</c:v>
                </c:pt>
                <c:pt idx="5">
                  <c:v>0.97761953204476093</c:v>
                </c:pt>
                <c:pt idx="6">
                  <c:v>0.98575788402848419</c:v>
                </c:pt>
                <c:pt idx="7">
                  <c:v>0.98982706002034593</c:v>
                </c:pt>
                <c:pt idx="8">
                  <c:v>0.99084435401831128</c:v>
                </c:pt>
                <c:pt idx="9">
                  <c:v>0.99287894201424209</c:v>
                </c:pt>
                <c:pt idx="10">
                  <c:v>0.99491353001017291</c:v>
                </c:pt>
                <c:pt idx="11">
                  <c:v>1</c:v>
                </c:pt>
              </c:numCache>
            </c:numRef>
          </c:val>
          <c:smooth val="0"/>
          <c:extLst>
            <c:ext xmlns:c16="http://schemas.microsoft.com/office/drawing/2014/chart" uri="{C3380CC4-5D6E-409C-BE32-E72D297353CC}">
              <c16:uniqueId val="{00000001-C7CD-4485-ADA3-736F00B2E6A5}"/>
            </c:ext>
          </c:extLst>
        </c:ser>
        <c:dLbls>
          <c:showLegendKey val="0"/>
          <c:showVal val="0"/>
          <c:showCatName val="0"/>
          <c:showSerName val="0"/>
          <c:showPercent val="0"/>
          <c:showBubbleSize val="0"/>
        </c:dLbls>
        <c:marker val="1"/>
        <c:smooth val="0"/>
        <c:axId val="406177840"/>
        <c:axId val="406178168"/>
      </c:lineChart>
      <c:catAx>
        <c:axId val="406185712"/>
        <c:scaling>
          <c:orientation val="minMax"/>
        </c:scaling>
        <c:delete val="0"/>
        <c:axPos val="b"/>
        <c:title>
          <c:tx>
            <c:rich>
              <a:bodyPr/>
              <a:lstStyle/>
              <a:p>
                <a:pPr>
                  <a:defRPr/>
                </a:pPr>
                <a:r>
                  <a:rPr lang="en-US" sz="1100" b="1" i="0" u="none" strike="noStrike" baseline="0">
                    <a:effectLst/>
                  </a:rPr>
                  <a:t>Count of Enrichment = TRUE per 100 km </a:t>
                </a:r>
              </a:p>
            </c:rich>
          </c:tx>
          <c:overlay val="0"/>
        </c:title>
        <c:numFmt formatCode="General" sourceLinked="1"/>
        <c:majorTickMark val="out"/>
        <c:minorTickMark val="none"/>
        <c:tickLblPos val="nextTo"/>
        <c:crossAx val="406187024"/>
        <c:crosses val="autoZero"/>
        <c:auto val="1"/>
        <c:lblAlgn val="ctr"/>
        <c:lblOffset val="100"/>
        <c:noMultiLvlLbl val="0"/>
      </c:catAx>
      <c:valAx>
        <c:axId val="406187024"/>
        <c:scaling>
          <c:orientation val="minMax"/>
        </c:scaling>
        <c:delete val="0"/>
        <c:axPos val="l"/>
        <c:title>
          <c:tx>
            <c:rich>
              <a:bodyPr/>
              <a:lstStyle/>
              <a:p>
                <a:pPr>
                  <a:defRPr/>
                </a:pPr>
                <a:r>
                  <a:rPr lang="en-US" sz="1100"/>
                  <a:t>Fequency</a:t>
                </a:r>
              </a:p>
            </c:rich>
          </c:tx>
          <c:overlay val="0"/>
        </c:title>
        <c:numFmt formatCode="General" sourceLinked="1"/>
        <c:majorTickMark val="out"/>
        <c:minorTickMark val="none"/>
        <c:tickLblPos val="nextTo"/>
        <c:crossAx val="406185712"/>
        <c:crosses val="autoZero"/>
        <c:crossBetween val="between"/>
      </c:valAx>
      <c:valAx>
        <c:axId val="406178168"/>
        <c:scaling>
          <c:orientation val="minMax"/>
          <c:max val="1"/>
        </c:scaling>
        <c:delete val="0"/>
        <c:axPos val="r"/>
        <c:numFmt formatCode="0.00%" sourceLinked="1"/>
        <c:majorTickMark val="out"/>
        <c:minorTickMark val="none"/>
        <c:tickLblPos val="nextTo"/>
        <c:crossAx val="406177840"/>
        <c:crosses val="max"/>
        <c:crossBetween val="between"/>
      </c:valAx>
      <c:catAx>
        <c:axId val="406177840"/>
        <c:scaling>
          <c:orientation val="minMax"/>
        </c:scaling>
        <c:delete val="1"/>
        <c:axPos val="b"/>
        <c:numFmt formatCode="General" sourceLinked="1"/>
        <c:majorTickMark val="out"/>
        <c:minorTickMark val="none"/>
        <c:tickLblPos val="nextTo"/>
        <c:crossAx val="406178168"/>
        <c:crosses val="autoZero"/>
        <c:auto val="1"/>
        <c:lblAlgn val="ctr"/>
        <c:lblOffset val="100"/>
        <c:noMultiLvlLbl val="0"/>
      </c:catAx>
    </c:plotArea>
    <c:legend>
      <c:legendPos val="r"/>
      <c:layout>
        <c:manualLayout>
          <c:xMode val="edge"/>
          <c:yMode val="edge"/>
          <c:x val="0.62444636177237067"/>
          <c:y val="0.20816041377180797"/>
          <c:w val="0.21720375668364658"/>
          <c:h val="0.10668385478363877"/>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dirty="0"/>
              <a:t>Frequency of Overall </a:t>
            </a:r>
            <a:r>
              <a:rPr lang="en-US" sz="1600" b="1" i="0" u="none" strike="noStrike" baseline="0" dirty="0">
                <a:effectLst/>
              </a:rPr>
              <a:t>Compressor Limit Request  for Each Status</a:t>
            </a:r>
            <a:endParaRPr lang="en-US" sz="16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9AD-4ACD-A3D9-277A436330C1}"/>
              </c:ext>
            </c:extLst>
          </c:dPt>
          <c:dPt>
            <c:idx val="1"/>
            <c:bubble3D val="0"/>
            <c:spPr>
              <a:solidFill>
                <a:srgbClr val="FF3300"/>
              </a:solidFill>
              <a:ln>
                <a:solidFill>
                  <a:srgbClr val="FF3300"/>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9AD-4ACD-A3D9-277A436330C1}"/>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9AD-4ACD-A3D9-277A436330C1}"/>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9AD-4ACD-A3D9-277A436330C1}"/>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9AD-4ACD-A3D9-277A436330C1}"/>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Sheet1!$D$5:$D$9</c:f>
              <c:strCache>
                <c:ptCount val="5"/>
                <c:pt idx="0">
                  <c:v>Status 1</c:v>
                </c:pt>
                <c:pt idx="1">
                  <c:v>Status 2</c:v>
                </c:pt>
                <c:pt idx="2">
                  <c:v>Status 3</c:v>
                </c:pt>
                <c:pt idx="3">
                  <c:v>Status 4</c:v>
                </c:pt>
                <c:pt idx="4">
                  <c:v>Status 5</c:v>
                </c:pt>
              </c:strCache>
            </c:strRef>
          </c:cat>
          <c:val>
            <c:numRef>
              <c:f>Sheet1!$E$5:$E$9</c:f>
              <c:numCache>
                <c:formatCode>0%</c:formatCode>
                <c:ptCount val="5"/>
                <c:pt idx="0">
                  <c:v>1.0638297872340425E-2</c:v>
                </c:pt>
                <c:pt idx="1">
                  <c:v>0.80851063829787229</c:v>
                </c:pt>
                <c:pt idx="2">
                  <c:v>0.18085106382978725</c:v>
                </c:pt>
                <c:pt idx="3">
                  <c:v>0</c:v>
                </c:pt>
                <c:pt idx="4">
                  <c:v>0</c:v>
                </c:pt>
              </c:numCache>
            </c:numRef>
          </c:val>
          <c:extLst>
            <c:ext xmlns:c16="http://schemas.microsoft.com/office/drawing/2014/chart" uri="{C3380CC4-5D6E-409C-BE32-E72D297353CC}">
              <c16:uniqueId val="{0000000A-09AD-4ACD-A3D9-277A436330C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51846048697027"/>
          <c:y val="0.34978045979049083"/>
          <c:w val="0.12183441089552656"/>
          <c:h val="0.3979338219068303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1BC1E-A33C-4A9D-891F-53248C782ABF}" type="datetimeFigureOut">
              <a:rPr lang="en-US" smtClean="0"/>
              <a:t>4/23/2020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410EC-7504-4334-885B-0017F9B9F7A2}" type="slidenum">
              <a:rPr lang="en-US" smtClean="0"/>
              <a:t>‹#›</a:t>
            </a:fld>
            <a:endParaRPr lang="en-US"/>
          </a:p>
        </p:txBody>
      </p:sp>
    </p:spTree>
    <p:extLst>
      <p:ext uri="{BB962C8B-B14F-4D97-AF65-F5344CB8AC3E}">
        <p14:creationId xmlns:p14="http://schemas.microsoft.com/office/powerpoint/2010/main" val="2407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DE3433-2DA2-A74D-BE65-7C84C97EE0C6}"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434548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20</a:t>
            </a:fld>
            <a:endParaRPr lang="en-US"/>
          </a:p>
        </p:txBody>
      </p:sp>
    </p:spTree>
    <p:extLst>
      <p:ext uri="{BB962C8B-B14F-4D97-AF65-F5344CB8AC3E}">
        <p14:creationId xmlns:p14="http://schemas.microsoft.com/office/powerpoint/2010/main" val="124761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21</a:t>
            </a:fld>
            <a:endParaRPr lang="en-US"/>
          </a:p>
        </p:txBody>
      </p:sp>
    </p:spTree>
    <p:extLst>
      <p:ext uri="{BB962C8B-B14F-4D97-AF65-F5344CB8AC3E}">
        <p14:creationId xmlns:p14="http://schemas.microsoft.com/office/powerpoint/2010/main" val="3365510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22</a:t>
            </a:fld>
            <a:endParaRPr lang="en-US"/>
          </a:p>
        </p:txBody>
      </p:sp>
    </p:spTree>
    <p:extLst>
      <p:ext uri="{BB962C8B-B14F-4D97-AF65-F5344CB8AC3E}">
        <p14:creationId xmlns:p14="http://schemas.microsoft.com/office/powerpoint/2010/main" val="1089051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23</a:t>
            </a:fld>
            <a:endParaRPr lang="en-US"/>
          </a:p>
        </p:txBody>
      </p:sp>
    </p:spTree>
    <p:extLst>
      <p:ext uri="{BB962C8B-B14F-4D97-AF65-F5344CB8AC3E}">
        <p14:creationId xmlns:p14="http://schemas.microsoft.com/office/powerpoint/2010/main" val="349272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24</a:t>
            </a:fld>
            <a:endParaRPr lang="en-US"/>
          </a:p>
        </p:txBody>
      </p:sp>
    </p:spTree>
    <p:extLst>
      <p:ext uri="{BB962C8B-B14F-4D97-AF65-F5344CB8AC3E}">
        <p14:creationId xmlns:p14="http://schemas.microsoft.com/office/powerpoint/2010/main" val="306759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12</a:t>
            </a:fld>
            <a:endParaRPr lang="en-US"/>
          </a:p>
        </p:txBody>
      </p:sp>
    </p:spTree>
    <p:extLst>
      <p:ext uri="{BB962C8B-B14F-4D97-AF65-F5344CB8AC3E}">
        <p14:creationId xmlns:p14="http://schemas.microsoft.com/office/powerpoint/2010/main" val="24320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13</a:t>
            </a:fld>
            <a:endParaRPr lang="en-US"/>
          </a:p>
        </p:txBody>
      </p:sp>
    </p:spTree>
    <p:extLst>
      <p:ext uri="{BB962C8B-B14F-4D97-AF65-F5344CB8AC3E}">
        <p14:creationId xmlns:p14="http://schemas.microsoft.com/office/powerpoint/2010/main" val="227556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14</a:t>
            </a:fld>
            <a:endParaRPr lang="en-US"/>
          </a:p>
        </p:txBody>
      </p:sp>
    </p:spTree>
    <p:extLst>
      <p:ext uri="{BB962C8B-B14F-4D97-AF65-F5344CB8AC3E}">
        <p14:creationId xmlns:p14="http://schemas.microsoft.com/office/powerpoint/2010/main" val="146905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15</a:t>
            </a:fld>
            <a:endParaRPr lang="en-US"/>
          </a:p>
        </p:txBody>
      </p:sp>
    </p:spTree>
    <p:extLst>
      <p:ext uri="{BB962C8B-B14F-4D97-AF65-F5344CB8AC3E}">
        <p14:creationId xmlns:p14="http://schemas.microsoft.com/office/powerpoint/2010/main" val="315658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16</a:t>
            </a:fld>
            <a:endParaRPr lang="en-US"/>
          </a:p>
        </p:txBody>
      </p:sp>
    </p:spTree>
    <p:extLst>
      <p:ext uri="{BB962C8B-B14F-4D97-AF65-F5344CB8AC3E}">
        <p14:creationId xmlns:p14="http://schemas.microsoft.com/office/powerpoint/2010/main" val="403148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17</a:t>
            </a:fld>
            <a:endParaRPr lang="en-US"/>
          </a:p>
        </p:txBody>
      </p:sp>
    </p:spTree>
    <p:extLst>
      <p:ext uri="{BB962C8B-B14F-4D97-AF65-F5344CB8AC3E}">
        <p14:creationId xmlns:p14="http://schemas.microsoft.com/office/powerpoint/2010/main" val="273810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18</a:t>
            </a:fld>
            <a:endParaRPr lang="en-US"/>
          </a:p>
        </p:txBody>
      </p:sp>
    </p:spTree>
    <p:extLst>
      <p:ext uri="{BB962C8B-B14F-4D97-AF65-F5344CB8AC3E}">
        <p14:creationId xmlns:p14="http://schemas.microsoft.com/office/powerpoint/2010/main" val="128871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 axis label bigger bolder/grid lines overlap of color</a:t>
            </a:r>
          </a:p>
        </p:txBody>
      </p:sp>
      <p:sp>
        <p:nvSpPr>
          <p:cNvPr id="4" name="Slide Number Placeholder 3"/>
          <p:cNvSpPr>
            <a:spLocks noGrp="1"/>
          </p:cNvSpPr>
          <p:nvPr>
            <p:ph type="sldNum" sz="quarter" idx="5"/>
          </p:nvPr>
        </p:nvSpPr>
        <p:spPr/>
        <p:txBody>
          <a:bodyPr/>
          <a:lstStyle/>
          <a:p>
            <a:fld id="{A24410EC-7504-4334-885B-0017F9B9F7A2}" type="slidenum">
              <a:rPr lang="en-US" smtClean="0"/>
              <a:t>19</a:t>
            </a:fld>
            <a:endParaRPr lang="en-US"/>
          </a:p>
        </p:txBody>
      </p:sp>
    </p:spTree>
    <p:extLst>
      <p:ext uri="{BB962C8B-B14F-4D97-AF65-F5344CB8AC3E}">
        <p14:creationId xmlns:p14="http://schemas.microsoft.com/office/powerpoint/2010/main" val="395753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Title 3"/>
          <p:cNvSpPr>
            <a:spLocks noGrp="1"/>
          </p:cNvSpPr>
          <p:nvPr>
            <p:ph type="title"/>
          </p:nvPr>
        </p:nvSpPr>
        <p:spPr>
          <a:xfrm>
            <a:off x="7329715" y="3090672"/>
            <a:ext cx="3742751" cy="547706"/>
          </a:xfrm>
          <a:prstGeom prst="rect">
            <a:avLst/>
          </a:prstGeom>
        </p:spPr>
        <p:txBody>
          <a:bodyPr/>
          <a:lstStyle>
            <a:lvl1pPr>
              <a:defRPr sz="1800" b="1" i="0" cap="all">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Text Placeholder 2"/>
          <p:cNvSpPr>
            <a:spLocks noGrp="1"/>
          </p:cNvSpPr>
          <p:nvPr>
            <p:ph type="body" sz="quarter" idx="10"/>
          </p:nvPr>
        </p:nvSpPr>
        <p:spPr>
          <a:xfrm>
            <a:off x="7340641" y="3672858"/>
            <a:ext cx="3200127" cy="235718"/>
          </a:xfrm>
          <a:prstGeom prst="rect">
            <a:avLst/>
          </a:prstGeom>
        </p:spPr>
        <p:txBody>
          <a:bodyPr vert="horz"/>
          <a:lstStyle>
            <a:lvl1pPr marL="0" indent="0">
              <a:buNone/>
              <a:defRPr sz="1000">
                <a:solidFill>
                  <a:schemeClr val="bg1"/>
                </a:solidFill>
                <a:latin typeface="Calibri" panose="020F0502020204030204" pitchFamily="34" charset="0"/>
              </a:defRPr>
            </a:lvl1pPr>
          </a:lstStyle>
          <a:p>
            <a:pPr lvl="0"/>
            <a:r>
              <a:rPr lang="en-US" dirty="0"/>
              <a:t>Click to edit Master text styles</a:t>
            </a:r>
          </a:p>
        </p:txBody>
      </p:sp>
      <p:sp>
        <p:nvSpPr>
          <p:cNvPr id="2" name="TextBox 1"/>
          <p:cNvSpPr txBox="1"/>
          <p:nvPr userDrawn="1"/>
        </p:nvSpPr>
        <p:spPr>
          <a:xfrm>
            <a:off x="512619" y="6442362"/>
            <a:ext cx="433132" cy="215444"/>
          </a:xfrm>
          <a:prstGeom prst="rect">
            <a:avLst/>
          </a:prstGeom>
          <a:noFill/>
        </p:spPr>
        <p:txBody>
          <a:bodyPr wrap="none" rtlCol="0">
            <a:spAutoFit/>
          </a:bodyPr>
          <a:lstStyle>
            <a:defPPr>
              <a:defRPr lang="en-US"/>
            </a:defPPr>
            <a:lvl1pPr>
              <a:spcAft>
                <a:spcPts val="600"/>
              </a:spcAft>
              <a:defRPr sz="800">
                <a:solidFill>
                  <a:schemeClr val="tx1">
                    <a:lumMod val="50000"/>
                    <a:lumOff val="50000"/>
                  </a:schemeClr>
                </a:solidFill>
                <a:latin typeface="Ford Antenna Regular"/>
                <a:cs typeface="Ford Antenna Regular"/>
              </a:defRPr>
            </a:lvl1pPr>
          </a:lstStyle>
          <a:p>
            <a:pPr defTabSz="457200" fontAlgn="base">
              <a:spcBef>
                <a:spcPct val="0"/>
              </a:spcBef>
            </a:pPr>
            <a:r>
              <a:rPr lang="en-US" sz="800" dirty="0">
                <a:solidFill>
                  <a:prstClr val="black">
                    <a:lumMod val="50000"/>
                    <a:lumOff val="50000"/>
                  </a:prstClr>
                </a:solidFill>
              </a:rPr>
              <a:t>Final</a:t>
            </a:r>
          </a:p>
        </p:txBody>
      </p:sp>
    </p:spTree>
    <p:extLst>
      <p:ext uri="{BB962C8B-B14F-4D97-AF65-F5344CB8AC3E}">
        <p14:creationId xmlns:p14="http://schemas.microsoft.com/office/powerpoint/2010/main" val="10267894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7200" fontAlgn="base">
              <a:spcBef>
                <a:spcPct val="0"/>
              </a:spcBef>
              <a:spcAft>
                <a:spcPct val="0"/>
              </a:spcAft>
              <a:defRPr/>
            </a:pPr>
            <a:fld id="{41A33A19-E7D3-CE47-A771-737A500C8343}"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4" name="Footer Placeholder 3"/>
          <p:cNvSpPr>
            <a:spLocks noGrp="1"/>
          </p:cNvSpPr>
          <p:nvPr>
            <p:ph type="ftr" sz="quarter" idx="11"/>
          </p:nvPr>
        </p:nvSpPr>
        <p:spPr/>
        <p:txBody>
          <a:body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87615574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3FFD3-C351-774E-A25D-2E435A8B9873}" type="datetime1">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8515-015D-0D47-96E4-64C7E64FA7EF}" type="slidenum">
              <a:rPr lang="en-US" smtClean="0"/>
              <a:t>‹#›</a:t>
            </a:fld>
            <a:endParaRPr lang="en-US"/>
          </a:p>
        </p:txBody>
      </p:sp>
    </p:spTree>
    <p:extLst>
      <p:ext uri="{BB962C8B-B14F-4D97-AF65-F5344CB8AC3E}">
        <p14:creationId xmlns:p14="http://schemas.microsoft.com/office/powerpoint/2010/main" val="3308822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a:t>Click icon to add chart</a:t>
            </a:r>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68624645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1517122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03390920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solidFill>
                  <a:srgbClr val="999999"/>
                </a:solidFill>
              </a:rPr>
              <a:pPr>
                <a:defRPr/>
              </a:pPr>
              <a:t>‹#›</a:t>
            </a:fld>
            <a:endParaRPr lang="en-US" dirty="0">
              <a:solidFill>
                <a:srgbClr val="999999"/>
              </a:solidFill>
            </a:endParaRPr>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1A33A19-E7D3-CE47-A771-737A500C8343}" type="slidenum">
              <a:rPr lang="en-US" sz="800" smtClean="0">
                <a:solidFill>
                  <a:srgbClr val="4BACC6"/>
                </a:solidFill>
              </a:rPr>
              <a:pPr>
                <a:defRPr/>
              </a:pPr>
              <a:t>‹#›</a:t>
            </a:fld>
            <a:endParaRPr lang="en-US" sz="800" dirty="0">
              <a:solidFill>
                <a:srgbClr val="4BACC6"/>
              </a:solidFill>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algn="ctr">
              <a:defRPr/>
            </a:pPr>
            <a:endParaRPr lang="en-US" sz="1800" kern="0" dirty="0">
              <a:solidFill>
                <a:srgbClr val="4BACC6"/>
              </a:solidFill>
            </a:endParaRPr>
          </a:p>
        </p:txBody>
      </p:sp>
    </p:spTree>
    <p:extLst>
      <p:ext uri="{BB962C8B-B14F-4D97-AF65-F5344CB8AC3E}">
        <p14:creationId xmlns:p14="http://schemas.microsoft.com/office/powerpoint/2010/main" val="84751956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Ford Antenna Cond Medium" pitchFamily="50" charset="0"/>
              </a:defRPr>
            </a:lvl1pPr>
            <a:lvl2pPr>
              <a:defRPr>
                <a:latin typeface="Ford Antenna Cond Medium" pitchFamily="50" charset="0"/>
              </a:defRPr>
            </a:lvl2pPr>
            <a:lvl3pPr>
              <a:defRPr>
                <a:latin typeface="Ford Antenna Cond Medium" pitchFamily="50" charset="0"/>
              </a:defRPr>
            </a:lvl3pPr>
            <a:lvl4pPr>
              <a:defRPr>
                <a:latin typeface="Ford Antenna Cond Medium" pitchFamily="50" charset="0"/>
              </a:defRPr>
            </a:lvl4pPr>
            <a:lvl5pPr>
              <a:defRPr>
                <a:latin typeface="Ford Antenna Cond Medium"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a:latin typeface="Ford Antenna Medium" pitchFamily="50" charset="0"/>
              </a:defRPr>
            </a:lvl1p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355762733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solidFill>
                  <a:srgbClr val="999999"/>
                </a:solidFill>
              </a:rPr>
              <a:pPr>
                <a:defRPr/>
              </a:pPr>
              <a:t>‹#›</a:t>
            </a:fld>
            <a:endParaRPr lang="en-US" dirty="0">
              <a:solidFill>
                <a:srgbClr val="999999"/>
              </a:solidFill>
            </a:endParaRPr>
          </a:p>
        </p:txBody>
      </p:sp>
      <p:sp>
        <p:nvSpPr>
          <p:cNvPr id="4"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155703046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8424020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79762327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a:t>Click icon to add chart</a:t>
            </a:r>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24981523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457200" fontAlgn="base">
              <a:spcBef>
                <a:spcPct val="0"/>
              </a:spcBef>
              <a:spcAft>
                <a:spcPct val="0"/>
              </a:spcAft>
            </a:pPr>
            <a:endParaRPr lang="en-US" sz="2400" dirty="0">
              <a:solidFill>
                <a:srgbClr val="474847"/>
              </a:solidFill>
            </a:endParaRPr>
          </a:p>
        </p:txBody>
      </p:sp>
      <p:sp>
        <p:nvSpPr>
          <p:cNvPr id="5" name="Footer Placeholder 4"/>
          <p:cNvSpPr>
            <a:spLocks noGrp="1"/>
          </p:cNvSpPr>
          <p:nvPr>
            <p:ph type="ftr" sz="quarter" idx="11"/>
          </p:nvPr>
        </p:nvSpPr>
        <p:spPr/>
        <p:txBody>
          <a:bodyPr/>
          <a:lstStyle/>
          <a:p>
            <a:endParaRPr lang="en-US" dirty="0">
              <a:solidFill>
                <a:srgbClr val="474847"/>
              </a:solidFill>
            </a:endParaRPr>
          </a:p>
        </p:txBody>
      </p:sp>
      <p:sp>
        <p:nvSpPr>
          <p:cNvPr id="6" name="Slide Number Placeholder 5"/>
          <p:cNvSpPr>
            <a:spLocks noGrp="1"/>
          </p:cNvSpPr>
          <p:nvPr>
            <p:ph type="sldNum" sz="quarter" idx="12"/>
          </p:nvPr>
        </p:nvSpPr>
        <p:spPr/>
        <p:txBody>
          <a:bodyPr/>
          <a:lstStyle/>
          <a:p>
            <a:fld id="{3E193C14-C500-4A3D-A2DB-A2277C058724}" type="slidenum">
              <a:rPr lang="en-US" smtClean="0">
                <a:solidFill>
                  <a:srgbClr val="999999"/>
                </a:solidFill>
              </a:rPr>
              <a:pPr/>
              <a:t>‹#›</a:t>
            </a:fld>
            <a:endParaRPr lang="en-US" dirty="0">
              <a:solidFill>
                <a:srgbClr val="999999"/>
              </a:solidFill>
            </a:endParaRPr>
          </a:p>
        </p:txBody>
      </p:sp>
    </p:spTree>
    <p:extLst>
      <p:ext uri="{BB962C8B-B14F-4D97-AF65-F5344CB8AC3E}">
        <p14:creationId xmlns:p14="http://schemas.microsoft.com/office/powerpoint/2010/main" val="178504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457200" fontAlgn="base">
              <a:spcBef>
                <a:spcPct val="0"/>
              </a:spcBef>
              <a:spcAft>
                <a:spcPct val="0"/>
              </a:spcAft>
            </a:pPr>
            <a:endParaRPr lang="en-US" sz="2400" dirty="0">
              <a:solidFill>
                <a:srgbClr val="474847"/>
              </a:solidFill>
            </a:endParaRPr>
          </a:p>
        </p:txBody>
      </p:sp>
      <p:sp>
        <p:nvSpPr>
          <p:cNvPr id="5" name="Footer Placeholder 4"/>
          <p:cNvSpPr>
            <a:spLocks noGrp="1"/>
          </p:cNvSpPr>
          <p:nvPr>
            <p:ph type="ftr" sz="quarter" idx="11"/>
          </p:nvPr>
        </p:nvSpPr>
        <p:spPr/>
        <p:txBody>
          <a:bodyPr/>
          <a:lstStyle/>
          <a:p>
            <a:endParaRPr lang="en-US" dirty="0">
              <a:solidFill>
                <a:srgbClr val="474847"/>
              </a:solidFill>
            </a:endParaRPr>
          </a:p>
        </p:txBody>
      </p:sp>
      <p:sp>
        <p:nvSpPr>
          <p:cNvPr id="6" name="Slide Number Placeholder 5"/>
          <p:cNvSpPr>
            <a:spLocks noGrp="1"/>
          </p:cNvSpPr>
          <p:nvPr>
            <p:ph type="sldNum" sz="quarter" idx="12"/>
          </p:nvPr>
        </p:nvSpPr>
        <p:spPr/>
        <p:txBody>
          <a:bodyPr/>
          <a:lstStyle/>
          <a:p>
            <a:fld id="{F0F9134E-A3F3-4A09-8946-EBED2078658B}" type="slidenum">
              <a:rPr lang="en-US" smtClean="0">
                <a:solidFill>
                  <a:srgbClr val="999999"/>
                </a:solidFill>
              </a:rPr>
              <a:pPr/>
              <a:t>‹#›</a:t>
            </a:fld>
            <a:endParaRPr lang="en-US" dirty="0">
              <a:solidFill>
                <a:srgbClr val="999999"/>
              </a:solidFill>
            </a:endParaRPr>
          </a:p>
        </p:txBody>
      </p:sp>
      <p:sp>
        <p:nvSpPr>
          <p:cNvPr id="7" name="Text Box 6"/>
          <p:cNvSpPr txBox="1">
            <a:spLocks noChangeArrowheads="1"/>
          </p:cNvSpPr>
          <p:nvPr userDrawn="1"/>
        </p:nvSpPr>
        <p:spPr bwMode="auto">
          <a:xfrm>
            <a:off x="0" y="6599238"/>
            <a:ext cx="11176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defPPr>
              <a:defRPr lang="en-US"/>
            </a:defPPr>
            <a:lvl1pPr algn="ctr" defTabSz="820583" fontAlgn="base">
              <a:spcBef>
                <a:spcPct val="0"/>
              </a:spcBef>
              <a:spcAft>
                <a:spcPct val="0"/>
              </a:spcAft>
              <a:tabLst>
                <a:tab pos="1549400" algn="r"/>
                <a:tab pos="1654175" algn="r"/>
                <a:tab pos="2171700" algn="r"/>
                <a:tab pos="2400300" algn="r"/>
              </a:tabLst>
              <a:defRPr sz="900" b="1">
                <a:solidFill>
                  <a:srgbClr val="4D4D4D"/>
                </a:solidFill>
                <a:latin typeface="Arial" charset="0"/>
                <a:ea typeface="ＭＳ Ｐゴシック" pitchFamily="34" charset="-128"/>
                <a:cs typeface="Arial" charset="0"/>
              </a:defRPr>
            </a:lvl1pPr>
            <a:lvl2pPr>
              <a:tabLst>
                <a:tab pos="1549400" algn="r"/>
                <a:tab pos="1654175" algn="r"/>
                <a:tab pos="2171700" algn="r"/>
                <a:tab pos="2400300" algn="r"/>
              </a:tabLst>
              <a:defRPr sz="1200" b="1">
                <a:solidFill>
                  <a:srgbClr val="000000"/>
                </a:solidFill>
                <a:latin typeface="Arial" charset="0"/>
              </a:defRPr>
            </a:lvl2pPr>
            <a:lvl3pPr>
              <a:tabLst>
                <a:tab pos="1549400" algn="r"/>
                <a:tab pos="1654175" algn="r"/>
                <a:tab pos="2171700" algn="r"/>
                <a:tab pos="2400300" algn="r"/>
              </a:tabLst>
              <a:defRPr sz="1200" b="1">
                <a:solidFill>
                  <a:srgbClr val="000000"/>
                </a:solidFill>
                <a:latin typeface="Arial" charset="0"/>
              </a:defRPr>
            </a:lvl3pPr>
            <a:lvl4pPr>
              <a:tabLst>
                <a:tab pos="1549400" algn="r"/>
                <a:tab pos="1654175" algn="r"/>
                <a:tab pos="2171700" algn="r"/>
                <a:tab pos="2400300" algn="r"/>
              </a:tabLst>
              <a:defRPr sz="1200" b="1">
                <a:solidFill>
                  <a:srgbClr val="000000"/>
                </a:solidFill>
                <a:latin typeface="Arial" charset="0"/>
              </a:defRPr>
            </a:lvl4pPr>
            <a:lvl5pPr>
              <a:tabLst>
                <a:tab pos="1549400" algn="r"/>
                <a:tab pos="1654175" algn="r"/>
                <a:tab pos="2171700" algn="r"/>
                <a:tab pos="2400300" algn="r"/>
              </a:tabLst>
              <a:defRPr sz="1200" b="1">
                <a:solidFill>
                  <a:srgbClr val="000000"/>
                </a:solidFill>
                <a:latin typeface="Arial" charset="0"/>
              </a:defRPr>
            </a:lvl5pPr>
            <a:lvl6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6pPr>
            <a:lvl7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7pPr>
            <a:lvl8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8pPr>
            <a:lvl9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9pPr>
          </a:lstStyle>
          <a:p>
            <a:r>
              <a:rPr lang="en-US" sz="900" dirty="0"/>
              <a:t>Page </a:t>
            </a:r>
            <a:fld id="{3D6E708B-1A5A-48B6-A839-401919D1FEDC}" type="slidenum">
              <a:rPr lang="en-US" sz="900" smtClean="0"/>
              <a:pPr/>
              <a:t>‹#›</a:t>
            </a:fld>
            <a:endParaRPr lang="en-US" sz="900" dirty="0"/>
          </a:p>
        </p:txBody>
      </p:sp>
      <p:cxnSp>
        <p:nvCxnSpPr>
          <p:cNvPr id="8" name="Straight Connector 7"/>
          <p:cNvCxnSpPr/>
          <p:nvPr userDrawn="1"/>
        </p:nvCxnSpPr>
        <p:spPr>
          <a:xfrm>
            <a:off x="203200" y="6577477"/>
            <a:ext cx="8788400" cy="21763"/>
          </a:xfrm>
          <a:prstGeom prst="line">
            <a:avLst/>
          </a:prstGeom>
          <a:ln w="127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cid:image003.png@01D06A1F.39C003C0"/>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37057" y="6444780"/>
            <a:ext cx="2925921" cy="307992"/>
          </a:xfrm>
          <a:prstGeom prst="rect">
            <a:avLst/>
          </a:prstGeom>
          <a:noFill/>
          <a:ln>
            <a:noFill/>
          </a:ln>
        </p:spPr>
      </p:pic>
      <p:cxnSp>
        <p:nvCxnSpPr>
          <p:cNvPr id="10" name="Straight Connector 9"/>
          <p:cNvCxnSpPr/>
          <p:nvPr userDrawn="1"/>
        </p:nvCxnSpPr>
        <p:spPr>
          <a:xfrm>
            <a:off x="0" y="685800"/>
            <a:ext cx="12192000" cy="0"/>
          </a:xfrm>
          <a:prstGeom prst="line">
            <a:avLst/>
          </a:prstGeom>
          <a:ln w="381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37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lumMod val="50000"/>
                  </a:schemeClr>
                </a:solidFill>
              </a:defRPr>
            </a:lvl1p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02541793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0865818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solidFill>
                  <a:srgbClr val="999999"/>
                </a:solidFill>
              </a:rPr>
              <a:pPr>
                <a:defRPr/>
              </a:pPr>
              <a:t>‹#›</a:t>
            </a:fld>
            <a:endParaRPr lang="en-US" dirty="0">
              <a:solidFill>
                <a:srgbClr val="999999"/>
              </a:solidFill>
            </a:endParaRPr>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1A33A19-E7D3-CE47-A771-737A500C8343}" type="slidenum">
              <a:rPr lang="en-US" sz="800" smtClean="0">
                <a:solidFill>
                  <a:srgbClr val="4BACC6"/>
                </a:solidFill>
              </a:rPr>
              <a:pPr>
                <a:defRPr/>
              </a:pPr>
              <a:t>‹#›</a:t>
            </a:fld>
            <a:endParaRPr lang="en-US" sz="800" dirty="0">
              <a:solidFill>
                <a:srgbClr val="4BACC6"/>
              </a:solidFill>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algn="ctr">
              <a:defRPr/>
            </a:pPr>
            <a:endParaRPr lang="en-US" sz="1800" kern="0" dirty="0">
              <a:solidFill>
                <a:srgbClr val="4BACC6"/>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47571" y="6286733"/>
            <a:ext cx="4905248"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53459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50691627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solidFill>
                  <a:srgbClr val="999999"/>
                </a:solidFill>
              </a:rPr>
              <a:pPr>
                <a:defRPr/>
              </a:pPr>
              <a:t>‹#›</a:t>
            </a:fld>
            <a:endParaRPr lang="en-US" dirty="0">
              <a:solidFill>
                <a:srgbClr val="999999"/>
              </a:solidFill>
            </a:endParaRPr>
          </a:p>
        </p:txBody>
      </p:sp>
      <p:sp>
        <p:nvSpPr>
          <p:cNvPr id="4"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9110499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40956052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8609585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663575"/>
            <a:ext cx="12192000" cy="555625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dirty="0">
              <a:solidFill>
                <a:srgbClr val="4BACC6"/>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047571" y="6286733"/>
            <a:ext cx="4905248"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a:xfrm>
            <a:off x="4165600" y="6407867"/>
            <a:ext cx="3860800" cy="365125"/>
          </a:xfrm>
          <a:prstGeom prst="rect">
            <a:avLst/>
          </a:prstGeom>
        </p:spPr>
        <p:txBody>
          <a:bodyPr/>
          <a:lstStyle>
            <a:lvl1pPr algn="ctr">
              <a:defRPr sz="1200">
                <a:latin typeface="Ford Antenna Cond Light" pitchFamily="50" charset="0"/>
              </a:defRPr>
            </a:lvl1pPr>
          </a:lstStyle>
          <a:p>
            <a:pPr defTabSz="457200" fontAlgn="base">
              <a:spcBef>
                <a:spcPct val="0"/>
              </a:spcBef>
              <a:spcAft>
                <a:spcPct val="0"/>
              </a:spcAft>
            </a:pPr>
            <a:r>
              <a:rPr lang="en-US">
                <a:solidFill>
                  <a:prstClr val="black"/>
                </a:solidFill>
              </a:rPr>
              <a:t>Ford Confidential</a:t>
            </a:r>
            <a:endParaRPr lang="en-US" dirty="0">
              <a:solidFill>
                <a:prstClr val="black"/>
              </a:solidFill>
            </a:endParaRPr>
          </a:p>
        </p:txBody>
      </p:sp>
    </p:spTree>
    <p:extLst>
      <p:ext uri="{BB962C8B-B14F-4D97-AF65-F5344CB8AC3E}">
        <p14:creationId xmlns:p14="http://schemas.microsoft.com/office/powerpoint/2010/main" val="3871560305"/>
      </p:ext>
    </p:extLst>
  </p:cSld>
  <p:clrMap bg1="lt1" tx1="dk1" bg2="lt2" tx2="dk2" accent1="accent1" accent2="accent2" accent3="accent3" accent4="accent4" accent5="accent5" accent6="accent6" hlink="hlink" folHlink="folHlink"/>
  <p:sldLayoutIdLst>
    <p:sldLayoutId id="2147483661" r:id="rId1"/>
  </p:sldLayoutIdLst>
  <p:transition spd="med">
    <p:fade/>
  </p:transition>
  <p:hf hdr="0" dt="0"/>
  <p:txStyles>
    <p:titleStyle>
      <a:lvl1pPr algn="l" defTabSz="457200" rtl="0" eaLnBrk="0" fontAlgn="base" hangingPunct="0">
        <a:spcBef>
          <a:spcPct val="0"/>
        </a:spcBef>
        <a:spcAft>
          <a:spcPct val="0"/>
        </a:spcAft>
        <a:defRPr sz="1400" b="1" kern="1200">
          <a:solidFill>
            <a:schemeClr val="tx1"/>
          </a:solidFill>
          <a:latin typeface="Ford Antenna Medium"/>
          <a:ea typeface="ヒラギノ角ゴ Pro W3" pitchFamily="-108" charset="-128"/>
          <a:cs typeface="Ford Antenna Medium"/>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1pPr>
      <a:lvl2pPr marL="6318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2pPr>
      <a:lvl3pPr marL="10890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3pPr>
      <a:lvl4pPr marL="15462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4pPr>
      <a:lvl5pPr marL="20034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defTabSz="457200" fontAlgn="base">
              <a:spcBef>
                <a:spcPct val="0"/>
              </a:spcBef>
              <a:spcAft>
                <a:spcPct val="0"/>
              </a:spcAft>
              <a:defRPr/>
            </a:pPr>
            <a:fld id="{41A33A19-E7D3-CE47-A771-737A500C8343}"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dirty="0"/>
              <a:t>Click to edit Master title style</a:t>
            </a:r>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8"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7835900" y="6240334"/>
            <a:ext cx="3774019" cy="38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4165600" y="6407867"/>
            <a:ext cx="3860800" cy="365125"/>
          </a:xfrm>
          <a:prstGeom prst="rect">
            <a:avLst/>
          </a:prstGeom>
        </p:spPr>
        <p:txBody>
          <a:bodyPr/>
          <a:lstStyle>
            <a:lvl1pPr algn="ctr">
              <a:defRPr sz="1200">
                <a:latin typeface="Ford Antenna Cond Light" pitchFamily="50" charset="0"/>
              </a:defRPr>
            </a:lvl1p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29845735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84" r:id="rId10"/>
  </p:sldLayoutIdLst>
  <p:transition spd="med">
    <p:fade/>
  </p:transition>
  <p:hf hdr="0" dt="0"/>
  <p:txStyles>
    <p:titleStyle>
      <a:lvl1pPr algn="l" defTabSz="457200" rtl="0" eaLnBrk="1" fontAlgn="base" hangingPunct="1">
        <a:spcBef>
          <a:spcPct val="0"/>
        </a:spcBef>
        <a:spcAft>
          <a:spcPct val="0"/>
        </a:spcAft>
        <a:defRPr sz="2400" b="1" kern="1200">
          <a:solidFill>
            <a:schemeClr val="tx1"/>
          </a:solidFill>
          <a:latin typeface="Calibri" panose="020F0502020204030204" pitchFamily="34" charset="0"/>
          <a:ea typeface="ヒラギノ角ゴ Pro W3" pitchFamily="-108" charset="-128"/>
          <a:cs typeface="Calibri" panose="020F050202020403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defTabSz="457200" fontAlgn="base">
              <a:spcBef>
                <a:spcPct val="0"/>
              </a:spcBef>
              <a:spcAft>
                <a:spcPct val="0"/>
              </a:spcAft>
              <a:defRPr/>
            </a:pPr>
            <a:fld id="{257BADF3-BCD2-4C59-9DA9-0E8D0DAB9795}"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fld id="{34DC9BCC-BB04-4268-B9B7-25DCF8B34D37}" type="slidenum">
              <a:rPr lang="en-US" smtClean="0"/>
              <a:t>‹#›</a:t>
            </a:fld>
            <a:endParaRPr lang="en-US" dirty="0"/>
          </a:p>
          <a:p>
            <a:pPr lvl="3"/>
            <a:r>
              <a:rPr lang="en-US" dirty="0"/>
              <a:t>Fourth level</a:t>
            </a:r>
          </a:p>
          <a:p>
            <a:pPr lvl="4"/>
            <a:r>
              <a:rPr lang="en-US" dirty="0"/>
              <a:t>Fifth level</a:t>
            </a:r>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t>Click to edit Master title style</a:t>
            </a:r>
            <a:endParaRPr lang="en-US" dirty="0"/>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8"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7835900" y="6240334"/>
            <a:ext cx="3774019" cy="38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4165600" y="6407867"/>
            <a:ext cx="3860800" cy="365125"/>
          </a:xfrm>
          <a:prstGeom prst="rect">
            <a:avLst/>
          </a:prstGeom>
        </p:spPr>
        <p:txBody>
          <a:bodyPr/>
          <a:lstStyle>
            <a:lvl1pPr algn="ctr">
              <a:defRPr sz="1200"/>
            </a:lvl1p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3780634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Lst>
  <p:transition spd="med">
    <p:fade/>
  </p:transition>
  <p:hf hdr="0" dt="0"/>
  <p:txStyles>
    <p:title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arhowto.com/how-your-cars-ac-system-works/" TargetMode="External"/><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ford.com/GDIA/ConnectedVehicleAnalytics/tree/master/BDD/decode"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05000" y="2057400"/>
            <a:ext cx="8298873" cy="547706"/>
          </a:xfrm>
          <a:prstGeom prst="rect">
            <a:avLst/>
          </a:prstGeom>
        </p:spPr>
        <p:txBody>
          <a:bodyPr/>
          <a:lstStyle>
            <a:lvl1pPr algn="l" defTabSz="457200" rtl="0" eaLnBrk="0" fontAlgn="base" hangingPunct="0">
              <a:spcBef>
                <a:spcPct val="0"/>
              </a:spcBef>
              <a:spcAft>
                <a:spcPct val="0"/>
              </a:spcAft>
              <a:defRPr sz="1800" b="1" i="0" kern="1200" cap="all">
                <a:solidFill>
                  <a:schemeClr val="bg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algn="ctr">
              <a:defRPr/>
            </a:pPr>
            <a:r>
              <a:rPr lang="en-US" sz="2800" dirty="0"/>
              <a:t>Explorer Compressor Inhibit &amp; RECIRC Override Analysis</a:t>
            </a:r>
            <a:endParaRPr lang="en-US" sz="3600" dirty="0">
              <a:solidFill>
                <a:sysClr val="window" lastClr="FFFFFF"/>
              </a:solidFill>
              <a:latin typeface="Calibri" panose="020F0502020204030204" pitchFamily="34" charset="0"/>
            </a:endParaRPr>
          </a:p>
        </p:txBody>
      </p:sp>
      <p:sp>
        <p:nvSpPr>
          <p:cNvPr id="5" name="Footer Placeholder 3"/>
          <p:cNvSpPr txBox="1">
            <a:spLocks/>
          </p:cNvSpPr>
          <p:nvPr/>
        </p:nvSpPr>
        <p:spPr>
          <a:xfrm>
            <a:off x="4648200" y="6407867"/>
            <a:ext cx="2895600" cy="365125"/>
          </a:xfrm>
          <a:prstGeom prst="rect">
            <a:avLst/>
          </a:prstGeom>
        </p:spPr>
        <p:txBody>
          <a:bodyPr/>
          <a:lstStyle>
            <a:defPPr>
              <a:defRPr lang="en-US"/>
            </a:defPPr>
            <a:lvl1pPr algn="ctr" defTabSz="457200" rtl="0" fontAlgn="base">
              <a:spcBef>
                <a:spcPct val="0"/>
              </a:spcBef>
              <a:spcAft>
                <a:spcPct val="0"/>
              </a:spcAft>
              <a:defRPr sz="1200"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r>
              <a:rPr lang="en-US" dirty="0">
                <a:solidFill>
                  <a:prstClr val="black"/>
                </a:solidFill>
                <a:latin typeface="Ford Antenna Cond Light" pitchFamily="50" charset="0"/>
              </a:rPr>
              <a:t>Ford Confidential</a:t>
            </a:r>
          </a:p>
        </p:txBody>
      </p:sp>
      <p:sp>
        <p:nvSpPr>
          <p:cNvPr id="8" name="TextBox 7">
            <a:extLst>
              <a:ext uri="{FF2B5EF4-FFF2-40B4-BE49-F238E27FC236}">
                <a16:creationId xmlns:a16="http://schemas.microsoft.com/office/drawing/2014/main" id="{6361DCF2-F8D0-4B23-B11B-7CA1B86BD3FD}"/>
              </a:ext>
            </a:extLst>
          </p:cNvPr>
          <p:cNvSpPr txBox="1"/>
          <p:nvPr/>
        </p:nvSpPr>
        <p:spPr>
          <a:xfrm>
            <a:off x="4038600" y="4115752"/>
            <a:ext cx="4648200" cy="646331"/>
          </a:xfrm>
          <a:prstGeom prst="rect">
            <a:avLst/>
          </a:prstGeom>
          <a:noFill/>
        </p:spPr>
        <p:txBody>
          <a:bodyPr wrap="square" numCol="2" rtlCol="0">
            <a:spAutoFit/>
          </a:bodyPr>
          <a:lstStyle/>
          <a:p>
            <a:pPr algn="ctr" defTabSz="457200" fontAlgn="base">
              <a:spcBef>
                <a:spcPct val="0"/>
              </a:spcBef>
              <a:spcAft>
                <a:spcPct val="0"/>
              </a:spcAft>
            </a:pPr>
            <a:endParaRPr lang="en-US" dirty="0">
              <a:solidFill>
                <a:prstClr val="white"/>
              </a:solidFill>
              <a:latin typeface="Calibri" panose="020F0502020204030204" pitchFamily="34" charset="0"/>
            </a:endParaRPr>
          </a:p>
          <a:p>
            <a:pPr algn="ctr" defTabSz="457200" fontAlgn="base">
              <a:spcBef>
                <a:spcPct val="0"/>
              </a:spcBef>
              <a:spcAft>
                <a:spcPct val="0"/>
              </a:spcAft>
            </a:pPr>
            <a:endParaRPr lang="en-US" dirty="0">
              <a:solidFill>
                <a:prstClr val="white"/>
              </a:solidFill>
              <a:latin typeface="Calibri" panose="020F0502020204030204" pitchFamily="34" charset="0"/>
            </a:endParaRPr>
          </a:p>
        </p:txBody>
      </p:sp>
      <p:sp>
        <p:nvSpPr>
          <p:cNvPr id="2" name="TextBox 1">
            <a:extLst>
              <a:ext uri="{FF2B5EF4-FFF2-40B4-BE49-F238E27FC236}">
                <a16:creationId xmlns:a16="http://schemas.microsoft.com/office/drawing/2014/main" id="{D66BA41B-7A42-4698-9C48-84F3BD6CDFAA}"/>
              </a:ext>
            </a:extLst>
          </p:cNvPr>
          <p:cNvSpPr txBox="1"/>
          <p:nvPr/>
        </p:nvSpPr>
        <p:spPr>
          <a:xfrm>
            <a:off x="5334000" y="4762083"/>
            <a:ext cx="1524000" cy="923330"/>
          </a:xfrm>
          <a:prstGeom prst="rect">
            <a:avLst/>
          </a:prstGeom>
          <a:noFill/>
        </p:spPr>
        <p:txBody>
          <a:bodyPr wrap="square" rtlCol="0">
            <a:spAutoFit/>
          </a:bodyPr>
          <a:lstStyle/>
          <a:p>
            <a:pPr algn="ctr">
              <a:spcAft>
                <a:spcPts val="600"/>
              </a:spcAft>
            </a:pPr>
            <a:r>
              <a:rPr lang="en-US" sz="1600" dirty="0">
                <a:solidFill>
                  <a:prstClr val="white"/>
                </a:solidFill>
                <a:latin typeface="Calibri" panose="020F0502020204030204" pitchFamily="34" charset="0"/>
              </a:rPr>
              <a:t>Mahtab J Fard</a:t>
            </a:r>
          </a:p>
          <a:p>
            <a:pPr algn="ctr">
              <a:spcAft>
                <a:spcPts val="600"/>
              </a:spcAft>
            </a:pPr>
            <a:r>
              <a:rPr lang="en-US" sz="1600" dirty="0">
                <a:solidFill>
                  <a:prstClr val="white"/>
                </a:solidFill>
                <a:latin typeface="Calibri" panose="020F0502020204030204" pitchFamily="34" charset="0"/>
              </a:rPr>
              <a:t>April 15, 2020</a:t>
            </a:r>
          </a:p>
          <a:p>
            <a:pPr>
              <a:spcAft>
                <a:spcPts val="600"/>
              </a:spcAft>
            </a:pPr>
            <a:endParaRPr lang="en-US" sz="1200" dirty="0">
              <a:latin typeface="Ford Antenna Regular"/>
              <a:cs typeface="Ford Antenna Regular"/>
            </a:endParaRPr>
          </a:p>
        </p:txBody>
      </p:sp>
      <p:sp>
        <p:nvSpPr>
          <p:cNvPr id="9" name="TextBox 8">
            <a:extLst>
              <a:ext uri="{FF2B5EF4-FFF2-40B4-BE49-F238E27FC236}">
                <a16:creationId xmlns:a16="http://schemas.microsoft.com/office/drawing/2014/main" id="{9A7D420E-A50B-43AE-B3B1-C8A32B056D37}"/>
              </a:ext>
            </a:extLst>
          </p:cNvPr>
          <p:cNvSpPr txBox="1"/>
          <p:nvPr/>
        </p:nvSpPr>
        <p:spPr>
          <a:xfrm>
            <a:off x="4263736" y="4131141"/>
            <a:ext cx="3581400" cy="630942"/>
          </a:xfrm>
          <a:prstGeom prst="rect">
            <a:avLst/>
          </a:prstGeom>
          <a:noFill/>
        </p:spPr>
        <p:txBody>
          <a:bodyPr wrap="square" rtlCol="0">
            <a:spAutoFit/>
          </a:bodyPr>
          <a:lstStyle/>
          <a:p>
            <a:pPr>
              <a:spcAft>
                <a:spcPts val="600"/>
              </a:spcAft>
            </a:pPr>
            <a:r>
              <a:rPr lang="en-US" dirty="0">
                <a:solidFill>
                  <a:prstClr val="white"/>
                </a:solidFill>
                <a:latin typeface="Calibri" panose="020F0502020204030204" pitchFamily="34" charset="0"/>
              </a:rPr>
              <a:t>Connected Vehicle Analytic – GDIA </a:t>
            </a:r>
          </a:p>
          <a:p>
            <a:pPr>
              <a:spcAft>
                <a:spcPts val="600"/>
              </a:spcAft>
            </a:pPr>
            <a:endParaRPr lang="en-US" sz="1200" dirty="0">
              <a:latin typeface="Ford Antenna Regular"/>
              <a:cs typeface="Ford Antenna Regular"/>
            </a:endParaRPr>
          </a:p>
        </p:txBody>
      </p:sp>
    </p:spTree>
    <p:extLst>
      <p:ext uri="{BB962C8B-B14F-4D97-AF65-F5344CB8AC3E}">
        <p14:creationId xmlns:p14="http://schemas.microsoft.com/office/powerpoint/2010/main" val="1821393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B219D5-6688-4082-A85B-CA438B76A806}"/>
              </a:ext>
            </a:extLst>
          </p:cNvPr>
          <p:cNvSpPr>
            <a:spLocks noGrp="1"/>
          </p:cNvSpPr>
          <p:nvPr>
            <p:ph type="body" sz="quarter" idx="10"/>
          </p:nvPr>
        </p:nvSpPr>
        <p:spPr>
          <a:xfrm>
            <a:off x="628651" y="838200"/>
            <a:ext cx="10972800" cy="5257800"/>
          </a:xfrm>
        </p:spPr>
        <p:txBody>
          <a:bodyPr/>
          <a:lstStyle/>
          <a:p>
            <a:r>
              <a:rPr lang="en-US" sz="1800" dirty="0"/>
              <a:t>Compressor Limit Request (indicates what is limiting the compressor to help Climate ECU make a determination in moving the recirculation door) has 5 status as: 1. ECT, 2. N, 3. Pedal, 4. Launch and 5. Pressure.</a:t>
            </a:r>
          </a:p>
          <a:p>
            <a:r>
              <a:rPr lang="en-US" sz="1800" dirty="0"/>
              <a:t>Since this signal is only available on 2020 Model Year, we bring separate analysis here.</a:t>
            </a:r>
          </a:p>
          <a:p>
            <a:r>
              <a:rPr lang="en-US" sz="1800" dirty="0"/>
              <a:t>For Climate Control team, status 3 has more value because it shows when the compressor is being cut out because of pedal position.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Compressor limit request due to pedal position (18% of all limit requests) happened for 8 VINs (out of total of 21 VINs of study) and there are two VINs (*20811, *20588) that 70% of total occurrence happened for them.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51554902-EAEF-42CE-B4D6-640E162BC0C1}"/>
              </a:ext>
            </a:extLst>
          </p:cNvPr>
          <p:cNvSpPr>
            <a:spLocks noGrp="1"/>
          </p:cNvSpPr>
          <p:nvPr>
            <p:ph type="title"/>
          </p:nvPr>
        </p:nvSpPr>
        <p:spPr/>
        <p:txBody>
          <a:bodyPr/>
          <a:lstStyle/>
          <a:p>
            <a:r>
              <a:rPr lang="en-US" dirty="0"/>
              <a:t>Result of Compressor Limit Request Status </a:t>
            </a:r>
          </a:p>
        </p:txBody>
      </p:sp>
      <p:sp>
        <p:nvSpPr>
          <p:cNvPr id="4" name="Slide Number Placeholder 3">
            <a:extLst>
              <a:ext uri="{FF2B5EF4-FFF2-40B4-BE49-F238E27FC236}">
                <a16:creationId xmlns:a16="http://schemas.microsoft.com/office/drawing/2014/main" id="{9DF40346-6C50-434C-A286-254E5C8AD62B}"/>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10</a:t>
            </a:fld>
            <a:endParaRPr lang="en-US" dirty="0">
              <a:solidFill>
                <a:srgbClr val="999999"/>
              </a:solidFill>
            </a:endParaRPr>
          </a:p>
        </p:txBody>
      </p:sp>
      <p:graphicFrame>
        <p:nvGraphicFramePr>
          <p:cNvPr id="6" name="Chart 5">
            <a:extLst>
              <a:ext uri="{FF2B5EF4-FFF2-40B4-BE49-F238E27FC236}">
                <a16:creationId xmlns:a16="http://schemas.microsoft.com/office/drawing/2014/main" id="{BA0191DA-39BC-4792-8579-0E0A7FC8CC2E}"/>
              </a:ext>
            </a:extLst>
          </p:cNvPr>
          <p:cNvGraphicFramePr>
            <a:graphicFrameLocks/>
          </p:cNvGraphicFramePr>
          <p:nvPr>
            <p:extLst>
              <p:ext uri="{D42A27DB-BD31-4B8C-83A1-F6EECF244321}">
                <p14:modId xmlns:p14="http://schemas.microsoft.com/office/powerpoint/2010/main" val="495560620"/>
              </p:ext>
            </p:extLst>
          </p:nvPr>
        </p:nvGraphicFramePr>
        <p:xfrm>
          <a:off x="2691407" y="2133600"/>
          <a:ext cx="6809185"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9" name="Callout: Line 8">
            <a:extLst>
              <a:ext uri="{FF2B5EF4-FFF2-40B4-BE49-F238E27FC236}">
                <a16:creationId xmlns:a16="http://schemas.microsoft.com/office/drawing/2014/main" id="{B5DC31B2-351F-486E-B627-E00292756714}"/>
              </a:ext>
            </a:extLst>
          </p:cNvPr>
          <p:cNvSpPr/>
          <p:nvPr/>
        </p:nvSpPr>
        <p:spPr>
          <a:xfrm>
            <a:off x="2819400" y="2667000"/>
            <a:ext cx="1107866" cy="533400"/>
          </a:xfrm>
          <a:prstGeom prst="borderCallout1">
            <a:avLst>
              <a:gd name="adj1" fmla="val 49857"/>
              <a:gd name="adj2" fmla="val 103531"/>
              <a:gd name="adj3" fmla="val 90964"/>
              <a:gd name="adj4" fmla="val 190871"/>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solidFill>
                  <a:schemeClr val="tx1"/>
                </a:solidFill>
                <a:latin typeface="Ford Antenna Medium"/>
                <a:cs typeface="Ford Antenna Medium"/>
              </a:rPr>
              <a:t>70% belong to 2 VINs</a:t>
            </a:r>
          </a:p>
        </p:txBody>
      </p:sp>
      <p:sp>
        <p:nvSpPr>
          <p:cNvPr id="5" name="TextBox 4">
            <a:extLst>
              <a:ext uri="{FF2B5EF4-FFF2-40B4-BE49-F238E27FC236}">
                <a16:creationId xmlns:a16="http://schemas.microsoft.com/office/drawing/2014/main" id="{B94A67A5-7541-4565-97CB-2E7281B5AB33}"/>
              </a:ext>
            </a:extLst>
          </p:cNvPr>
          <p:cNvSpPr txBox="1"/>
          <p:nvPr/>
        </p:nvSpPr>
        <p:spPr>
          <a:xfrm>
            <a:off x="762000" y="3560304"/>
            <a:ext cx="2895600" cy="1331134"/>
          </a:xfrm>
          <a:prstGeom prst="rect">
            <a:avLst/>
          </a:prstGeom>
          <a:noFill/>
        </p:spPr>
        <p:txBody>
          <a:bodyPr wrap="square" rtlCol="0">
            <a:spAutoFit/>
          </a:bodyPr>
          <a:lstStyle/>
          <a:p>
            <a:r>
              <a:rPr lang="en-US" sz="1400" dirty="0"/>
              <a:t>These two drivers seem to be very heavy on the gas and looks like there are instances of compressor inhibit and recirc override happening at the same time. </a:t>
            </a:r>
          </a:p>
          <a:p>
            <a:endParaRPr lang="en-US" sz="1050" b="1" dirty="0">
              <a:latin typeface="Century Gothic" panose="020B0502020202020204" pitchFamily="34" charset="0"/>
              <a:cs typeface="Ford Antenna Regular"/>
            </a:endParaRPr>
          </a:p>
        </p:txBody>
      </p:sp>
    </p:spTree>
    <p:extLst>
      <p:ext uri="{BB962C8B-B14F-4D97-AF65-F5344CB8AC3E}">
        <p14:creationId xmlns:p14="http://schemas.microsoft.com/office/powerpoint/2010/main" val="405909568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C8E9A-A02B-4D99-A69C-6501F3E00F49}"/>
              </a:ext>
            </a:extLst>
          </p:cNvPr>
          <p:cNvSpPr>
            <a:spLocks noGrp="1"/>
          </p:cNvSpPr>
          <p:nvPr>
            <p:ph type="body" sz="quarter" idx="10"/>
          </p:nvPr>
        </p:nvSpPr>
        <p:spPr>
          <a:xfrm>
            <a:off x="628416" y="989014"/>
            <a:ext cx="11106384" cy="5335586"/>
          </a:xfrm>
        </p:spPr>
        <p:txBody>
          <a:bodyPr/>
          <a:lstStyle/>
          <a:p>
            <a:pPr fontAlgn="auto"/>
            <a:r>
              <a:rPr lang="en-US" dirty="0"/>
              <a:t>Step 2:  See if there’s any difference in real air temperatures, gap between request temperature and real temperature, recirc degree and AC pressure 30 second before and after the CAN Trigger events happen (</a:t>
            </a:r>
            <a:r>
              <a:rPr lang="en-US" dirty="0" err="1"/>
              <a:t>ApedPos_Pc_ActlArb</a:t>
            </a:r>
            <a:r>
              <a:rPr lang="en-US" dirty="0"/>
              <a:t> &gt; 50, </a:t>
            </a:r>
            <a:r>
              <a:rPr lang="en-US" dirty="0" err="1"/>
              <a:t>HvacAirFullOut_B_Rq</a:t>
            </a:r>
            <a:r>
              <a:rPr lang="en-US" dirty="0"/>
              <a:t> = TRUE &amp; </a:t>
            </a:r>
            <a:r>
              <a:rPr lang="en-US" dirty="0" err="1"/>
              <a:t>HvacCmprLim_D_Stat</a:t>
            </a:r>
            <a:r>
              <a:rPr lang="en-US" dirty="0"/>
              <a:t> = 1 OR 2 OR 3 OR 4 OR 5)</a:t>
            </a:r>
          </a:p>
        </p:txBody>
      </p:sp>
      <p:sp>
        <p:nvSpPr>
          <p:cNvPr id="3" name="Title 2">
            <a:extLst>
              <a:ext uri="{FF2B5EF4-FFF2-40B4-BE49-F238E27FC236}">
                <a16:creationId xmlns:a16="http://schemas.microsoft.com/office/drawing/2014/main" id="{2A384CAE-8080-480C-A0D2-2C3B9159F27A}"/>
              </a:ext>
            </a:extLst>
          </p:cNvPr>
          <p:cNvSpPr>
            <a:spLocks noGrp="1"/>
          </p:cNvSpPr>
          <p:nvPr>
            <p:ph type="title"/>
          </p:nvPr>
        </p:nvSpPr>
        <p:spPr/>
        <p:txBody>
          <a:bodyPr/>
          <a:lstStyle/>
          <a:p>
            <a:r>
              <a:rPr lang="en-US" dirty="0"/>
              <a:t>Approach</a:t>
            </a:r>
          </a:p>
        </p:txBody>
      </p:sp>
      <p:sp>
        <p:nvSpPr>
          <p:cNvPr id="4" name="Slide Number Placeholder 3">
            <a:extLst>
              <a:ext uri="{FF2B5EF4-FFF2-40B4-BE49-F238E27FC236}">
                <a16:creationId xmlns:a16="http://schemas.microsoft.com/office/drawing/2014/main" id="{A127DBDA-0549-4B58-8D20-E1C048368F91}"/>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11</a:t>
            </a:fld>
            <a:endParaRPr lang="en-US" dirty="0">
              <a:solidFill>
                <a:srgbClr val="999999"/>
              </a:solidFill>
            </a:endParaRPr>
          </a:p>
        </p:txBody>
      </p:sp>
      <p:graphicFrame>
        <p:nvGraphicFramePr>
          <p:cNvPr id="5" name="Table 4">
            <a:extLst>
              <a:ext uri="{FF2B5EF4-FFF2-40B4-BE49-F238E27FC236}">
                <a16:creationId xmlns:a16="http://schemas.microsoft.com/office/drawing/2014/main" id="{F47E91E2-7866-4064-AD9B-5199A4F35ACD}"/>
              </a:ext>
            </a:extLst>
          </p:cNvPr>
          <p:cNvGraphicFramePr>
            <a:graphicFrameLocks noGrp="1"/>
          </p:cNvGraphicFramePr>
          <p:nvPr>
            <p:extLst>
              <p:ext uri="{D42A27DB-BD31-4B8C-83A1-F6EECF244321}">
                <p14:modId xmlns:p14="http://schemas.microsoft.com/office/powerpoint/2010/main" val="1304559612"/>
              </p:ext>
            </p:extLst>
          </p:nvPr>
        </p:nvGraphicFramePr>
        <p:xfrm>
          <a:off x="2286000" y="2299391"/>
          <a:ext cx="7353300" cy="202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380299312"/>
                    </a:ext>
                  </a:extLst>
                </a:gridCol>
                <a:gridCol w="4152900">
                  <a:extLst>
                    <a:ext uri="{9D8B030D-6E8A-4147-A177-3AD203B41FA5}">
                      <a16:colId xmlns:a16="http://schemas.microsoft.com/office/drawing/2014/main" val="2153570085"/>
                    </a:ext>
                  </a:extLst>
                </a:gridCol>
              </a:tblGrid>
              <a:tr h="370840">
                <a:tc>
                  <a:txBody>
                    <a:bodyPr/>
                    <a:lstStyle/>
                    <a:p>
                      <a:pPr algn="ctr"/>
                      <a:r>
                        <a:rPr lang="en-US" sz="1200" dirty="0"/>
                        <a:t>CAN Signal</a:t>
                      </a:r>
                    </a:p>
                  </a:txBody>
                  <a:tcPr/>
                </a:tc>
                <a:tc>
                  <a:txBody>
                    <a:bodyPr/>
                    <a:lstStyle/>
                    <a:p>
                      <a:pPr algn="ctr"/>
                      <a:r>
                        <a:rPr lang="en-US" sz="1200" dirty="0"/>
                        <a:t>Detail</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HvacEvap_Te_Actl</a:t>
                      </a:r>
                      <a:endParaRPr lang="en-US" sz="1200" i="1" dirty="0"/>
                    </a:p>
                  </a:txBody>
                  <a:tcPr/>
                </a:tc>
                <a:tc>
                  <a:txBody>
                    <a:bodyPr/>
                    <a:lstStyle/>
                    <a:p>
                      <a:r>
                        <a:rPr lang="en-US" sz="1200" dirty="0"/>
                        <a:t>Real air temperature</a:t>
                      </a:r>
                    </a:p>
                  </a:txBody>
                  <a:tcPr/>
                </a:tc>
                <a:extLst>
                  <a:ext uri="{0D108BD9-81ED-4DB2-BD59-A6C34878D82A}">
                    <a16:rowId xmlns:a16="http://schemas.microsoft.com/office/drawing/2014/main" val="220618862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200" i="1" dirty="0"/>
                        <a:t>HvacEvap_Te_Actl – HvacEvap_Te_Rq</a:t>
                      </a:r>
                    </a:p>
                    <a:p>
                      <a:endParaRPr lang="en-US" sz="1200" dirty="0"/>
                    </a:p>
                  </a:txBody>
                  <a:tcPr/>
                </a:tc>
                <a:tc>
                  <a:txBody>
                    <a:bodyPr/>
                    <a:lstStyle/>
                    <a:p>
                      <a:r>
                        <a:rPr lang="en-US" sz="1200" dirty="0"/>
                        <a:t>Gap between request temperature and real temperature </a:t>
                      </a:r>
                    </a:p>
                  </a:txBody>
                  <a:tcPr/>
                </a:tc>
                <a:extLst>
                  <a:ext uri="{0D108BD9-81ED-4DB2-BD59-A6C34878D82A}">
                    <a16:rowId xmlns:a16="http://schemas.microsoft.com/office/drawing/2014/main" val="34955747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t>HvacRec_Pc_Est(not in pre-2020)</a:t>
                      </a:r>
                    </a:p>
                    <a:p>
                      <a:endParaRPr lang="en-US" sz="1200" dirty="0"/>
                    </a:p>
                  </a:txBody>
                  <a:tcPr/>
                </a:tc>
                <a:tc>
                  <a:txBody>
                    <a:bodyPr/>
                    <a:lstStyle/>
                    <a:p>
                      <a:r>
                        <a:rPr lang="en-US" sz="1200" i="1" dirty="0"/>
                        <a:t>Recirc position</a:t>
                      </a:r>
                      <a:endParaRPr lang="en-US" sz="1200" dirty="0"/>
                    </a:p>
                  </a:txBody>
                  <a:tcPr/>
                </a:tc>
                <a:extLst>
                  <a:ext uri="{0D108BD9-81ED-4DB2-BD59-A6C34878D82A}">
                    <a16:rowId xmlns:a16="http://schemas.microsoft.com/office/drawing/2014/main" val="2441481270"/>
                  </a:ext>
                </a:extLst>
              </a:tr>
              <a:tr h="370840">
                <a:tc>
                  <a:txBody>
                    <a:bodyPr/>
                    <a:lstStyle/>
                    <a:p>
                      <a:r>
                        <a:rPr lang="en-US" sz="1200" dirty="0"/>
                        <a:t>AirCondFluidHi_P_Actl</a:t>
                      </a:r>
                    </a:p>
                  </a:txBody>
                  <a:tcPr/>
                </a:tc>
                <a:tc>
                  <a:txBody>
                    <a:bodyPr/>
                    <a:lstStyle/>
                    <a:p>
                      <a:r>
                        <a:rPr lang="en-US" sz="1200" dirty="0"/>
                        <a:t>A/C pressure on the output side of the compressor</a:t>
                      </a:r>
                    </a:p>
                  </a:txBody>
                  <a:tcPr/>
                </a:tc>
                <a:extLst>
                  <a:ext uri="{0D108BD9-81ED-4DB2-BD59-A6C34878D82A}">
                    <a16:rowId xmlns:a16="http://schemas.microsoft.com/office/drawing/2014/main" val="583551653"/>
                  </a:ext>
                </a:extLst>
              </a:tr>
            </a:tbl>
          </a:graphicData>
        </a:graphic>
      </p:graphicFrame>
      <p:cxnSp>
        <p:nvCxnSpPr>
          <p:cNvPr id="6" name="Straight Arrow Connector 5">
            <a:extLst>
              <a:ext uri="{FF2B5EF4-FFF2-40B4-BE49-F238E27FC236}">
                <a16:creationId xmlns:a16="http://schemas.microsoft.com/office/drawing/2014/main" id="{C797B7F0-7809-4403-871E-A530B0633190}"/>
              </a:ext>
            </a:extLst>
          </p:cNvPr>
          <p:cNvCxnSpPr>
            <a:cxnSpLocks/>
          </p:cNvCxnSpPr>
          <p:nvPr/>
        </p:nvCxnSpPr>
        <p:spPr>
          <a:xfrm>
            <a:off x="3200400" y="5607871"/>
            <a:ext cx="5908961" cy="0"/>
          </a:xfrm>
          <a:prstGeom prst="straightConnector1">
            <a:avLst/>
          </a:prstGeom>
          <a:ln w="28575" cmpd="sng">
            <a:solidFill>
              <a:schemeClr val="accent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5FECDA70-3A5F-4C1E-B578-A8EECF3F16C9}"/>
              </a:ext>
            </a:extLst>
          </p:cNvPr>
          <p:cNvGrpSpPr/>
          <p:nvPr/>
        </p:nvGrpSpPr>
        <p:grpSpPr>
          <a:xfrm>
            <a:off x="4038614" y="5298187"/>
            <a:ext cx="4038586" cy="452933"/>
            <a:chOff x="3746270" y="2595864"/>
            <a:chExt cx="1527768" cy="277000"/>
          </a:xfrm>
        </p:grpSpPr>
        <p:cxnSp>
          <p:nvCxnSpPr>
            <p:cNvPr id="8" name="Straight Arrow Connector 7">
              <a:extLst>
                <a:ext uri="{FF2B5EF4-FFF2-40B4-BE49-F238E27FC236}">
                  <a16:creationId xmlns:a16="http://schemas.microsoft.com/office/drawing/2014/main" id="{BA470D79-AF39-4CD6-9390-4C6AD70D835F}"/>
                </a:ext>
              </a:extLst>
            </p:cNvPr>
            <p:cNvCxnSpPr/>
            <p:nvPr/>
          </p:nvCxnSpPr>
          <p:spPr>
            <a:xfrm>
              <a:off x="4468091" y="2734887"/>
              <a:ext cx="7024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C65A2D54-B3E8-4B91-9163-B7A31B3E470D}"/>
                </a:ext>
              </a:extLst>
            </p:cNvPr>
            <p:cNvCxnSpPr>
              <a:cxnSpLocks/>
            </p:cNvCxnSpPr>
            <p:nvPr/>
          </p:nvCxnSpPr>
          <p:spPr>
            <a:xfrm flipH="1">
              <a:off x="3746270" y="2734887"/>
              <a:ext cx="648392"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FAB4A082-230B-465E-B261-D709F7F4AC59}"/>
                </a:ext>
              </a:extLst>
            </p:cNvPr>
            <p:cNvSpPr txBox="1"/>
            <p:nvPr/>
          </p:nvSpPr>
          <p:spPr>
            <a:xfrm>
              <a:off x="3812504" y="2595865"/>
              <a:ext cx="728749"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474847"/>
                  </a:solidFill>
                  <a:effectLst/>
                  <a:uLnTx/>
                  <a:uFillTx/>
                  <a:latin typeface="Century Gothic" panose="020B0502020202020204" pitchFamily="34" charset="0"/>
                  <a:ea typeface="+mn-ea"/>
                  <a:cs typeface="Ford Antenna Regular"/>
                </a:rPr>
                <a:t>30 sec</a:t>
              </a:r>
            </a:p>
          </p:txBody>
        </p:sp>
        <p:sp>
          <p:nvSpPr>
            <p:cNvPr id="11" name="TextBox 10">
              <a:extLst>
                <a:ext uri="{FF2B5EF4-FFF2-40B4-BE49-F238E27FC236}">
                  <a16:creationId xmlns:a16="http://schemas.microsoft.com/office/drawing/2014/main" id="{C404B892-7086-4565-9C46-DD5E006B33D5}"/>
                </a:ext>
              </a:extLst>
            </p:cNvPr>
            <p:cNvSpPr txBox="1"/>
            <p:nvPr/>
          </p:nvSpPr>
          <p:spPr>
            <a:xfrm>
              <a:off x="4545289" y="2595864"/>
              <a:ext cx="728749"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474847"/>
                  </a:solidFill>
                  <a:effectLst/>
                  <a:uLnTx/>
                  <a:uFillTx/>
                  <a:latin typeface="Century Gothic" panose="020B0502020202020204" pitchFamily="34" charset="0"/>
                  <a:ea typeface="+mn-ea"/>
                  <a:cs typeface="Ford Antenna Regular"/>
                </a:rPr>
                <a:t>30 sec</a:t>
              </a:r>
            </a:p>
          </p:txBody>
        </p:sp>
      </p:grpSp>
      <p:grpSp>
        <p:nvGrpSpPr>
          <p:cNvPr id="12" name="Group 11">
            <a:extLst>
              <a:ext uri="{FF2B5EF4-FFF2-40B4-BE49-F238E27FC236}">
                <a16:creationId xmlns:a16="http://schemas.microsoft.com/office/drawing/2014/main" id="{4B88A5F3-EA97-49AC-99F9-349A1B7CA874}"/>
              </a:ext>
            </a:extLst>
          </p:cNvPr>
          <p:cNvGrpSpPr/>
          <p:nvPr/>
        </p:nvGrpSpPr>
        <p:grpSpPr>
          <a:xfrm>
            <a:off x="5335383" y="5558400"/>
            <a:ext cx="290946" cy="367765"/>
            <a:chOff x="4322618" y="2785169"/>
            <a:chExt cx="290946" cy="367765"/>
          </a:xfrm>
        </p:grpSpPr>
        <p:sp>
          <p:nvSpPr>
            <p:cNvPr id="13" name="TextBox 12">
              <a:extLst>
                <a:ext uri="{FF2B5EF4-FFF2-40B4-BE49-F238E27FC236}">
                  <a16:creationId xmlns:a16="http://schemas.microsoft.com/office/drawing/2014/main" id="{73F5BAB3-BB65-4E17-A0CB-1154C6075C83}"/>
                </a:ext>
              </a:extLst>
            </p:cNvPr>
            <p:cNvSpPr txBox="1"/>
            <p:nvPr/>
          </p:nvSpPr>
          <p:spPr>
            <a:xfrm>
              <a:off x="4322618" y="2814380"/>
              <a:ext cx="29094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474847">
                      <a:lumMod val="50000"/>
                    </a:srgbClr>
                  </a:solidFill>
                  <a:effectLst/>
                  <a:uLnTx/>
                  <a:uFillTx/>
                  <a:latin typeface="Century Gothic" panose="020B0502020202020204" pitchFamily="34" charset="0"/>
                  <a:ea typeface="+mn-ea"/>
                  <a:cs typeface="Ford Antenna Regular"/>
                </a:rPr>
                <a:t>t</a:t>
              </a:r>
            </a:p>
          </p:txBody>
        </p:sp>
        <p:sp>
          <p:nvSpPr>
            <p:cNvPr id="14" name="Oval 13">
              <a:extLst>
                <a:ext uri="{FF2B5EF4-FFF2-40B4-BE49-F238E27FC236}">
                  <a16:creationId xmlns:a16="http://schemas.microsoft.com/office/drawing/2014/main" id="{5A5FED12-CA91-4B6D-A0DA-CDC2B1B4D26F}"/>
                </a:ext>
              </a:extLst>
            </p:cNvPr>
            <p:cNvSpPr/>
            <p:nvPr/>
          </p:nvSpPr>
          <p:spPr>
            <a:xfrm>
              <a:off x="4414058" y="2785169"/>
              <a:ext cx="58189" cy="86762"/>
            </a:xfrm>
            <a:prstGeom prst="ellipse">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474847"/>
                </a:solidFill>
                <a:effectLst/>
                <a:uLnTx/>
                <a:uFillTx/>
                <a:latin typeface="Ford Antenna Medium"/>
                <a:ea typeface="+mn-ea"/>
                <a:cs typeface="Ford Antenna Medium"/>
              </a:endParaRPr>
            </a:p>
          </p:txBody>
        </p:sp>
      </p:grpSp>
      <p:grpSp>
        <p:nvGrpSpPr>
          <p:cNvPr id="15" name="Group 14">
            <a:extLst>
              <a:ext uri="{FF2B5EF4-FFF2-40B4-BE49-F238E27FC236}">
                <a16:creationId xmlns:a16="http://schemas.microsoft.com/office/drawing/2014/main" id="{553AA80C-C910-4EAF-AB06-FF89C2FF14CD}"/>
              </a:ext>
            </a:extLst>
          </p:cNvPr>
          <p:cNvGrpSpPr/>
          <p:nvPr/>
        </p:nvGrpSpPr>
        <p:grpSpPr>
          <a:xfrm>
            <a:off x="5641568" y="5561166"/>
            <a:ext cx="665021" cy="364999"/>
            <a:chOff x="4613564" y="2787935"/>
            <a:chExt cx="665021" cy="364999"/>
          </a:xfrm>
        </p:grpSpPr>
        <p:sp>
          <p:nvSpPr>
            <p:cNvPr id="16" name="TextBox 15">
              <a:extLst>
                <a:ext uri="{FF2B5EF4-FFF2-40B4-BE49-F238E27FC236}">
                  <a16:creationId xmlns:a16="http://schemas.microsoft.com/office/drawing/2014/main" id="{3F21CFB7-D6D8-47A3-A3B3-DBB974381414}"/>
                </a:ext>
              </a:extLst>
            </p:cNvPr>
            <p:cNvSpPr txBox="1"/>
            <p:nvPr/>
          </p:nvSpPr>
          <p:spPr>
            <a:xfrm>
              <a:off x="4613564" y="2814380"/>
              <a:ext cx="665021"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474847">
                      <a:lumMod val="50000"/>
                    </a:srgbClr>
                  </a:solidFill>
                  <a:effectLst/>
                  <a:uLnTx/>
                  <a:uFillTx/>
                  <a:latin typeface="Century Gothic" panose="020B0502020202020204" pitchFamily="34" charset="0"/>
                  <a:ea typeface="+mn-ea"/>
                  <a:cs typeface="Ford Antenna Regular"/>
                </a:rPr>
                <a:t>t+X</a:t>
              </a:r>
              <a:endParaRPr kumimoji="0" lang="en-US" sz="1600" b="1" i="0" u="none" strike="noStrike" kern="1200" cap="none" spc="0" normalizeH="0" baseline="0" noProof="0" dirty="0">
                <a:ln>
                  <a:noFill/>
                </a:ln>
                <a:solidFill>
                  <a:srgbClr val="474847">
                    <a:lumMod val="50000"/>
                  </a:srgbClr>
                </a:solidFill>
                <a:effectLst/>
                <a:uLnTx/>
                <a:uFillTx/>
                <a:latin typeface="Century Gothic" panose="020B0502020202020204" pitchFamily="34" charset="0"/>
                <a:ea typeface="+mn-ea"/>
                <a:cs typeface="Ford Antenna Regular"/>
              </a:endParaRPr>
            </a:p>
          </p:txBody>
        </p:sp>
        <p:sp>
          <p:nvSpPr>
            <p:cNvPr id="17" name="Oval 16">
              <a:extLst>
                <a:ext uri="{FF2B5EF4-FFF2-40B4-BE49-F238E27FC236}">
                  <a16:creationId xmlns:a16="http://schemas.microsoft.com/office/drawing/2014/main" id="{18E54D0A-17D1-41CB-917B-8D0AF2359785}"/>
                </a:ext>
              </a:extLst>
            </p:cNvPr>
            <p:cNvSpPr/>
            <p:nvPr/>
          </p:nvSpPr>
          <p:spPr>
            <a:xfrm>
              <a:off x="4799220" y="2787935"/>
              <a:ext cx="58189" cy="86762"/>
            </a:xfrm>
            <a:prstGeom prst="ellipse">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474847"/>
                </a:solidFill>
                <a:effectLst/>
                <a:uLnTx/>
                <a:uFillTx/>
                <a:latin typeface="Ford Antenna Medium"/>
                <a:ea typeface="+mn-ea"/>
                <a:cs typeface="Ford Antenna Medium"/>
              </a:endParaRPr>
            </a:p>
          </p:txBody>
        </p:sp>
      </p:grpSp>
      <p:cxnSp>
        <p:nvCxnSpPr>
          <p:cNvPr id="18" name="Straight Connector 17">
            <a:extLst>
              <a:ext uri="{FF2B5EF4-FFF2-40B4-BE49-F238E27FC236}">
                <a16:creationId xmlns:a16="http://schemas.microsoft.com/office/drawing/2014/main" id="{4286632D-B6AF-478B-AEE5-A59BDE8B54FE}"/>
              </a:ext>
            </a:extLst>
          </p:cNvPr>
          <p:cNvCxnSpPr/>
          <p:nvPr/>
        </p:nvCxnSpPr>
        <p:spPr>
          <a:xfrm>
            <a:off x="3657600" y="5178964"/>
            <a:ext cx="0" cy="758869"/>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EFE9D70-7172-4B60-BB5E-BAC1F88BF956}"/>
              </a:ext>
            </a:extLst>
          </p:cNvPr>
          <p:cNvCxnSpPr/>
          <p:nvPr/>
        </p:nvCxnSpPr>
        <p:spPr>
          <a:xfrm>
            <a:off x="7449894" y="5178965"/>
            <a:ext cx="0" cy="758869"/>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D78FFBB-FD16-465B-9F4C-98E3EB5EE431}"/>
              </a:ext>
            </a:extLst>
          </p:cNvPr>
          <p:cNvCxnSpPr/>
          <p:nvPr/>
        </p:nvCxnSpPr>
        <p:spPr>
          <a:xfrm>
            <a:off x="4003961" y="5184731"/>
            <a:ext cx="0" cy="758869"/>
          </a:xfrm>
          <a:prstGeom prst="line">
            <a:avLst/>
          </a:prstGeom>
          <a:ln w="28575" cmpd="sng">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B145A78-1447-4EDB-9CB8-53F33B156A2C}"/>
              </a:ext>
            </a:extLst>
          </p:cNvPr>
          <p:cNvCxnSpPr/>
          <p:nvPr/>
        </p:nvCxnSpPr>
        <p:spPr>
          <a:xfrm>
            <a:off x="7858901" y="5174506"/>
            <a:ext cx="0" cy="758869"/>
          </a:xfrm>
          <a:prstGeom prst="line">
            <a:avLst/>
          </a:prstGeom>
          <a:ln w="28575" cmpd="sng">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5201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7 2.59259E-6 L 0.03281 2.59259E-6 " pathEditMode="relative" rAng="0" ptsTypes="AA">
                                      <p:cBhvr>
                                        <p:cTn id="11" dur="2000" fill="hold"/>
                                        <p:tgtEl>
                                          <p:spTgt spid="7"/>
                                        </p:tgtEl>
                                        <p:attrNameLst>
                                          <p:attrName>ppt_x</p:attrName>
                                          <p:attrName>ppt_y</p:attrName>
                                        </p:attrNameLst>
                                      </p:cBhvr>
                                      <p:rCtr x="1641" y="0"/>
                                    </p:animMotion>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Pedal Position &gt; 50</a:t>
            </a:r>
          </a:p>
        </p:txBody>
      </p:sp>
      <p:graphicFrame>
        <p:nvGraphicFramePr>
          <p:cNvPr id="13" name="Table 12">
            <a:extLst>
              <a:ext uri="{FF2B5EF4-FFF2-40B4-BE49-F238E27FC236}">
                <a16:creationId xmlns:a16="http://schemas.microsoft.com/office/drawing/2014/main" id="{896E4481-52A9-47B0-B834-262AC07B6752}"/>
              </a:ext>
            </a:extLst>
          </p:cNvPr>
          <p:cNvGraphicFramePr>
            <a:graphicFrameLocks noGrp="1"/>
          </p:cNvGraphicFramePr>
          <p:nvPr>
            <p:extLst>
              <p:ext uri="{D42A27DB-BD31-4B8C-83A1-F6EECF244321}">
                <p14:modId xmlns:p14="http://schemas.microsoft.com/office/powerpoint/2010/main" val="3611755954"/>
              </p:ext>
            </p:extLst>
          </p:nvPr>
        </p:nvGraphicFramePr>
        <p:xfrm>
          <a:off x="533399" y="688874"/>
          <a:ext cx="11353802" cy="1010920"/>
        </p:xfrm>
        <a:graphic>
          <a:graphicData uri="http://schemas.openxmlformats.org/drawingml/2006/table">
            <a:tbl>
              <a:tblPr firstRow="1" bandRow="1">
                <a:tableStyleId>{5C22544A-7EE6-4342-B048-85BDC9FD1C3A}</a:tableStyleId>
              </a:tblPr>
              <a:tblGrid>
                <a:gridCol w="2681552">
                  <a:extLst>
                    <a:ext uri="{9D8B030D-6E8A-4147-A177-3AD203B41FA5}">
                      <a16:colId xmlns:a16="http://schemas.microsoft.com/office/drawing/2014/main" val="1380299312"/>
                    </a:ext>
                  </a:extLst>
                </a:gridCol>
                <a:gridCol w="1970353">
                  <a:extLst>
                    <a:ext uri="{9D8B030D-6E8A-4147-A177-3AD203B41FA5}">
                      <a16:colId xmlns:a16="http://schemas.microsoft.com/office/drawing/2014/main" val="2153570085"/>
                    </a:ext>
                  </a:extLst>
                </a:gridCol>
                <a:gridCol w="6701897">
                  <a:extLst>
                    <a:ext uri="{9D8B030D-6E8A-4147-A177-3AD203B41FA5}">
                      <a16:colId xmlns:a16="http://schemas.microsoft.com/office/drawing/2014/main" val="510768308"/>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 </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HvacEvap_Te_Actl</a:t>
                      </a:r>
                      <a:endParaRPr lang="en-US" sz="1200" i="1" dirty="0"/>
                    </a:p>
                  </a:txBody>
                  <a:tcPr/>
                </a:tc>
                <a:tc>
                  <a:txBody>
                    <a:bodyPr/>
                    <a:lstStyle/>
                    <a:p>
                      <a:r>
                        <a:rPr lang="en-US" sz="1200" dirty="0"/>
                        <a:t>Real air temperature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 (Real air temperature in 30s after trigger) – Avg (Real air temperature in 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Min (Real air temperature in 30s after trigger) – Min (Real air temperature in 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Max (Real air temperature in 30s after trigger) – Max (Real air temperature in 30s before trigger)</a:t>
                      </a:r>
                    </a:p>
                  </a:txBody>
                  <a:tcPr/>
                </a:tc>
                <a:extLst>
                  <a:ext uri="{0D108BD9-81ED-4DB2-BD59-A6C34878D82A}">
                    <a16:rowId xmlns:a16="http://schemas.microsoft.com/office/drawing/2014/main" val="2206188621"/>
                  </a:ext>
                </a:extLst>
              </a:tr>
            </a:tbl>
          </a:graphicData>
        </a:graphic>
      </p:graphicFrame>
      <p:pic>
        <p:nvPicPr>
          <p:cNvPr id="4" name="Picture 3">
            <a:extLst>
              <a:ext uri="{FF2B5EF4-FFF2-40B4-BE49-F238E27FC236}">
                <a16:creationId xmlns:a16="http://schemas.microsoft.com/office/drawing/2014/main" id="{8C238291-A5B3-4CA2-8F59-AD4C7AC93318}"/>
              </a:ext>
            </a:extLst>
          </p:cNvPr>
          <p:cNvPicPr>
            <a:picLocks noChangeAspect="1"/>
          </p:cNvPicPr>
          <p:nvPr/>
        </p:nvPicPr>
        <p:blipFill>
          <a:blip r:embed="rId3"/>
          <a:stretch>
            <a:fillRect/>
          </a:stretch>
        </p:blipFill>
        <p:spPr>
          <a:xfrm>
            <a:off x="7262249" y="1717851"/>
            <a:ext cx="4724400" cy="2509162"/>
          </a:xfrm>
          <a:prstGeom prst="rect">
            <a:avLst/>
          </a:prstGeom>
        </p:spPr>
      </p:pic>
      <p:pic>
        <p:nvPicPr>
          <p:cNvPr id="5" name="Picture 4">
            <a:extLst>
              <a:ext uri="{FF2B5EF4-FFF2-40B4-BE49-F238E27FC236}">
                <a16:creationId xmlns:a16="http://schemas.microsoft.com/office/drawing/2014/main" id="{C9F84F35-6045-4289-AE17-CAC5EA1EA942}"/>
              </a:ext>
            </a:extLst>
          </p:cNvPr>
          <p:cNvPicPr>
            <a:picLocks noChangeAspect="1"/>
          </p:cNvPicPr>
          <p:nvPr/>
        </p:nvPicPr>
        <p:blipFill>
          <a:blip r:embed="rId4"/>
          <a:stretch>
            <a:fillRect/>
          </a:stretch>
        </p:blipFill>
        <p:spPr>
          <a:xfrm>
            <a:off x="183398" y="1699794"/>
            <a:ext cx="4724400" cy="2520761"/>
          </a:xfrm>
          <a:prstGeom prst="rect">
            <a:avLst/>
          </a:prstGeom>
        </p:spPr>
      </p:pic>
      <p:pic>
        <p:nvPicPr>
          <p:cNvPr id="2" name="Picture 1">
            <a:extLst>
              <a:ext uri="{FF2B5EF4-FFF2-40B4-BE49-F238E27FC236}">
                <a16:creationId xmlns:a16="http://schemas.microsoft.com/office/drawing/2014/main" id="{D7AB9C71-4E9D-474C-A8F6-584ABEA20B63}"/>
              </a:ext>
            </a:extLst>
          </p:cNvPr>
          <p:cNvPicPr>
            <a:picLocks noChangeAspect="1"/>
          </p:cNvPicPr>
          <p:nvPr/>
        </p:nvPicPr>
        <p:blipFill>
          <a:blip r:embed="rId5"/>
          <a:stretch>
            <a:fillRect/>
          </a:stretch>
        </p:blipFill>
        <p:spPr>
          <a:xfrm>
            <a:off x="3733799" y="4021742"/>
            <a:ext cx="4724400" cy="2419466"/>
          </a:xfrm>
          <a:prstGeom prst="rect">
            <a:avLst/>
          </a:prstGeom>
        </p:spPr>
      </p:pic>
    </p:spTree>
    <p:extLst>
      <p:ext uri="{BB962C8B-B14F-4D97-AF65-F5344CB8AC3E}">
        <p14:creationId xmlns:p14="http://schemas.microsoft.com/office/powerpoint/2010/main" val="902835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Pedal Position &gt; 50</a:t>
            </a:r>
          </a:p>
        </p:txBody>
      </p:sp>
      <p:graphicFrame>
        <p:nvGraphicFramePr>
          <p:cNvPr id="13" name="Table 12">
            <a:extLst>
              <a:ext uri="{FF2B5EF4-FFF2-40B4-BE49-F238E27FC236}">
                <a16:creationId xmlns:a16="http://schemas.microsoft.com/office/drawing/2014/main" id="{B0D117BD-82B9-4DFB-AEF9-F789BD04C1AE}"/>
              </a:ext>
            </a:extLst>
          </p:cNvPr>
          <p:cNvGraphicFramePr>
            <a:graphicFrameLocks noGrp="1"/>
          </p:cNvGraphicFramePr>
          <p:nvPr>
            <p:extLst>
              <p:ext uri="{D42A27DB-BD31-4B8C-83A1-F6EECF244321}">
                <p14:modId xmlns:p14="http://schemas.microsoft.com/office/powerpoint/2010/main" val="395094582"/>
              </p:ext>
            </p:extLst>
          </p:nvPr>
        </p:nvGraphicFramePr>
        <p:xfrm>
          <a:off x="833149" y="838200"/>
          <a:ext cx="10854194" cy="1010920"/>
        </p:xfrm>
        <a:graphic>
          <a:graphicData uri="http://schemas.openxmlformats.org/drawingml/2006/table">
            <a:tbl>
              <a:tblPr firstRow="1" bandRow="1">
                <a:tableStyleId>{5C22544A-7EE6-4342-B048-85BDC9FD1C3A}</a:tableStyleId>
              </a:tblPr>
              <a:tblGrid>
                <a:gridCol w="2928969">
                  <a:extLst>
                    <a:ext uri="{9D8B030D-6E8A-4147-A177-3AD203B41FA5}">
                      <a16:colId xmlns:a16="http://schemas.microsoft.com/office/drawing/2014/main" val="1380299312"/>
                    </a:ext>
                  </a:extLst>
                </a:gridCol>
                <a:gridCol w="2539150">
                  <a:extLst>
                    <a:ext uri="{9D8B030D-6E8A-4147-A177-3AD203B41FA5}">
                      <a16:colId xmlns:a16="http://schemas.microsoft.com/office/drawing/2014/main" val="2153570085"/>
                    </a:ext>
                  </a:extLst>
                </a:gridCol>
                <a:gridCol w="5386075">
                  <a:extLst>
                    <a:ext uri="{9D8B030D-6E8A-4147-A177-3AD203B41FA5}">
                      <a16:colId xmlns:a16="http://schemas.microsoft.com/office/drawing/2014/main" val="265830912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200" i="1" dirty="0"/>
                        <a:t>Gap_Actl_Rq=HvacEvap_Te_Actl – HvacEvap_Te_Rq</a:t>
                      </a:r>
                    </a:p>
                    <a:p>
                      <a:endParaRPr lang="en-US" sz="1200" dirty="0"/>
                    </a:p>
                  </a:txBody>
                  <a:tcPr/>
                </a:tc>
                <a:tc>
                  <a:txBody>
                    <a:bodyPr/>
                    <a:lstStyle/>
                    <a:p>
                      <a:r>
                        <a:rPr lang="en-US" sz="1200" dirty="0"/>
                        <a:t>Gap between request temperature and real temperature </a:t>
                      </a:r>
                    </a:p>
                  </a:txBody>
                  <a:tcPr/>
                </a:tc>
                <a:tc>
                  <a:txBody>
                    <a:bodyPr/>
                    <a:lstStyle/>
                    <a:p>
                      <a:r>
                        <a:rPr lang="en-US" sz="1200" kern="1200" dirty="0">
                          <a:solidFill>
                            <a:schemeClr val="dk1"/>
                          </a:solidFill>
                          <a:latin typeface="+mn-lt"/>
                          <a:ea typeface="+mn-ea"/>
                          <a:cs typeface="+mn-cs"/>
                        </a:rPr>
                        <a:t>Avg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Avg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Min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Min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Max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Max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  </a:t>
                      </a:r>
                    </a:p>
                  </a:txBody>
                  <a:tcPr/>
                </a:tc>
                <a:extLst>
                  <a:ext uri="{0D108BD9-81ED-4DB2-BD59-A6C34878D82A}">
                    <a16:rowId xmlns:a16="http://schemas.microsoft.com/office/drawing/2014/main" val="3495574751"/>
                  </a:ext>
                </a:extLst>
              </a:tr>
            </a:tbl>
          </a:graphicData>
        </a:graphic>
      </p:graphicFrame>
      <p:pic>
        <p:nvPicPr>
          <p:cNvPr id="4" name="Picture 3">
            <a:extLst>
              <a:ext uri="{FF2B5EF4-FFF2-40B4-BE49-F238E27FC236}">
                <a16:creationId xmlns:a16="http://schemas.microsoft.com/office/drawing/2014/main" id="{64ED1845-8D36-4135-B044-C0373234A088}"/>
              </a:ext>
            </a:extLst>
          </p:cNvPr>
          <p:cNvPicPr>
            <a:picLocks noChangeAspect="1"/>
          </p:cNvPicPr>
          <p:nvPr/>
        </p:nvPicPr>
        <p:blipFill>
          <a:blip r:embed="rId3"/>
          <a:stretch>
            <a:fillRect/>
          </a:stretch>
        </p:blipFill>
        <p:spPr>
          <a:xfrm>
            <a:off x="7232046" y="1843173"/>
            <a:ext cx="4455297" cy="2455395"/>
          </a:xfrm>
          <a:prstGeom prst="rect">
            <a:avLst/>
          </a:prstGeom>
        </p:spPr>
      </p:pic>
      <p:pic>
        <p:nvPicPr>
          <p:cNvPr id="5" name="Picture 4">
            <a:extLst>
              <a:ext uri="{FF2B5EF4-FFF2-40B4-BE49-F238E27FC236}">
                <a16:creationId xmlns:a16="http://schemas.microsoft.com/office/drawing/2014/main" id="{57FBB6DC-CA06-4001-9AA0-63DB6D54E5BF}"/>
              </a:ext>
            </a:extLst>
          </p:cNvPr>
          <p:cNvPicPr>
            <a:picLocks noChangeAspect="1"/>
          </p:cNvPicPr>
          <p:nvPr/>
        </p:nvPicPr>
        <p:blipFill>
          <a:blip r:embed="rId4"/>
          <a:stretch>
            <a:fillRect/>
          </a:stretch>
        </p:blipFill>
        <p:spPr>
          <a:xfrm>
            <a:off x="228599" y="1880628"/>
            <a:ext cx="4482383" cy="2417941"/>
          </a:xfrm>
          <a:prstGeom prst="rect">
            <a:avLst/>
          </a:prstGeom>
        </p:spPr>
      </p:pic>
      <p:pic>
        <p:nvPicPr>
          <p:cNvPr id="2" name="Picture 1">
            <a:extLst>
              <a:ext uri="{FF2B5EF4-FFF2-40B4-BE49-F238E27FC236}">
                <a16:creationId xmlns:a16="http://schemas.microsoft.com/office/drawing/2014/main" id="{90149452-04A9-40D3-A58C-6C38EEB43ACD}"/>
              </a:ext>
            </a:extLst>
          </p:cNvPr>
          <p:cNvPicPr>
            <a:picLocks noChangeAspect="1"/>
          </p:cNvPicPr>
          <p:nvPr/>
        </p:nvPicPr>
        <p:blipFill>
          <a:blip r:embed="rId5"/>
          <a:stretch>
            <a:fillRect/>
          </a:stretch>
        </p:blipFill>
        <p:spPr>
          <a:xfrm>
            <a:off x="3829799" y="4131140"/>
            <a:ext cx="4405793" cy="2344801"/>
          </a:xfrm>
          <a:prstGeom prst="rect">
            <a:avLst/>
          </a:prstGeom>
        </p:spPr>
      </p:pic>
    </p:spTree>
    <p:extLst>
      <p:ext uri="{BB962C8B-B14F-4D97-AF65-F5344CB8AC3E}">
        <p14:creationId xmlns:p14="http://schemas.microsoft.com/office/powerpoint/2010/main" val="2056360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Pedal Position &gt; 50</a:t>
            </a:r>
          </a:p>
        </p:txBody>
      </p:sp>
      <p:sp>
        <p:nvSpPr>
          <p:cNvPr id="2" name="Rectangle: Rounded Corners 1">
            <a:extLst>
              <a:ext uri="{FF2B5EF4-FFF2-40B4-BE49-F238E27FC236}">
                <a16:creationId xmlns:a16="http://schemas.microsoft.com/office/drawing/2014/main" id="{B596AC2B-E15E-41C2-9C78-AF8B74C2ECBD}"/>
              </a:ext>
            </a:extLst>
          </p:cNvPr>
          <p:cNvSpPr/>
          <p:nvPr/>
        </p:nvSpPr>
        <p:spPr>
          <a:xfrm>
            <a:off x="696189" y="5638800"/>
            <a:ext cx="10799619" cy="60960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ord Antenna Medium"/>
                <a:cs typeface="Ford Antenna Medium"/>
              </a:rPr>
              <a:t>AC pressure on the output side of the compressor after event trigger (Pedal Position &gt; 50) for 2020 Explorer is smaller than before event.</a:t>
            </a:r>
          </a:p>
        </p:txBody>
      </p:sp>
      <p:graphicFrame>
        <p:nvGraphicFramePr>
          <p:cNvPr id="13" name="Table 12">
            <a:extLst>
              <a:ext uri="{FF2B5EF4-FFF2-40B4-BE49-F238E27FC236}">
                <a16:creationId xmlns:a16="http://schemas.microsoft.com/office/drawing/2014/main" id="{37A67A92-F8A3-48BE-85F0-C781DB2759A4}"/>
              </a:ext>
            </a:extLst>
          </p:cNvPr>
          <p:cNvGraphicFramePr>
            <a:graphicFrameLocks noGrp="1"/>
          </p:cNvGraphicFramePr>
          <p:nvPr>
            <p:extLst>
              <p:ext uri="{D42A27DB-BD31-4B8C-83A1-F6EECF244321}">
                <p14:modId xmlns:p14="http://schemas.microsoft.com/office/powerpoint/2010/main" val="3627213929"/>
              </p:ext>
            </p:extLst>
          </p:nvPr>
        </p:nvGraphicFramePr>
        <p:xfrm>
          <a:off x="609600" y="986033"/>
          <a:ext cx="10972799" cy="828040"/>
        </p:xfrm>
        <a:graphic>
          <a:graphicData uri="http://schemas.openxmlformats.org/drawingml/2006/table">
            <a:tbl>
              <a:tblPr firstRow="1" bandRow="1">
                <a:tableStyleId>{5C22544A-7EE6-4342-B048-85BDC9FD1C3A}</a:tableStyleId>
              </a:tblPr>
              <a:tblGrid>
                <a:gridCol w="1862051">
                  <a:extLst>
                    <a:ext uri="{9D8B030D-6E8A-4147-A177-3AD203B41FA5}">
                      <a16:colId xmlns:a16="http://schemas.microsoft.com/office/drawing/2014/main" val="1380299312"/>
                    </a:ext>
                  </a:extLst>
                </a:gridCol>
                <a:gridCol w="2633749">
                  <a:extLst>
                    <a:ext uri="{9D8B030D-6E8A-4147-A177-3AD203B41FA5}">
                      <a16:colId xmlns:a16="http://schemas.microsoft.com/office/drawing/2014/main" val="2153570085"/>
                    </a:ext>
                  </a:extLst>
                </a:gridCol>
                <a:gridCol w="6476999">
                  <a:extLst>
                    <a:ext uri="{9D8B030D-6E8A-4147-A177-3AD203B41FA5}">
                      <a16:colId xmlns:a16="http://schemas.microsoft.com/office/drawing/2014/main" val="1071791294"/>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r>
                        <a:rPr lang="en-US" sz="1200" dirty="0"/>
                        <a:t>AirCondFluidHi_P_Actl</a:t>
                      </a:r>
                    </a:p>
                  </a:txBody>
                  <a:tcPr/>
                </a:tc>
                <a:tc>
                  <a:txBody>
                    <a:bodyPr/>
                    <a:lstStyle/>
                    <a:p>
                      <a:r>
                        <a:rPr lang="en-US" sz="1200" dirty="0"/>
                        <a:t>A/C pressure on the output side of the compressor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Nearest (Real AC pressure after trigger) – Nearest (Real AC pressure before trigger)</a:t>
                      </a:r>
                    </a:p>
                  </a:txBody>
                  <a:tcPr/>
                </a:tc>
                <a:extLst>
                  <a:ext uri="{0D108BD9-81ED-4DB2-BD59-A6C34878D82A}">
                    <a16:rowId xmlns:a16="http://schemas.microsoft.com/office/drawing/2014/main" val="583551653"/>
                  </a:ext>
                </a:extLst>
              </a:tr>
            </a:tbl>
          </a:graphicData>
        </a:graphic>
      </p:graphicFrame>
      <p:pic>
        <p:nvPicPr>
          <p:cNvPr id="4" name="Picture 3">
            <a:extLst>
              <a:ext uri="{FF2B5EF4-FFF2-40B4-BE49-F238E27FC236}">
                <a16:creationId xmlns:a16="http://schemas.microsoft.com/office/drawing/2014/main" id="{D3C2C2A1-FF26-45F3-B0C8-D7A034E53976}"/>
              </a:ext>
            </a:extLst>
          </p:cNvPr>
          <p:cNvPicPr>
            <a:picLocks noChangeAspect="1"/>
          </p:cNvPicPr>
          <p:nvPr/>
        </p:nvPicPr>
        <p:blipFill>
          <a:blip r:embed="rId3"/>
          <a:stretch>
            <a:fillRect/>
          </a:stretch>
        </p:blipFill>
        <p:spPr>
          <a:xfrm>
            <a:off x="2973531" y="2057400"/>
            <a:ext cx="6057900" cy="3276600"/>
          </a:xfrm>
          <a:prstGeom prst="rect">
            <a:avLst/>
          </a:prstGeom>
        </p:spPr>
      </p:pic>
    </p:spTree>
    <p:extLst>
      <p:ext uri="{BB962C8B-B14F-4D97-AF65-F5344CB8AC3E}">
        <p14:creationId xmlns:p14="http://schemas.microsoft.com/office/powerpoint/2010/main" val="3353204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Pedal Position &gt; 50</a:t>
            </a:r>
          </a:p>
        </p:txBody>
      </p:sp>
      <p:graphicFrame>
        <p:nvGraphicFramePr>
          <p:cNvPr id="13" name="Table 12">
            <a:extLst>
              <a:ext uri="{FF2B5EF4-FFF2-40B4-BE49-F238E27FC236}">
                <a16:creationId xmlns:a16="http://schemas.microsoft.com/office/drawing/2014/main" id="{37A67A92-F8A3-48BE-85F0-C781DB2759A4}"/>
              </a:ext>
            </a:extLst>
          </p:cNvPr>
          <p:cNvGraphicFramePr>
            <a:graphicFrameLocks noGrp="1"/>
          </p:cNvGraphicFramePr>
          <p:nvPr>
            <p:extLst>
              <p:ext uri="{D42A27DB-BD31-4B8C-83A1-F6EECF244321}">
                <p14:modId xmlns:p14="http://schemas.microsoft.com/office/powerpoint/2010/main" val="2514464413"/>
              </p:ext>
            </p:extLst>
          </p:nvPr>
        </p:nvGraphicFramePr>
        <p:xfrm>
          <a:off x="1066800" y="914400"/>
          <a:ext cx="10515600" cy="8280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380299312"/>
                    </a:ext>
                  </a:extLst>
                </a:gridCol>
                <a:gridCol w="1371600">
                  <a:extLst>
                    <a:ext uri="{9D8B030D-6E8A-4147-A177-3AD203B41FA5}">
                      <a16:colId xmlns:a16="http://schemas.microsoft.com/office/drawing/2014/main" val="2153570085"/>
                    </a:ext>
                  </a:extLst>
                </a:gridCol>
                <a:gridCol w="6553200">
                  <a:extLst>
                    <a:ext uri="{9D8B030D-6E8A-4147-A177-3AD203B41FA5}">
                      <a16:colId xmlns:a16="http://schemas.microsoft.com/office/drawing/2014/main" val="351816856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endParaRPr lang="en-US" sz="1200" dirty="0"/>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HvacRec_Pc_Est</a:t>
                      </a:r>
                      <a:r>
                        <a:rPr lang="en-US" sz="1200" i="1" dirty="0"/>
                        <a:t> (not in pre-2020)</a:t>
                      </a:r>
                    </a:p>
                    <a:p>
                      <a:endParaRPr lang="en-US" sz="1200" dirty="0"/>
                    </a:p>
                  </a:txBody>
                  <a:tcPr/>
                </a:tc>
                <a:tc>
                  <a:txBody>
                    <a:bodyPr/>
                    <a:lstStyle/>
                    <a:p>
                      <a:r>
                        <a:rPr lang="en-US" sz="1200" i="1" dirty="0"/>
                        <a:t>Recirc position</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 (</a:t>
                      </a:r>
                      <a:r>
                        <a:rPr lang="en-US" sz="1200" i="1" dirty="0"/>
                        <a:t>Recirc position </a:t>
                      </a:r>
                      <a:r>
                        <a:rPr lang="en-US" sz="1200" dirty="0"/>
                        <a:t>in 30s after trigger) – Avg (</a:t>
                      </a:r>
                      <a:r>
                        <a:rPr lang="en-US" sz="1200" i="1" dirty="0"/>
                        <a:t>Recirc position </a:t>
                      </a:r>
                      <a:r>
                        <a:rPr lang="en-US" sz="1200" dirty="0"/>
                        <a:t>in 30s before trigger)</a:t>
                      </a:r>
                    </a:p>
                    <a:p>
                      <a:endParaRPr lang="en-US" sz="1200" dirty="0"/>
                    </a:p>
                  </a:txBody>
                  <a:tcPr/>
                </a:tc>
                <a:extLst>
                  <a:ext uri="{0D108BD9-81ED-4DB2-BD59-A6C34878D82A}">
                    <a16:rowId xmlns:a16="http://schemas.microsoft.com/office/drawing/2014/main" val="2441481270"/>
                  </a:ext>
                </a:extLst>
              </a:tr>
            </a:tbl>
          </a:graphicData>
        </a:graphic>
      </p:graphicFrame>
      <p:sp>
        <p:nvSpPr>
          <p:cNvPr id="2" name="Rectangle 1">
            <a:extLst>
              <a:ext uri="{FF2B5EF4-FFF2-40B4-BE49-F238E27FC236}">
                <a16:creationId xmlns:a16="http://schemas.microsoft.com/office/drawing/2014/main" id="{2AE70A30-0711-4F53-83B2-E3E7B298EE69}"/>
              </a:ext>
            </a:extLst>
          </p:cNvPr>
          <p:cNvSpPr/>
          <p:nvPr/>
        </p:nvSpPr>
        <p:spPr>
          <a:xfrm>
            <a:off x="1152617" y="1854636"/>
            <a:ext cx="10439400" cy="369332"/>
          </a:xfrm>
          <a:prstGeom prst="rect">
            <a:avLst/>
          </a:prstGeom>
        </p:spPr>
        <p:txBody>
          <a:bodyPr wrap="square">
            <a:spAutoFit/>
          </a:bodyPr>
          <a:lstStyle/>
          <a:p>
            <a:r>
              <a:rPr lang="en-US" dirty="0"/>
              <a:t>In this study over 99% of the time, recirc before and after trigger is at the same position</a:t>
            </a:r>
          </a:p>
        </p:txBody>
      </p:sp>
    </p:spTree>
    <p:extLst>
      <p:ext uri="{BB962C8B-B14F-4D97-AF65-F5344CB8AC3E}">
        <p14:creationId xmlns:p14="http://schemas.microsoft.com/office/powerpoint/2010/main" val="2048797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Enrichment = TRUE</a:t>
            </a:r>
          </a:p>
        </p:txBody>
      </p:sp>
      <p:graphicFrame>
        <p:nvGraphicFramePr>
          <p:cNvPr id="6" name="Table 5">
            <a:extLst>
              <a:ext uri="{FF2B5EF4-FFF2-40B4-BE49-F238E27FC236}">
                <a16:creationId xmlns:a16="http://schemas.microsoft.com/office/drawing/2014/main" id="{CC30E138-14D9-4BE3-ACBC-E771D9999F81}"/>
              </a:ext>
            </a:extLst>
          </p:cNvPr>
          <p:cNvGraphicFramePr>
            <a:graphicFrameLocks noGrp="1"/>
          </p:cNvGraphicFramePr>
          <p:nvPr>
            <p:extLst>
              <p:ext uri="{D42A27DB-BD31-4B8C-83A1-F6EECF244321}">
                <p14:modId xmlns:p14="http://schemas.microsoft.com/office/powerpoint/2010/main" val="2468864931"/>
              </p:ext>
            </p:extLst>
          </p:nvPr>
        </p:nvGraphicFramePr>
        <p:xfrm>
          <a:off x="622917" y="914400"/>
          <a:ext cx="11125201" cy="1010920"/>
        </p:xfrm>
        <a:graphic>
          <a:graphicData uri="http://schemas.openxmlformats.org/drawingml/2006/table">
            <a:tbl>
              <a:tblPr firstRow="1" bandRow="1">
                <a:tableStyleId>{5C22544A-7EE6-4342-B048-85BDC9FD1C3A}</a:tableStyleId>
              </a:tblPr>
              <a:tblGrid>
                <a:gridCol w="2627561">
                  <a:extLst>
                    <a:ext uri="{9D8B030D-6E8A-4147-A177-3AD203B41FA5}">
                      <a16:colId xmlns:a16="http://schemas.microsoft.com/office/drawing/2014/main" val="1380299312"/>
                    </a:ext>
                  </a:extLst>
                </a:gridCol>
                <a:gridCol w="1930681">
                  <a:extLst>
                    <a:ext uri="{9D8B030D-6E8A-4147-A177-3AD203B41FA5}">
                      <a16:colId xmlns:a16="http://schemas.microsoft.com/office/drawing/2014/main" val="2153570085"/>
                    </a:ext>
                  </a:extLst>
                </a:gridCol>
                <a:gridCol w="6566959">
                  <a:extLst>
                    <a:ext uri="{9D8B030D-6E8A-4147-A177-3AD203B41FA5}">
                      <a16:colId xmlns:a16="http://schemas.microsoft.com/office/drawing/2014/main" val="510768308"/>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 </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HvacEvap_Te_Actl</a:t>
                      </a:r>
                      <a:endParaRPr lang="en-US" sz="1200" i="1" dirty="0"/>
                    </a:p>
                  </a:txBody>
                  <a:tcPr/>
                </a:tc>
                <a:tc>
                  <a:txBody>
                    <a:bodyPr/>
                    <a:lstStyle/>
                    <a:p>
                      <a:r>
                        <a:rPr lang="en-US" sz="1200" dirty="0"/>
                        <a:t>Real air temperature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Avg(Real air temperature in 30s after trigger) - Avg(Real air temperature in 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Min(Real air temperature in 30s after trigger) - Min(Real air temperature in 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Max(Real air temperature in 30s after trigger) - Max(Real air temperature in 30s before trigger)</a:t>
                      </a:r>
                    </a:p>
                  </a:txBody>
                  <a:tcPr/>
                </a:tc>
                <a:extLst>
                  <a:ext uri="{0D108BD9-81ED-4DB2-BD59-A6C34878D82A}">
                    <a16:rowId xmlns:a16="http://schemas.microsoft.com/office/drawing/2014/main" val="2206188621"/>
                  </a:ext>
                </a:extLst>
              </a:tr>
            </a:tbl>
          </a:graphicData>
        </a:graphic>
      </p:graphicFrame>
      <p:pic>
        <p:nvPicPr>
          <p:cNvPr id="4" name="Picture 3">
            <a:extLst>
              <a:ext uri="{FF2B5EF4-FFF2-40B4-BE49-F238E27FC236}">
                <a16:creationId xmlns:a16="http://schemas.microsoft.com/office/drawing/2014/main" id="{C50C2946-9093-4FE8-BD1C-5C1880B5B45A}"/>
              </a:ext>
            </a:extLst>
          </p:cNvPr>
          <p:cNvPicPr>
            <a:picLocks noChangeAspect="1"/>
          </p:cNvPicPr>
          <p:nvPr/>
        </p:nvPicPr>
        <p:blipFill>
          <a:blip r:embed="rId3"/>
          <a:stretch>
            <a:fillRect/>
          </a:stretch>
        </p:blipFill>
        <p:spPr>
          <a:xfrm>
            <a:off x="7467600" y="1925320"/>
            <a:ext cx="4337852" cy="2370375"/>
          </a:xfrm>
          <a:prstGeom prst="rect">
            <a:avLst/>
          </a:prstGeom>
        </p:spPr>
      </p:pic>
      <p:pic>
        <p:nvPicPr>
          <p:cNvPr id="7" name="Picture 6">
            <a:extLst>
              <a:ext uri="{FF2B5EF4-FFF2-40B4-BE49-F238E27FC236}">
                <a16:creationId xmlns:a16="http://schemas.microsoft.com/office/drawing/2014/main" id="{B95E98F8-3B1E-4D81-9135-96F33DB4778A}"/>
              </a:ext>
            </a:extLst>
          </p:cNvPr>
          <p:cNvPicPr>
            <a:picLocks noChangeAspect="1"/>
          </p:cNvPicPr>
          <p:nvPr/>
        </p:nvPicPr>
        <p:blipFill>
          <a:blip r:embed="rId4"/>
          <a:stretch>
            <a:fillRect/>
          </a:stretch>
        </p:blipFill>
        <p:spPr>
          <a:xfrm>
            <a:off x="304800" y="1957643"/>
            <a:ext cx="4283020" cy="2305727"/>
          </a:xfrm>
          <a:prstGeom prst="rect">
            <a:avLst/>
          </a:prstGeom>
        </p:spPr>
      </p:pic>
      <p:pic>
        <p:nvPicPr>
          <p:cNvPr id="2" name="Picture 1">
            <a:extLst>
              <a:ext uri="{FF2B5EF4-FFF2-40B4-BE49-F238E27FC236}">
                <a16:creationId xmlns:a16="http://schemas.microsoft.com/office/drawing/2014/main" id="{DA6837C1-94A4-4E03-9A2E-3B92FC013F19}"/>
              </a:ext>
            </a:extLst>
          </p:cNvPr>
          <p:cNvPicPr>
            <a:picLocks noChangeAspect="1"/>
          </p:cNvPicPr>
          <p:nvPr/>
        </p:nvPicPr>
        <p:blipFill>
          <a:blip r:embed="rId5"/>
          <a:stretch>
            <a:fillRect/>
          </a:stretch>
        </p:blipFill>
        <p:spPr>
          <a:xfrm>
            <a:off x="3787370" y="4061839"/>
            <a:ext cx="4587822" cy="2370374"/>
          </a:xfrm>
          <a:prstGeom prst="rect">
            <a:avLst/>
          </a:prstGeom>
        </p:spPr>
      </p:pic>
    </p:spTree>
    <p:extLst>
      <p:ext uri="{BB962C8B-B14F-4D97-AF65-F5344CB8AC3E}">
        <p14:creationId xmlns:p14="http://schemas.microsoft.com/office/powerpoint/2010/main" val="28107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Enrichment = TRUE</a:t>
            </a:r>
          </a:p>
        </p:txBody>
      </p:sp>
      <p:graphicFrame>
        <p:nvGraphicFramePr>
          <p:cNvPr id="5" name="Table 4">
            <a:extLst>
              <a:ext uri="{FF2B5EF4-FFF2-40B4-BE49-F238E27FC236}">
                <a16:creationId xmlns:a16="http://schemas.microsoft.com/office/drawing/2014/main" id="{73F2BA21-A5F6-4A5B-9161-36A1E0C01523}"/>
              </a:ext>
            </a:extLst>
          </p:cNvPr>
          <p:cNvGraphicFramePr>
            <a:graphicFrameLocks noGrp="1"/>
          </p:cNvGraphicFramePr>
          <p:nvPr>
            <p:extLst>
              <p:ext uri="{D42A27DB-BD31-4B8C-83A1-F6EECF244321}">
                <p14:modId xmlns:p14="http://schemas.microsoft.com/office/powerpoint/2010/main" val="4192249778"/>
              </p:ext>
            </p:extLst>
          </p:nvPr>
        </p:nvGraphicFramePr>
        <p:xfrm>
          <a:off x="833150" y="838200"/>
          <a:ext cx="10749250" cy="1010920"/>
        </p:xfrm>
        <a:graphic>
          <a:graphicData uri="http://schemas.openxmlformats.org/drawingml/2006/table">
            <a:tbl>
              <a:tblPr firstRow="1" bandRow="1">
                <a:tableStyleId>{5C22544A-7EE6-4342-B048-85BDC9FD1C3A}</a:tableStyleId>
              </a:tblPr>
              <a:tblGrid>
                <a:gridCol w="2900650">
                  <a:extLst>
                    <a:ext uri="{9D8B030D-6E8A-4147-A177-3AD203B41FA5}">
                      <a16:colId xmlns:a16="http://schemas.microsoft.com/office/drawing/2014/main" val="1380299312"/>
                    </a:ext>
                  </a:extLst>
                </a:gridCol>
                <a:gridCol w="2514600">
                  <a:extLst>
                    <a:ext uri="{9D8B030D-6E8A-4147-A177-3AD203B41FA5}">
                      <a16:colId xmlns:a16="http://schemas.microsoft.com/office/drawing/2014/main" val="2153570085"/>
                    </a:ext>
                  </a:extLst>
                </a:gridCol>
                <a:gridCol w="5334000">
                  <a:extLst>
                    <a:ext uri="{9D8B030D-6E8A-4147-A177-3AD203B41FA5}">
                      <a16:colId xmlns:a16="http://schemas.microsoft.com/office/drawing/2014/main" val="265830912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200" i="1" dirty="0"/>
                        <a:t>Gap_Actl_Rq=HvacEvap_Te_Actl – HvacEvap_Te_Rq</a:t>
                      </a:r>
                    </a:p>
                    <a:p>
                      <a:endParaRPr lang="en-US" sz="1200" dirty="0"/>
                    </a:p>
                  </a:txBody>
                  <a:tcPr/>
                </a:tc>
                <a:tc>
                  <a:txBody>
                    <a:bodyPr/>
                    <a:lstStyle/>
                    <a:p>
                      <a:r>
                        <a:rPr lang="en-US" sz="1200" dirty="0"/>
                        <a:t>Gap between request temperature and real temperature </a:t>
                      </a:r>
                    </a:p>
                  </a:txBody>
                  <a:tcPr/>
                </a:tc>
                <a:tc>
                  <a:txBody>
                    <a:bodyPr/>
                    <a:lstStyle/>
                    <a:p>
                      <a:r>
                        <a:rPr lang="en-US" sz="1200" kern="1200" dirty="0">
                          <a:solidFill>
                            <a:schemeClr val="dk1"/>
                          </a:solidFill>
                          <a:latin typeface="+mn-lt"/>
                          <a:ea typeface="+mn-ea"/>
                          <a:cs typeface="+mn-cs"/>
                        </a:rPr>
                        <a:t>Avg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Avg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Min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Min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Max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Max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  </a:t>
                      </a:r>
                    </a:p>
                  </a:txBody>
                  <a:tcPr/>
                </a:tc>
                <a:extLst>
                  <a:ext uri="{0D108BD9-81ED-4DB2-BD59-A6C34878D82A}">
                    <a16:rowId xmlns:a16="http://schemas.microsoft.com/office/drawing/2014/main" val="3495574751"/>
                  </a:ext>
                </a:extLst>
              </a:tr>
            </a:tbl>
          </a:graphicData>
        </a:graphic>
      </p:graphicFrame>
      <p:pic>
        <p:nvPicPr>
          <p:cNvPr id="6" name="Picture 5">
            <a:extLst>
              <a:ext uri="{FF2B5EF4-FFF2-40B4-BE49-F238E27FC236}">
                <a16:creationId xmlns:a16="http://schemas.microsoft.com/office/drawing/2014/main" id="{A51819EF-8A22-466F-87FC-E468737B15DB}"/>
              </a:ext>
            </a:extLst>
          </p:cNvPr>
          <p:cNvPicPr>
            <a:picLocks noChangeAspect="1"/>
          </p:cNvPicPr>
          <p:nvPr/>
        </p:nvPicPr>
        <p:blipFill>
          <a:blip r:embed="rId3"/>
          <a:stretch>
            <a:fillRect/>
          </a:stretch>
        </p:blipFill>
        <p:spPr>
          <a:xfrm>
            <a:off x="7266682" y="1828800"/>
            <a:ext cx="4439184" cy="2348113"/>
          </a:xfrm>
          <a:prstGeom prst="rect">
            <a:avLst/>
          </a:prstGeom>
        </p:spPr>
      </p:pic>
      <p:pic>
        <p:nvPicPr>
          <p:cNvPr id="7" name="Picture 6">
            <a:extLst>
              <a:ext uri="{FF2B5EF4-FFF2-40B4-BE49-F238E27FC236}">
                <a16:creationId xmlns:a16="http://schemas.microsoft.com/office/drawing/2014/main" id="{1152494E-05A3-4FAB-88B1-D283C9BE28DC}"/>
              </a:ext>
            </a:extLst>
          </p:cNvPr>
          <p:cNvPicPr>
            <a:picLocks noChangeAspect="1"/>
          </p:cNvPicPr>
          <p:nvPr/>
        </p:nvPicPr>
        <p:blipFill>
          <a:blip r:embed="rId4"/>
          <a:stretch>
            <a:fillRect/>
          </a:stretch>
        </p:blipFill>
        <p:spPr>
          <a:xfrm>
            <a:off x="381000" y="1828800"/>
            <a:ext cx="4343400" cy="2401565"/>
          </a:xfrm>
          <a:prstGeom prst="rect">
            <a:avLst/>
          </a:prstGeom>
        </p:spPr>
      </p:pic>
      <p:pic>
        <p:nvPicPr>
          <p:cNvPr id="4" name="Picture 3">
            <a:extLst>
              <a:ext uri="{FF2B5EF4-FFF2-40B4-BE49-F238E27FC236}">
                <a16:creationId xmlns:a16="http://schemas.microsoft.com/office/drawing/2014/main" id="{0258EA4A-9E13-4AB7-B39A-D9385BF100F8}"/>
              </a:ext>
            </a:extLst>
          </p:cNvPr>
          <p:cNvPicPr>
            <a:picLocks noChangeAspect="1"/>
          </p:cNvPicPr>
          <p:nvPr/>
        </p:nvPicPr>
        <p:blipFill>
          <a:blip r:embed="rId5"/>
          <a:stretch>
            <a:fillRect/>
          </a:stretch>
        </p:blipFill>
        <p:spPr>
          <a:xfrm>
            <a:off x="3888226" y="4038600"/>
            <a:ext cx="4415547" cy="2348112"/>
          </a:xfrm>
          <a:prstGeom prst="rect">
            <a:avLst/>
          </a:prstGeom>
        </p:spPr>
      </p:pic>
    </p:spTree>
    <p:extLst>
      <p:ext uri="{BB962C8B-B14F-4D97-AF65-F5344CB8AC3E}">
        <p14:creationId xmlns:p14="http://schemas.microsoft.com/office/powerpoint/2010/main" val="2239943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Enrichment = TRUE</a:t>
            </a:r>
          </a:p>
        </p:txBody>
      </p:sp>
      <p:graphicFrame>
        <p:nvGraphicFramePr>
          <p:cNvPr id="5" name="Table 4">
            <a:extLst>
              <a:ext uri="{FF2B5EF4-FFF2-40B4-BE49-F238E27FC236}">
                <a16:creationId xmlns:a16="http://schemas.microsoft.com/office/drawing/2014/main" id="{73F2BA21-A5F6-4A5B-9161-36A1E0C01523}"/>
              </a:ext>
            </a:extLst>
          </p:cNvPr>
          <p:cNvGraphicFramePr>
            <a:graphicFrameLocks noGrp="1"/>
          </p:cNvGraphicFramePr>
          <p:nvPr>
            <p:extLst>
              <p:ext uri="{D42A27DB-BD31-4B8C-83A1-F6EECF244321}">
                <p14:modId xmlns:p14="http://schemas.microsoft.com/office/powerpoint/2010/main" val="1208982250"/>
              </p:ext>
            </p:extLst>
          </p:nvPr>
        </p:nvGraphicFramePr>
        <p:xfrm>
          <a:off x="833150" y="762000"/>
          <a:ext cx="10749250" cy="947560"/>
        </p:xfrm>
        <a:graphic>
          <a:graphicData uri="http://schemas.openxmlformats.org/drawingml/2006/table">
            <a:tbl>
              <a:tblPr firstRow="1" bandRow="1">
                <a:tableStyleId>{5C22544A-7EE6-4342-B048-85BDC9FD1C3A}</a:tableStyleId>
              </a:tblPr>
              <a:tblGrid>
                <a:gridCol w="2900650">
                  <a:extLst>
                    <a:ext uri="{9D8B030D-6E8A-4147-A177-3AD203B41FA5}">
                      <a16:colId xmlns:a16="http://schemas.microsoft.com/office/drawing/2014/main" val="1380299312"/>
                    </a:ext>
                  </a:extLst>
                </a:gridCol>
                <a:gridCol w="2514600">
                  <a:extLst>
                    <a:ext uri="{9D8B030D-6E8A-4147-A177-3AD203B41FA5}">
                      <a16:colId xmlns:a16="http://schemas.microsoft.com/office/drawing/2014/main" val="2153570085"/>
                    </a:ext>
                  </a:extLst>
                </a:gridCol>
                <a:gridCol w="5334000">
                  <a:extLst>
                    <a:ext uri="{9D8B030D-6E8A-4147-A177-3AD203B41FA5}">
                      <a16:colId xmlns:a16="http://schemas.microsoft.com/office/drawing/2014/main" val="2658309123"/>
                    </a:ext>
                  </a:extLst>
                </a:gridCol>
              </a:tblGrid>
              <a:tr h="30748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530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200" i="1" dirty="0"/>
                        <a:t>Gap_Actl_Rq=HvacEvap_Te_Actl – HvacEvap_Te_Rq</a:t>
                      </a:r>
                    </a:p>
                    <a:p>
                      <a:endParaRPr lang="en-US" sz="1200" dirty="0"/>
                    </a:p>
                  </a:txBody>
                  <a:tcPr/>
                </a:tc>
                <a:tc>
                  <a:txBody>
                    <a:bodyPr/>
                    <a:lstStyle/>
                    <a:p>
                      <a:r>
                        <a:rPr lang="en-US" sz="1200" dirty="0"/>
                        <a:t>Gap between request temperature and real temperature </a:t>
                      </a:r>
                    </a:p>
                  </a:txBody>
                  <a:tcPr/>
                </a:tc>
                <a:tc>
                  <a:txBody>
                    <a:bodyPr/>
                    <a:lstStyle/>
                    <a:p>
                      <a:r>
                        <a:rPr lang="en-US" sz="1200" kern="1200" dirty="0">
                          <a:solidFill>
                            <a:schemeClr val="dk1"/>
                          </a:solidFill>
                          <a:latin typeface="+mn-lt"/>
                          <a:ea typeface="+mn-ea"/>
                          <a:cs typeface="+mn-cs"/>
                        </a:rPr>
                        <a:t>Max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after trigger) - Avg (</a:t>
                      </a:r>
                      <a:r>
                        <a:rPr lang="nl-NL" sz="1200" kern="1200" dirty="0">
                          <a:solidFill>
                            <a:schemeClr val="dk1"/>
                          </a:solidFill>
                          <a:latin typeface="+mn-lt"/>
                          <a:ea typeface="+mn-ea"/>
                          <a:cs typeface="+mn-cs"/>
                        </a:rPr>
                        <a:t>Gap_Actl_Rq </a:t>
                      </a:r>
                      <a:r>
                        <a:rPr lang="en-US" sz="1200" kern="1200" dirty="0">
                          <a:solidFill>
                            <a:schemeClr val="dk1"/>
                          </a:solidFill>
                          <a:latin typeface="+mn-lt"/>
                          <a:ea typeface="+mn-ea"/>
                          <a:cs typeface="+mn-cs"/>
                        </a:rPr>
                        <a:t>30s before trigger)</a:t>
                      </a:r>
                    </a:p>
                  </a:txBody>
                  <a:tcPr/>
                </a:tc>
                <a:extLst>
                  <a:ext uri="{0D108BD9-81ED-4DB2-BD59-A6C34878D82A}">
                    <a16:rowId xmlns:a16="http://schemas.microsoft.com/office/drawing/2014/main" val="3495574751"/>
                  </a:ext>
                </a:extLst>
              </a:tr>
            </a:tbl>
          </a:graphicData>
        </a:graphic>
      </p:graphicFrame>
      <p:pic>
        <p:nvPicPr>
          <p:cNvPr id="2" name="Picture 1">
            <a:extLst>
              <a:ext uri="{FF2B5EF4-FFF2-40B4-BE49-F238E27FC236}">
                <a16:creationId xmlns:a16="http://schemas.microsoft.com/office/drawing/2014/main" id="{93A52734-D473-4629-9979-058FA5E52DF9}"/>
              </a:ext>
            </a:extLst>
          </p:cNvPr>
          <p:cNvPicPr>
            <a:picLocks noChangeAspect="1"/>
          </p:cNvPicPr>
          <p:nvPr/>
        </p:nvPicPr>
        <p:blipFill>
          <a:blip r:embed="rId3"/>
          <a:stretch>
            <a:fillRect/>
          </a:stretch>
        </p:blipFill>
        <p:spPr>
          <a:xfrm>
            <a:off x="2819400" y="2286000"/>
            <a:ext cx="6305550" cy="3152775"/>
          </a:xfrm>
          <a:prstGeom prst="rect">
            <a:avLst/>
          </a:prstGeom>
        </p:spPr>
      </p:pic>
    </p:spTree>
    <p:extLst>
      <p:ext uri="{BB962C8B-B14F-4D97-AF65-F5344CB8AC3E}">
        <p14:creationId xmlns:p14="http://schemas.microsoft.com/office/powerpoint/2010/main" val="1956230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Enrichment = TRUE</a:t>
            </a:r>
          </a:p>
        </p:txBody>
      </p:sp>
      <p:graphicFrame>
        <p:nvGraphicFramePr>
          <p:cNvPr id="7" name="Table 6">
            <a:extLst>
              <a:ext uri="{FF2B5EF4-FFF2-40B4-BE49-F238E27FC236}">
                <a16:creationId xmlns:a16="http://schemas.microsoft.com/office/drawing/2014/main" id="{ACB0CE91-582E-4612-83AC-1AE3D0DD1A5D}"/>
              </a:ext>
            </a:extLst>
          </p:cNvPr>
          <p:cNvGraphicFramePr>
            <a:graphicFrameLocks noGrp="1"/>
          </p:cNvGraphicFramePr>
          <p:nvPr>
            <p:extLst>
              <p:ext uri="{D42A27DB-BD31-4B8C-83A1-F6EECF244321}">
                <p14:modId xmlns:p14="http://schemas.microsoft.com/office/powerpoint/2010/main" val="3537438299"/>
              </p:ext>
            </p:extLst>
          </p:nvPr>
        </p:nvGraphicFramePr>
        <p:xfrm>
          <a:off x="609600" y="986033"/>
          <a:ext cx="10972799" cy="828040"/>
        </p:xfrm>
        <a:graphic>
          <a:graphicData uri="http://schemas.openxmlformats.org/drawingml/2006/table">
            <a:tbl>
              <a:tblPr firstRow="1" bandRow="1">
                <a:tableStyleId>{5C22544A-7EE6-4342-B048-85BDC9FD1C3A}</a:tableStyleId>
              </a:tblPr>
              <a:tblGrid>
                <a:gridCol w="1862051">
                  <a:extLst>
                    <a:ext uri="{9D8B030D-6E8A-4147-A177-3AD203B41FA5}">
                      <a16:colId xmlns:a16="http://schemas.microsoft.com/office/drawing/2014/main" val="1380299312"/>
                    </a:ext>
                  </a:extLst>
                </a:gridCol>
                <a:gridCol w="2633749">
                  <a:extLst>
                    <a:ext uri="{9D8B030D-6E8A-4147-A177-3AD203B41FA5}">
                      <a16:colId xmlns:a16="http://schemas.microsoft.com/office/drawing/2014/main" val="2153570085"/>
                    </a:ext>
                  </a:extLst>
                </a:gridCol>
                <a:gridCol w="6476999">
                  <a:extLst>
                    <a:ext uri="{9D8B030D-6E8A-4147-A177-3AD203B41FA5}">
                      <a16:colId xmlns:a16="http://schemas.microsoft.com/office/drawing/2014/main" val="1071791294"/>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r>
                        <a:rPr lang="en-US" sz="1200" dirty="0"/>
                        <a:t>AirCondFluidHi_P_Actl</a:t>
                      </a:r>
                    </a:p>
                  </a:txBody>
                  <a:tcPr/>
                </a:tc>
                <a:tc>
                  <a:txBody>
                    <a:bodyPr/>
                    <a:lstStyle/>
                    <a:p>
                      <a:r>
                        <a:rPr lang="en-US" sz="1200" dirty="0"/>
                        <a:t>A/C pressure on the output side of the compressor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Nearest (Real AC pressure after trigger) – Nearest (Real AC pressure before trigger)</a:t>
                      </a:r>
                    </a:p>
                  </a:txBody>
                  <a:tcPr/>
                </a:tc>
                <a:extLst>
                  <a:ext uri="{0D108BD9-81ED-4DB2-BD59-A6C34878D82A}">
                    <a16:rowId xmlns:a16="http://schemas.microsoft.com/office/drawing/2014/main" val="583551653"/>
                  </a:ext>
                </a:extLst>
              </a:tr>
            </a:tbl>
          </a:graphicData>
        </a:graphic>
      </p:graphicFrame>
      <p:pic>
        <p:nvPicPr>
          <p:cNvPr id="4" name="Picture 3">
            <a:extLst>
              <a:ext uri="{FF2B5EF4-FFF2-40B4-BE49-F238E27FC236}">
                <a16:creationId xmlns:a16="http://schemas.microsoft.com/office/drawing/2014/main" id="{5AC324D6-5EFF-44A6-995F-4F3AC3104A65}"/>
              </a:ext>
            </a:extLst>
          </p:cNvPr>
          <p:cNvPicPr>
            <a:picLocks noChangeAspect="1"/>
          </p:cNvPicPr>
          <p:nvPr/>
        </p:nvPicPr>
        <p:blipFill rotWithShape="1">
          <a:blip r:embed="rId3"/>
          <a:srcRect r="11603"/>
          <a:stretch/>
        </p:blipFill>
        <p:spPr>
          <a:xfrm>
            <a:off x="2819400" y="2133600"/>
            <a:ext cx="6096000" cy="3314700"/>
          </a:xfrm>
          <a:prstGeom prst="rect">
            <a:avLst/>
          </a:prstGeom>
        </p:spPr>
      </p:pic>
      <p:sp>
        <p:nvSpPr>
          <p:cNvPr id="8" name="Rectangle: Rounded Corners 7">
            <a:extLst>
              <a:ext uri="{FF2B5EF4-FFF2-40B4-BE49-F238E27FC236}">
                <a16:creationId xmlns:a16="http://schemas.microsoft.com/office/drawing/2014/main" id="{5ED98A78-9F79-4267-ABA9-EB3E8A63E5A3}"/>
              </a:ext>
            </a:extLst>
          </p:cNvPr>
          <p:cNvSpPr/>
          <p:nvPr/>
        </p:nvSpPr>
        <p:spPr>
          <a:xfrm>
            <a:off x="696189" y="5638800"/>
            <a:ext cx="10799619" cy="60960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ord Antenna Medium"/>
                <a:cs typeface="Ford Antenna Medium"/>
              </a:rPr>
              <a:t>AC pressure on the output side of the compressor after event trigger (Enrichment= TRUE) for 2020 Explorer is smaller than before event.</a:t>
            </a:r>
          </a:p>
        </p:txBody>
      </p:sp>
    </p:spTree>
    <p:extLst>
      <p:ext uri="{BB962C8B-B14F-4D97-AF65-F5344CB8AC3E}">
        <p14:creationId xmlns:p14="http://schemas.microsoft.com/office/powerpoint/2010/main" val="204428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C8E9A-A02B-4D99-A69C-6501F3E00F49}"/>
              </a:ext>
            </a:extLst>
          </p:cNvPr>
          <p:cNvSpPr>
            <a:spLocks noGrp="1"/>
          </p:cNvSpPr>
          <p:nvPr>
            <p:ph type="body" sz="quarter" idx="10"/>
          </p:nvPr>
        </p:nvSpPr>
        <p:spPr/>
        <p:txBody>
          <a:bodyPr/>
          <a:lstStyle/>
          <a:p>
            <a:r>
              <a:rPr lang="en-US" dirty="0"/>
              <a:t>Climate control team has been working on a Climate Quality Energy Room focused on reducing Warranty Spend. </a:t>
            </a:r>
            <a:r>
              <a:rPr lang="en-US" b="1" dirty="0"/>
              <a:t>Compressor replacements </a:t>
            </a:r>
            <a:r>
              <a:rPr lang="en-US" dirty="0"/>
              <a:t>is the #2 item for Climate.  Within that category, there’s </a:t>
            </a:r>
            <a:r>
              <a:rPr lang="en-US" b="1" u="sng" dirty="0"/>
              <a:t>a significant number (35%) </a:t>
            </a:r>
            <a:r>
              <a:rPr lang="en-US" dirty="0"/>
              <a:t>of returned compressors from warranty repairs that show no issue when they are analyzed (in particular on the pre-2020 Explorer).  So they are trying to understand the underlying cause of the </a:t>
            </a:r>
            <a:r>
              <a:rPr lang="en-US" b="1" u="sng" dirty="0"/>
              <a:t>customer complaint of A/C slow to cool or does not work</a:t>
            </a:r>
            <a:r>
              <a:rPr lang="en-US" dirty="0"/>
              <a:t>.  </a:t>
            </a:r>
          </a:p>
          <a:p>
            <a:endParaRPr lang="en-US" dirty="0"/>
          </a:p>
          <a:p>
            <a:r>
              <a:rPr lang="en-US" dirty="0"/>
              <a:t>One theory is that there are a significant number of items in the Climate Control Head and the PCM that can either</a:t>
            </a:r>
            <a:r>
              <a:rPr lang="en-US" b="1" dirty="0"/>
              <a:t> inhibit compressor operation </a:t>
            </a:r>
            <a:r>
              <a:rPr lang="en-US" dirty="0"/>
              <a:t>or </a:t>
            </a:r>
            <a:r>
              <a:rPr lang="en-US" b="1" dirty="0"/>
              <a:t>override the RECIRC function and move the HVAC inlet door from RECIRC to Fresh</a:t>
            </a:r>
            <a:r>
              <a:rPr lang="en-US" dirty="0"/>
              <a:t>.   Either will cause an increase in the discharge air temperature the customer feels. </a:t>
            </a:r>
          </a:p>
          <a:p>
            <a:endParaRPr lang="en-US" dirty="0"/>
          </a:p>
          <a:p>
            <a:endParaRPr lang="en-US" sz="1200" b="1" dirty="0">
              <a:latin typeface="Century Gothic" panose="020B0502020202020204" pitchFamily="34" charset="0"/>
              <a:ea typeface="+mn-ea"/>
            </a:endParaRPr>
          </a:p>
        </p:txBody>
      </p:sp>
      <p:sp>
        <p:nvSpPr>
          <p:cNvPr id="3" name="Title 2">
            <a:extLst>
              <a:ext uri="{FF2B5EF4-FFF2-40B4-BE49-F238E27FC236}">
                <a16:creationId xmlns:a16="http://schemas.microsoft.com/office/drawing/2014/main" id="{2A384CAE-8080-480C-A0D2-2C3B9159F27A}"/>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A127DBDA-0549-4B58-8D20-E1C048368F91}"/>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2</a:t>
            </a:fld>
            <a:endParaRPr lang="en-US" dirty="0">
              <a:solidFill>
                <a:srgbClr val="999999"/>
              </a:solidFill>
            </a:endParaRPr>
          </a:p>
        </p:txBody>
      </p:sp>
      <p:sp>
        <p:nvSpPr>
          <p:cNvPr id="5" name="TextBox 4">
            <a:extLst>
              <a:ext uri="{FF2B5EF4-FFF2-40B4-BE49-F238E27FC236}">
                <a16:creationId xmlns:a16="http://schemas.microsoft.com/office/drawing/2014/main" id="{ECE8D605-AC79-40F5-8E35-05F7E0A82C8E}"/>
              </a:ext>
            </a:extLst>
          </p:cNvPr>
          <p:cNvSpPr txBox="1"/>
          <p:nvPr/>
        </p:nvSpPr>
        <p:spPr>
          <a:xfrm>
            <a:off x="1830092" y="3733800"/>
            <a:ext cx="1904999" cy="646331"/>
          </a:xfrm>
          <a:prstGeom prst="rect">
            <a:avLst/>
          </a:prstGeom>
          <a:noFill/>
          <a:ln>
            <a:solidFill>
              <a:srgbClr val="002060"/>
            </a:solidFill>
          </a:ln>
        </p:spPr>
        <p:txBody>
          <a:bodyPr wrap="square" rtlCol="0">
            <a:spAutoFit/>
          </a:bodyPr>
          <a:lstStyle/>
          <a:p>
            <a:r>
              <a:rPr lang="en-US" sz="1200" b="1" dirty="0">
                <a:latin typeface="Century Gothic" panose="020B0502020202020204" pitchFamily="34" charset="0"/>
                <a:cs typeface="Ford Antenna Regular"/>
              </a:rPr>
              <a:t>Returned compressors from warranty repairs show no issue </a:t>
            </a:r>
            <a:r>
              <a:rPr lang="en-US" sz="1200" b="1" dirty="0">
                <a:solidFill>
                  <a:srgbClr val="FF0000"/>
                </a:solidFill>
                <a:latin typeface="Century Gothic" panose="020B0502020202020204" pitchFamily="34" charset="0"/>
                <a:cs typeface="Ford Antenna Regular"/>
              </a:rPr>
              <a:t>35%</a:t>
            </a:r>
          </a:p>
        </p:txBody>
      </p:sp>
      <p:sp>
        <p:nvSpPr>
          <p:cNvPr id="6" name="TextBox 5">
            <a:extLst>
              <a:ext uri="{FF2B5EF4-FFF2-40B4-BE49-F238E27FC236}">
                <a16:creationId xmlns:a16="http://schemas.microsoft.com/office/drawing/2014/main" id="{9C31BC50-0A5B-4608-B453-4B2CF1E8CC5E}"/>
              </a:ext>
            </a:extLst>
          </p:cNvPr>
          <p:cNvSpPr txBox="1"/>
          <p:nvPr/>
        </p:nvSpPr>
        <p:spPr>
          <a:xfrm>
            <a:off x="1828800" y="5029200"/>
            <a:ext cx="1904999" cy="461665"/>
          </a:xfrm>
          <a:prstGeom prst="rect">
            <a:avLst/>
          </a:prstGeom>
          <a:noFill/>
          <a:ln>
            <a:solidFill>
              <a:srgbClr val="002060"/>
            </a:solidFill>
          </a:ln>
        </p:spPr>
        <p:txBody>
          <a:bodyPr wrap="square" rtlCol="0">
            <a:spAutoFit/>
          </a:bodyPr>
          <a:lstStyle/>
          <a:p>
            <a:r>
              <a:rPr lang="en-US" sz="1200" b="1" dirty="0">
                <a:latin typeface="Century Gothic" panose="020B0502020202020204" pitchFamily="34" charset="0"/>
                <a:cs typeface="Ford Antenna Regular"/>
              </a:rPr>
              <a:t>Increase of air temperature in vehicle</a:t>
            </a:r>
          </a:p>
        </p:txBody>
      </p:sp>
      <p:cxnSp>
        <p:nvCxnSpPr>
          <p:cNvPr id="9" name="Connector: Elbow 8">
            <a:extLst>
              <a:ext uri="{FF2B5EF4-FFF2-40B4-BE49-F238E27FC236}">
                <a16:creationId xmlns:a16="http://schemas.microsoft.com/office/drawing/2014/main" id="{B76B25A0-2D9C-4EEB-9B1F-CFCCDB6E20B4}"/>
              </a:ext>
            </a:extLst>
          </p:cNvPr>
          <p:cNvCxnSpPr>
            <a:cxnSpLocks/>
            <a:stCxn id="10" idx="1"/>
            <a:endCxn id="5" idx="3"/>
          </p:cNvCxnSpPr>
          <p:nvPr/>
        </p:nvCxnSpPr>
        <p:spPr>
          <a:xfrm rot="10800000">
            <a:off x="3735092" y="4056967"/>
            <a:ext cx="1352965" cy="651497"/>
          </a:xfrm>
          <a:prstGeom prst="bentConnector3">
            <a:avLst>
              <a:gd name="adj1" fmla="val 50000"/>
            </a:avLst>
          </a:prstGeom>
          <a:ln w="12700" cmpd="sng">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436AF80-5442-47A7-93F9-D814BA3029C5}"/>
              </a:ext>
            </a:extLst>
          </p:cNvPr>
          <p:cNvSpPr txBox="1"/>
          <p:nvPr/>
        </p:nvSpPr>
        <p:spPr>
          <a:xfrm>
            <a:off x="5088056" y="4385297"/>
            <a:ext cx="1904999" cy="646331"/>
          </a:xfrm>
          <a:prstGeom prst="rect">
            <a:avLst/>
          </a:prstGeom>
          <a:noFill/>
          <a:ln>
            <a:solidFill>
              <a:srgbClr val="002060"/>
            </a:solidFill>
          </a:ln>
        </p:spPr>
        <p:txBody>
          <a:bodyPr wrap="square" rtlCol="0">
            <a:spAutoFit/>
          </a:bodyPr>
          <a:lstStyle/>
          <a:p>
            <a:r>
              <a:rPr lang="en-US" sz="1200" b="1" dirty="0">
                <a:latin typeface="Century Gothic" panose="020B0502020202020204" pitchFamily="34" charset="0"/>
              </a:rPr>
              <a:t>HVAC inlet door changed from RECIRC to Fresh</a:t>
            </a:r>
          </a:p>
        </p:txBody>
      </p:sp>
      <p:cxnSp>
        <p:nvCxnSpPr>
          <p:cNvPr id="11" name="Connector: Elbow 10">
            <a:extLst>
              <a:ext uri="{FF2B5EF4-FFF2-40B4-BE49-F238E27FC236}">
                <a16:creationId xmlns:a16="http://schemas.microsoft.com/office/drawing/2014/main" id="{D0567262-36F9-4F0B-BE64-3B0FEECFF4B0}"/>
              </a:ext>
            </a:extLst>
          </p:cNvPr>
          <p:cNvCxnSpPr>
            <a:cxnSpLocks/>
            <a:stCxn id="10" idx="1"/>
            <a:endCxn id="6" idx="3"/>
          </p:cNvCxnSpPr>
          <p:nvPr/>
        </p:nvCxnSpPr>
        <p:spPr>
          <a:xfrm rot="10800000" flipV="1">
            <a:off x="3733800" y="4708463"/>
            <a:ext cx="1354257" cy="551570"/>
          </a:xfrm>
          <a:prstGeom prst="bentConnector3">
            <a:avLst/>
          </a:prstGeom>
          <a:ln w="12700" cmpd="sng">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5E103B-191D-4AD7-A2C2-A02A76F7F225}"/>
              </a:ext>
            </a:extLst>
          </p:cNvPr>
          <p:cNvCxnSpPr>
            <a:cxnSpLocks/>
            <a:stCxn id="18" idx="1"/>
            <a:endCxn id="10" idx="3"/>
          </p:cNvCxnSpPr>
          <p:nvPr/>
        </p:nvCxnSpPr>
        <p:spPr>
          <a:xfrm flipH="1" flipV="1">
            <a:off x="6993055" y="4708463"/>
            <a:ext cx="735800" cy="4443"/>
          </a:xfrm>
          <a:prstGeom prst="straightConnector1">
            <a:avLst/>
          </a:prstGeom>
          <a:ln w="12700" cmpd="sng">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80CFE55-BA21-4BEC-B77D-793BA322E6A1}"/>
              </a:ext>
            </a:extLst>
          </p:cNvPr>
          <p:cNvSpPr txBox="1"/>
          <p:nvPr/>
        </p:nvSpPr>
        <p:spPr>
          <a:xfrm>
            <a:off x="7728855" y="4389740"/>
            <a:ext cx="2484531" cy="646331"/>
          </a:xfrm>
          <a:prstGeom prst="rect">
            <a:avLst/>
          </a:prstGeom>
          <a:noFill/>
          <a:ln>
            <a:solidFill>
              <a:srgbClr val="002060"/>
            </a:solidFill>
          </a:ln>
        </p:spPr>
        <p:txBody>
          <a:bodyPr wrap="square" rtlCol="0">
            <a:spAutoFit/>
          </a:bodyPr>
          <a:lstStyle/>
          <a:p>
            <a:r>
              <a:rPr lang="en-US" sz="1200" b="1" dirty="0">
                <a:latin typeface="Century Gothic" panose="020B0502020202020204" pitchFamily="34" charset="0"/>
              </a:rPr>
              <a:t>Items can inhibit compressor operation/ override the RECIRC function</a:t>
            </a:r>
          </a:p>
        </p:txBody>
      </p:sp>
    </p:spTree>
    <p:extLst>
      <p:ext uri="{BB962C8B-B14F-4D97-AF65-F5344CB8AC3E}">
        <p14:creationId xmlns:p14="http://schemas.microsoft.com/office/powerpoint/2010/main" val="1892354583"/>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Enrichment = TRUE</a:t>
            </a:r>
          </a:p>
        </p:txBody>
      </p:sp>
      <p:graphicFrame>
        <p:nvGraphicFramePr>
          <p:cNvPr id="13" name="Table 12">
            <a:extLst>
              <a:ext uri="{FF2B5EF4-FFF2-40B4-BE49-F238E27FC236}">
                <a16:creationId xmlns:a16="http://schemas.microsoft.com/office/drawing/2014/main" id="{37A67A92-F8A3-48BE-85F0-C781DB2759A4}"/>
              </a:ext>
            </a:extLst>
          </p:cNvPr>
          <p:cNvGraphicFramePr>
            <a:graphicFrameLocks noGrp="1"/>
          </p:cNvGraphicFramePr>
          <p:nvPr>
            <p:extLst>
              <p:ext uri="{D42A27DB-BD31-4B8C-83A1-F6EECF244321}">
                <p14:modId xmlns:p14="http://schemas.microsoft.com/office/powerpoint/2010/main" val="2637966601"/>
              </p:ext>
            </p:extLst>
          </p:nvPr>
        </p:nvGraphicFramePr>
        <p:xfrm>
          <a:off x="990600" y="914400"/>
          <a:ext cx="10591799" cy="828040"/>
        </p:xfrm>
        <a:graphic>
          <a:graphicData uri="http://schemas.openxmlformats.org/drawingml/2006/table">
            <a:tbl>
              <a:tblPr firstRow="1" bandRow="1">
                <a:tableStyleId>{5C22544A-7EE6-4342-B048-85BDC9FD1C3A}</a:tableStyleId>
              </a:tblPr>
              <a:tblGrid>
                <a:gridCol w="2551309">
                  <a:extLst>
                    <a:ext uri="{9D8B030D-6E8A-4147-A177-3AD203B41FA5}">
                      <a16:colId xmlns:a16="http://schemas.microsoft.com/office/drawing/2014/main" val="1380299312"/>
                    </a:ext>
                  </a:extLst>
                </a:gridCol>
                <a:gridCol w="1391623">
                  <a:extLst>
                    <a:ext uri="{9D8B030D-6E8A-4147-A177-3AD203B41FA5}">
                      <a16:colId xmlns:a16="http://schemas.microsoft.com/office/drawing/2014/main" val="2153570085"/>
                    </a:ext>
                  </a:extLst>
                </a:gridCol>
                <a:gridCol w="6648867">
                  <a:extLst>
                    <a:ext uri="{9D8B030D-6E8A-4147-A177-3AD203B41FA5}">
                      <a16:colId xmlns:a16="http://schemas.microsoft.com/office/drawing/2014/main" val="351816856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endParaRPr lang="en-US" sz="1200" dirty="0"/>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HvacRec_Pc_Est</a:t>
                      </a:r>
                      <a:r>
                        <a:rPr lang="en-US" sz="1200" i="1" dirty="0"/>
                        <a:t> (not in pre-2020)</a:t>
                      </a:r>
                    </a:p>
                    <a:p>
                      <a:endParaRPr lang="en-US" sz="1200" dirty="0"/>
                    </a:p>
                  </a:txBody>
                  <a:tcPr/>
                </a:tc>
                <a:tc>
                  <a:txBody>
                    <a:bodyPr/>
                    <a:lstStyle/>
                    <a:p>
                      <a:r>
                        <a:rPr lang="en-US" sz="1200" i="1" dirty="0"/>
                        <a:t>Recirc position</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a:t>
                      </a:r>
                      <a:r>
                        <a:rPr lang="en-US" sz="1200" i="1" dirty="0"/>
                        <a:t>Recirc position </a:t>
                      </a:r>
                      <a:r>
                        <a:rPr lang="en-US" sz="1200" dirty="0"/>
                        <a:t>in 30s after trigger)- Avg(</a:t>
                      </a:r>
                      <a:r>
                        <a:rPr lang="en-US" sz="1200" i="1" dirty="0"/>
                        <a:t>Recirc position </a:t>
                      </a:r>
                      <a:r>
                        <a:rPr lang="en-US" sz="1200" dirty="0"/>
                        <a:t>in 30s before trigger)</a:t>
                      </a:r>
                    </a:p>
                    <a:p>
                      <a:endParaRPr lang="en-US" sz="1200" dirty="0"/>
                    </a:p>
                  </a:txBody>
                  <a:tcPr/>
                </a:tc>
                <a:extLst>
                  <a:ext uri="{0D108BD9-81ED-4DB2-BD59-A6C34878D82A}">
                    <a16:rowId xmlns:a16="http://schemas.microsoft.com/office/drawing/2014/main" val="2441481270"/>
                  </a:ext>
                </a:extLst>
              </a:tr>
            </a:tbl>
          </a:graphicData>
        </a:graphic>
      </p:graphicFrame>
      <p:sp>
        <p:nvSpPr>
          <p:cNvPr id="7" name="Rectangle 6">
            <a:extLst>
              <a:ext uri="{FF2B5EF4-FFF2-40B4-BE49-F238E27FC236}">
                <a16:creationId xmlns:a16="http://schemas.microsoft.com/office/drawing/2014/main" id="{5A4C1460-F3CE-4647-9417-A9A5C677729E}"/>
              </a:ext>
            </a:extLst>
          </p:cNvPr>
          <p:cNvSpPr/>
          <p:nvPr/>
        </p:nvSpPr>
        <p:spPr>
          <a:xfrm>
            <a:off x="1152617" y="1854636"/>
            <a:ext cx="10439400" cy="369332"/>
          </a:xfrm>
          <a:prstGeom prst="rect">
            <a:avLst/>
          </a:prstGeom>
        </p:spPr>
        <p:txBody>
          <a:bodyPr wrap="square">
            <a:spAutoFit/>
          </a:bodyPr>
          <a:lstStyle/>
          <a:p>
            <a:r>
              <a:rPr lang="en-US" dirty="0"/>
              <a:t>In this study over 99% of the time, recirc before and after trigger is at the same position</a:t>
            </a:r>
          </a:p>
        </p:txBody>
      </p:sp>
    </p:spTree>
    <p:extLst>
      <p:ext uri="{BB962C8B-B14F-4D97-AF65-F5344CB8AC3E}">
        <p14:creationId xmlns:p14="http://schemas.microsoft.com/office/powerpoint/2010/main" val="3924623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Compressor Limit Request = 1 OR 2 OR 3 OR 4 OR 5 (not in pre-2020)</a:t>
            </a:r>
          </a:p>
        </p:txBody>
      </p:sp>
      <p:graphicFrame>
        <p:nvGraphicFramePr>
          <p:cNvPr id="13" name="Table 12">
            <a:extLst>
              <a:ext uri="{FF2B5EF4-FFF2-40B4-BE49-F238E27FC236}">
                <a16:creationId xmlns:a16="http://schemas.microsoft.com/office/drawing/2014/main" id="{896E4481-52A9-47B0-B834-262AC07B6752}"/>
              </a:ext>
            </a:extLst>
          </p:cNvPr>
          <p:cNvGraphicFramePr>
            <a:graphicFrameLocks noGrp="1"/>
          </p:cNvGraphicFramePr>
          <p:nvPr/>
        </p:nvGraphicFramePr>
        <p:xfrm>
          <a:off x="609600" y="997718"/>
          <a:ext cx="11125201" cy="858520"/>
        </p:xfrm>
        <a:graphic>
          <a:graphicData uri="http://schemas.openxmlformats.org/drawingml/2006/table">
            <a:tbl>
              <a:tblPr firstRow="1" bandRow="1">
                <a:tableStyleId>{5C22544A-7EE6-4342-B048-85BDC9FD1C3A}</a:tableStyleId>
              </a:tblPr>
              <a:tblGrid>
                <a:gridCol w="2627561">
                  <a:extLst>
                    <a:ext uri="{9D8B030D-6E8A-4147-A177-3AD203B41FA5}">
                      <a16:colId xmlns:a16="http://schemas.microsoft.com/office/drawing/2014/main" val="1380299312"/>
                    </a:ext>
                  </a:extLst>
                </a:gridCol>
                <a:gridCol w="1930681">
                  <a:extLst>
                    <a:ext uri="{9D8B030D-6E8A-4147-A177-3AD203B41FA5}">
                      <a16:colId xmlns:a16="http://schemas.microsoft.com/office/drawing/2014/main" val="2153570085"/>
                    </a:ext>
                  </a:extLst>
                </a:gridCol>
                <a:gridCol w="6566959">
                  <a:extLst>
                    <a:ext uri="{9D8B030D-6E8A-4147-A177-3AD203B41FA5}">
                      <a16:colId xmlns:a16="http://schemas.microsoft.com/office/drawing/2014/main" val="510768308"/>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 </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HvacEvap_Te_Actl</a:t>
                      </a:r>
                      <a:endParaRPr lang="en-US" sz="1200" i="1" dirty="0"/>
                    </a:p>
                  </a:txBody>
                  <a:tcPr/>
                </a:tc>
                <a:tc>
                  <a:txBody>
                    <a:bodyPr/>
                    <a:lstStyle/>
                    <a:p>
                      <a:r>
                        <a:rPr lang="en-US" sz="1200" dirty="0"/>
                        <a:t>Real air temperature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Avg(Real air temperature in 30s after trigger)- Avg(Real air temperature in 30s before trigger)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206188621"/>
                  </a:ext>
                </a:extLst>
              </a:tr>
            </a:tbl>
          </a:graphicData>
        </a:graphic>
      </p:graphicFrame>
      <p:pic>
        <p:nvPicPr>
          <p:cNvPr id="4" name="Picture 3">
            <a:extLst>
              <a:ext uri="{FF2B5EF4-FFF2-40B4-BE49-F238E27FC236}">
                <a16:creationId xmlns:a16="http://schemas.microsoft.com/office/drawing/2014/main" id="{D8A3AA1E-2AB7-4CBF-A05E-3CE5AA37C4E3}"/>
              </a:ext>
            </a:extLst>
          </p:cNvPr>
          <p:cNvPicPr>
            <a:picLocks noChangeAspect="1"/>
          </p:cNvPicPr>
          <p:nvPr/>
        </p:nvPicPr>
        <p:blipFill>
          <a:blip r:embed="rId3"/>
          <a:stretch>
            <a:fillRect/>
          </a:stretch>
        </p:blipFill>
        <p:spPr>
          <a:xfrm>
            <a:off x="7467600" y="1849627"/>
            <a:ext cx="4381517" cy="2341373"/>
          </a:xfrm>
          <a:prstGeom prst="rect">
            <a:avLst/>
          </a:prstGeom>
        </p:spPr>
      </p:pic>
      <p:pic>
        <p:nvPicPr>
          <p:cNvPr id="6" name="Picture 5">
            <a:extLst>
              <a:ext uri="{FF2B5EF4-FFF2-40B4-BE49-F238E27FC236}">
                <a16:creationId xmlns:a16="http://schemas.microsoft.com/office/drawing/2014/main" id="{5B8157DB-AA57-4E48-AA81-E287A439B53E}"/>
              </a:ext>
            </a:extLst>
          </p:cNvPr>
          <p:cNvPicPr>
            <a:picLocks noChangeAspect="1"/>
          </p:cNvPicPr>
          <p:nvPr/>
        </p:nvPicPr>
        <p:blipFill>
          <a:blip r:embed="rId4"/>
          <a:stretch>
            <a:fillRect/>
          </a:stretch>
        </p:blipFill>
        <p:spPr>
          <a:xfrm>
            <a:off x="123825" y="1849627"/>
            <a:ext cx="4260091" cy="2341373"/>
          </a:xfrm>
          <a:prstGeom prst="rect">
            <a:avLst/>
          </a:prstGeom>
        </p:spPr>
      </p:pic>
      <p:pic>
        <p:nvPicPr>
          <p:cNvPr id="7" name="Picture 6">
            <a:extLst>
              <a:ext uri="{FF2B5EF4-FFF2-40B4-BE49-F238E27FC236}">
                <a16:creationId xmlns:a16="http://schemas.microsoft.com/office/drawing/2014/main" id="{CC0CFFA0-8876-4ACC-BF6F-CA779A7AA537}"/>
              </a:ext>
            </a:extLst>
          </p:cNvPr>
          <p:cNvPicPr>
            <a:picLocks noChangeAspect="1"/>
          </p:cNvPicPr>
          <p:nvPr/>
        </p:nvPicPr>
        <p:blipFill>
          <a:blip r:embed="rId5"/>
          <a:stretch>
            <a:fillRect/>
          </a:stretch>
        </p:blipFill>
        <p:spPr>
          <a:xfrm>
            <a:off x="3537690" y="3962400"/>
            <a:ext cx="4776136" cy="2453594"/>
          </a:xfrm>
          <a:prstGeom prst="rect">
            <a:avLst/>
          </a:prstGeom>
        </p:spPr>
      </p:pic>
    </p:spTree>
    <p:extLst>
      <p:ext uri="{BB962C8B-B14F-4D97-AF65-F5344CB8AC3E}">
        <p14:creationId xmlns:p14="http://schemas.microsoft.com/office/powerpoint/2010/main" val="274973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Compressor Limit Request = 1 OR 2 OR 3 OR 4 OR 5 (not in pre-2020)</a:t>
            </a:r>
          </a:p>
        </p:txBody>
      </p:sp>
      <p:graphicFrame>
        <p:nvGraphicFramePr>
          <p:cNvPr id="13" name="Table 12">
            <a:extLst>
              <a:ext uri="{FF2B5EF4-FFF2-40B4-BE49-F238E27FC236}">
                <a16:creationId xmlns:a16="http://schemas.microsoft.com/office/drawing/2014/main" id="{B0D117BD-82B9-4DFB-AEF9-F789BD04C1AE}"/>
              </a:ext>
            </a:extLst>
          </p:cNvPr>
          <p:cNvGraphicFramePr>
            <a:graphicFrameLocks noGrp="1"/>
          </p:cNvGraphicFramePr>
          <p:nvPr>
            <p:extLst>
              <p:ext uri="{D42A27DB-BD31-4B8C-83A1-F6EECF244321}">
                <p14:modId xmlns:p14="http://schemas.microsoft.com/office/powerpoint/2010/main" val="4098373503"/>
              </p:ext>
            </p:extLst>
          </p:nvPr>
        </p:nvGraphicFramePr>
        <p:xfrm>
          <a:off x="833150" y="1010920"/>
          <a:ext cx="10749250" cy="1010920"/>
        </p:xfrm>
        <a:graphic>
          <a:graphicData uri="http://schemas.openxmlformats.org/drawingml/2006/table">
            <a:tbl>
              <a:tblPr firstRow="1" bandRow="1">
                <a:tableStyleId>{5C22544A-7EE6-4342-B048-85BDC9FD1C3A}</a:tableStyleId>
              </a:tblPr>
              <a:tblGrid>
                <a:gridCol w="2900650">
                  <a:extLst>
                    <a:ext uri="{9D8B030D-6E8A-4147-A177-3AD203B41FA5}">
                      <a16:colId xmlns:a16="http://schemas.microsoft.com/office/drawing/2014/main" val="1380299312"/>
                    </a:ext>
                  </a:extLst>
                </a:gridCol>
                <a:gridCol w="1752600">
                  <a:extLst>
                    <a:ext uri="{9D8B030D-6E8A-4147-A177-3AD203B41FA5}">
                      <a16:colId xmlns:a16="http://schemas.microsoft.com/office/drawing/2014/main" val="2153570085"/>
                    </a:ext>
                  </a:extLst>
                </a:gridCol>
                <a:gridCol w="6096000">
                  <a:extLst>
                    <a:ext uri="{9D8B030D-6E8A-4147-A177-3AD203B41FA5}">
                      <a16:colId xmlns:a16="http://schemas.microsoft.com/office/drawing/2014/main" val="265830912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NL" sz="1200" i="1" dirty="0"/>
                        <a:t>HvacEvap_Te_Actl – HvacEvap_Te_Rq</a:t>
                      </a:r>
                    </a:p>
                    <a:p>
                      <a:endParaRPr lang="en-US" sz="1200" dirty="0"/>
                    </a:p>
                  </a:txBody>
                  <a:tcPr/>
                </a:tc>
                <a:tc>
                  <a:txBody>
                    <a:bodyPr/>
                    <a:lstStyle/>
                    <a:p>
                      <a:r>
                        <a:rPr lang="en-US" sz="1200" dirty="0"/>
                        <a:t>Gap between request temperature and real temperature </a:t>
                      </a:r>
                    </a:p>
                  </a:txBody>
                  <a:tcPr/>
                </a:tc>
                <a:tc>
                  <a:txBody>
                    <a:bodyPr/>
                    <a:lstStyle/>
                    <a:p>
                      <a:r>
                        <a:rPr lang="en-US" sz="1100" dirty="0"/>
                        <a:t>Avg (Real Temp 30s after trigger – Req Temp 30s after trigger) – Avg (Real Temp 30s before trigger – Req Temp 30s before trigger) </a:t>
                      </a:r>
                    </a:p>
                  </a:txBody>
                  <a:tcPr/>
                </a:tc>
                <a:extLst>
                  <a:ext uri="{0D108BD9-81ED-4DB2-BD59-A6C34878D82A}">
                    <a16:rowId xmlns:a16="http://schemas.microsoft.com/office/drawing/2014/main" val="3495574751"/>
                  </a:ext>
                </a:extLst>
              </a:tr>
            </a:tbl>
          </a:graphicData>
        </a:graphic>
      </p:graphicFrame>
      <p:pic>
        <p:nvPicPr>
          <p:cNvPr id="4" name="Picture 3">
            <a:extLst>
              <a:ext uri="{FF2B5EF4-FFF2-40B4-BE49-F238E27FC236}">
                <a16:creationId xmlns:a16="http://schemas.microsoft.com/office/drawing/2014/main" id="{5E03F5BD-FF65-4514-A194-BC9AF14B4CB1}"/>
              </a:ext>
            </a:extLst>
          </p:cNvPr>
          <p:cNvPicPr>
            <a:picLocks noChangeAspect="1"/>
          </p:cNvPicPr>
          <p:nvPr/>
        </p:nvPicPr>
        <p:blipFill>
          <a:blip r:embed="rId3"/>
          <a:stretch>
            <a:fillRect/>
          </a:stretch>
        </p:blipFill>
        <p:spPr>
          <a:xfrm>
            <a:off x="7553881" y="2021840"/>
            <a:ext cx="4113239" cy="2245360"/>
          </a:xfrm>
          <a:prstGeom prst="rect">
            <a:avLst/>
          </a:prstGeom>
        </p:spPr>
      </p:pic>
      <p:pic>
        <p:nvPicPr>
          <p:cNvPr id="6" name="Picture 5">
            <a:extLst>
              <a:ext uri="{FF2B5EF4-FFF2-40B4-BE49-F238E27FC236}">
                <a16:creationId xmlns:a16="http://schemas.microsoft.com/office/drawing/2014/main" id="{438286FE-527D-4299-B991-AA6389662341}"/>
              </a:ext>
            </a:extLst>
          </p:cNvPr>
          <p:cNvPicPr>
            <a:picLocks noChangeAspect="1"/>
          </p:cNvPicPr>
          <p:nvPr/>
        </p:nvPicPr>
        <p:blipFill>
          <a:blip r:embed="rId4"/>
          <a:stretch>
            <a:fillRect/>
          </a:stretch>
        </p:blipFill>
        <p:spPr>
          <a:xfrm>
            <a:off x="457199" y="2021840"/>
            <a:ext cx="4090959" cy="2169160"/>
          </a:xfrm>
          <a:prstGeom prst="rect">
            <a:avLst/>
          </a:prstGeom>
        </p:spPr>
      </p:pic>
      <p:pic>
        <p:nvPicPr>
          <p:cNvPr id="2" name="Picture 1">
            <a:extLst>
              <a:ext uri="{FF2B5EF4-FFF2-40B4-BE49-F238E27FC236}">
                <a16:creationId xmlns:a16="http://schemas.microsoft.com/office/drawing/2014/main" id="{EEA90ED9-4315-442A-9ED3-3F558681A0C2}"/>
              </a:ext>
            </a:extLst>
          </p:cNvPr>
          <p:cNvPicPr>
            <a:picLocks noChangeAspect="1"/>
          </p:cNvPicPr>
          <p:nvPr/>
        </p:nvPicPr>
        <p:blipFill>
          <a:blip r:embed="rId5"/>
          <a:stretch>
            <a:fillRect/>
          </a:stretch>
        </p:blipFill>
        <p:spPr>
          <a:xfrm>
            <a:off x="3657600" y="4078631"/>
            <a:ext cx="4523416" cy="2330453"/>
          </a:xfrm>
          <a:prstGeom prst="rect">
            <a:avLst/>
          </a:prstGeom>
        </p:spPr>
      </p:pic>
    </p:spTree>
    <p:extLst>
      <p:ext uri="{BB962C8B-B14F-4D97-AF65-F5344CB8AC3E}">
        <p14:creationId xmlns:p14="http://schemas.microsoft.com/office/powerpoint/2010/main" val="2888268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Compressor Limit Request = 1 OR 2 OR 3 OR 4 OR 5 (not in pre-2020)</a:t>
            </a:r>
          </a:p>
        </p:txBody>
      </p:sp>
      <p:graphicFrame>
        <p:nvGraphicFramePr>
          <p:cNvPr id="13" name="Table 12">
            <a:extLst>
              <a:ext uri="{FF2B5EF4-FFF2-40B4-BE49-F238E27FC236}">
                <a16:creationId xmlns:a16="http://schemas.microsoft.com/office/drawing/2014/main" id="{37A67A92-F8A3-48BE-85F0-C781DB2759A4}"/>
              </a:ext>
            </a:extLst>
          </p:cNvPr>
          <p:cNvGraphicFramePr>
            <a:graphicFrameLocks noGrp="1"/>
          </p:cNvGraphicFramePr>
          <p:nvPr/>
        </p:nvGraphicFramePr>
        <p:xfrm>
          <a:off x="609600" y="986033"/>
          <a:ext cx="10972799" cy="828040"/>
        </p:xfrm>
        <a:graphic>
          <a:graphicData uri="http://schemas.openxmlformats.org/drawingml/2006/table">
            <a:tbl>
              <a:tblPr firstRow="1" bandRow="1">
                <a:tableStyleId>{5C22544A-7EE6-4342-B048-85BDC9FD1C3A}</a:tableStyleId>
              </a:tblPr>
              <a:tblGrid>
                <a:gridCol w="1862051">
                  <a:extLst>
                    <a:ext uri="{9D8B030D-6E8A-4147-A177-3AD203B41FA5}">
                      <a16:colId xmlns:a16="http://schemas.microsoft.com/office/drawing/2014/main" val="1380299312"/>
                    </a:ext>
                  </a:extLst>
                </a:gridCol>
                <a:gridCol w="2633749">
                  <a:extLst>
                    <a:ext uri="{9D8B030D-6E8A-4147-A177-3AD203B41FA5}">
                      <a16:colId xmlns:a16="http://schemas.microsoft.com/office/drawing/2014/main" val="2153570085"/>
                    </a:ext>
                  </a:extLst>
                </a:gridCol>
                <a:gridCol w="6476999">
                  <a:extLst>
                    <a:ext uri="{9D8B030D-6E8A-4147-A177-3AD203B41FA5}">
                      <a16:colId xmlns:a16="http://schemas.microsoft.com/office/drawing/2014/main" val="1071791294"/>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r>
                        <a:rPr lang="en-US" sz="1200" dirty="0"/>
                        <a:t>Measurement</a:t>
                      </a:r>
                    </a:p>
                  </a:txBody>
                  <a:tcPr/>
                </a:tc>
                <a:extLst>
                  <a:ext uri="{0D108BD9-81ED-4DB2-BD59-A6C34878D82A}">
                    <a16:rowId xmlns:a16="http://schemas.microsoft.com/office/drawing/2014/main" val="1309344432"/>
                  </a:ext>
                </a:extLst>
              </a:tr>
              <a:tr h="370840">
                <a:tc>
                  <a:txBody>
                    <a:bodyPr/>
                    <a:lstStyle/>
                    <a:p>
                      <a:r>
                        <a:rPr lang="en-US" sz="1200" dirty="0"/>
                        <a:t>AirCondFluidHi_P_Actl</a:t>
                      </a:r>
                    </a:p>
                  </a:txBody>
                  <a:tcPr/>
                </a:tc>
                <a:tc>
                  <a:txBody>
                    <a:bodyPr/>
                    <a:lstStyle/>
                    <a:p>
                      <a:r>
                        <a:rPr lang="en-US" sz="1200" dirty="0"/>
                        <a:t>A/C pressure on the output side of the compressor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Nearest(Real AC pressure after trigger)- Nearest(Real AC pressure before trigger)</a:t>
                      </a:r>
                    </a:p>
                  </a:txBody>
                  <a:tcPr/>
                </a:tc>
                <a:extLst>
                  <a:ext uri="{0D108BD9-81ED-4DB2-BD59-A6C34878D82A}">
                    <a16:rowId xmlns:a16="http://schemas.microsoft.com/office/drawing/2014/main" val="583551653"/>
                  </a:ext>
                </a:extLst>
              </a:tr>
            </a:tbl>
          </a:graphicData>
        </a:graphic>
      </p:graphicFrame>
      <p:pic>
        <p:nvPicPr>
          <p:cNvPr id="4" name="Picture 3">
            <a:extLst>
              <a:ext uri="{FF2B5EF4-FFF2-40B4-BE49-F238E27FC236}">
                <a16:creationId xmlns:a16="http://schemas.microsoft.com/office/drawing/2014/main" id="{9D2C9C78-9D2A-4290-A704-6352DE51DE89}"/>
              </a:ext>
            </a:extLst>
          </p:cNvPr>
          <p:cNvPicPr>
            <a:picLocks noChangeAspect="1"/>
          </p:cNvPicPr>
          <p:nvPr/>
        </p:nvPicPr>
        <p:blipFill>
          <a:blip r:embed="rId3"/>
          <a:stretch>
            <a:fillRect/>
          </a:stretch>
        </p:blipFill>
        <p:spPr>
          <a:xfrm>
            <a:off x="2743200" y="2133600"/>
            <a:ext cx="6048375" cy="3238500"/>
          </a:xfrm>
          <a:prstGeom prst="rect">
            <a:avLst/>
          </a:prstGeom>
        </p:spPr>
      </p:pic>
      <p:sp>
        <p:nvSpPr>
          <p:cNvPr id="8" name="Rectangle: Rounded Corners 7">
            <a:extLst>
              <a:ext uri="{FF2B5EF4-FFF2-40B4-BE49-F238E27FC236}">
                <a16:creationId xmlns:a16="http://schemas.microsoft.com/office/drawing/2014/main" id="{0680759B-9838-4ADB-9854-7B83F67B9A41}"/>
              </a:ext>
            </a:extLst>
          </p:cNvPr>
          <p:cNvSpPr/>
          <p:nvPr/>
        </p:nvSpPr>
        <p:spPr>
          <a:xfrm>
            <a:off x="696189" y="5638800"/>
            <a:ext cx="10799619" cy="60960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ord Antenna Medium"/>
                <a:cs typeface="Ford Antenna Medium"/>
              </a:rPr>
              <a:t>AC pressure on the output side of the compressor after event trigger (Compressor Limit Request) for 2020 Explorer is smaller than before event.</a:t>
            </a:r>
          </a:p>
        </p:txBody>
      </p:sp>
    </p:spTree>
    <p:extLst>
      <p:ext uri="{BB962C8B-B14F-4D97-AF65-F5344CB8AC3E}">
        <p14:creationId xmlns:p14="http://schemas.microsoft.com/office/powerpoint/2010/main" val="1548781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285750" indent="-285750" defTabSz="914400">
              <a:spcBef>
                <a:spcPts val="803"/>
              </a:spcBef>
              <a:defRPr/>
            </a:pPr>
            <a:r>
              <a:rPr lang="en-US" dirty="0"/>
              <a:t>Compressor Limit Request = 1 OR 2 OR 3 OR 4 OR 5 (not in pre-2020)</a:t>
            </a:r>
          </a:p>
        </p:txBody>
      </p:sp>
      <p:graphicFrame>
        <p:nvGraphicFramePr>
          <p:cNvPr id="13" name="Table 12">
            <a:extLst>
              <a:ext uri="{FF2B5EF4-FFF2-40B4-BE49-F238E27FC236}">
                <a16:creationId xmlns:a16="http://schemas.microsoft.com/office/drawing/2014/main" id="{37A67A92-F8A3-48BE-85F0-C781DB2759A4}"/>
              </a:ext>
            </a:extLst>
          </p:cNvPr>
          <p:cNvGraphicFramePr>
            <a:graphicFrameLocks noGrp="1"/>
          </p:cNvGraphicFramePr>
          <p:nvPr>
            <p:extLst>
              <p:ext uri="{D42A27DB-BD31-4B8C-83A1-F6EECF244321}">
                <p14:modId xmlns:p14="http://schemas.microsoft.com/office/powerpoint/2010/main" val="1954638120"/>
              </p:ext>
            </p:extLst>
          </p:nvPr>
        </p:nvGraphicFramePr>
        <p:xfrm>
          <a:off x="1143000" y="914400"/>
          <a:ext cx="10439400" cy="8280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80299312"/>
                    </a:ext>
                  </a:extLst>
                </a:gridCol>
                <a:gridCol w="1371600">
                  <a:extLst>
                    <a:ext uri="{9D8B030D-6E8A-4147-A177-3AD203B41FA5}">
                      <a16:colId xmlns:a16="http://schemas.microsoft.com/office/drawing/2014/main" val="2153570085"/>
                    </a:ext>
                  </a:extLst>
                </a:gridCol>
                <a:gridCol w="6553200">
                  <a:extLst>
                    <a:ext uri="{9D8B030D-6E8A-4147-A177-3AD203B41FA5}">
                      <a16:colId xmlns:a16="http://schemas.microsoft.com/office/drawing/2014/main" val="3518168563"/>
                    </a:ext>
                  </a:extLst>
                </a:gridCol>
              </a:tblGrid>
              <a:tr h="370840">
                <a:tc>
                  <a:txBody>
                    <a:bodyPr/>
                    <a:lstStyle/>
                    <a:p>
                      <a:pPr algn="ctr"/>
                      <a:r>
                        <a:rPr lang="en-US" sz="1200" dirty="0"/>
                        <a:t>CAN Signal</a:t>
                      </a:r>
                    </a:p>
                  </a:txBody>
                  <a:tcPr/>
                </a:tc>
                <a:tc>
                  <a:txBody>
                    <a:bodyPr/>
                    <a:lstStyle/>
                    <a:p>
                      <a:pPr algn="ctr"/>
                      <a:r>
                        <a:rPr lang="en-US" sz="1200" dirty="0"/>
                        <a:t>Detail</a:t>
                      </a:r>
                    </a:p>
                  </a:txBody>
                  <a:tcPr/>
                </a:tc>
                <a:tc>
                  <a:txBody>
                    <a:bodyPr/>
                    <a:lstStyle/>
                    <a:p>
                      <a:pPr algn="ctr"/>
                      <a:endParaRPr lang="en-US" sz="1200" dirty="0"/>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t>HvacRec_Pc_Est(not in pre-2020)</a:t>
                      </a:r>
                    </a:p>
                    <a:p>
                      <a:endParaRPr lang="en-US" sz="1200" dirty="0"/>
                    </a:p>
                  </a:txBody>
                  <a:tcPr/>
                </a:tc>
                <a:tc>
                  <a:txBody>
                    <a:bodyPr/>
                    <a:lstStyle/>
                    <a:p>
                      <a:r>
                        <a:rPr lang="en-US" sz="1200" i="1" dirty="0"/>
                        <a:t>Recirc position</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Avg (</a:t>
                      </a:r>
                      <a:r>
                        <a:rPr lang="en-US" sz="1200" i="1" dirty="0"/>
                        <a:t>Recirc position </a:t>
                      </a:r>
                      <a:r>
                        <a:rPr lang="en-US" sz="1200" dirty="0"/>
                        <a:t>in 30s after trigger) – Avg (</a:t>
                      </a:r>
                      <a:r>
                        <a:rPr lang="en-US" sz="1200" i="1" dirty="0"/>
                        <a:t>Recirc position </a:t>
                      </a:r>
                      <a:r>
                        <a:rPr lang="en-US" sz="1200" dirty="0"/>
                        <a:t>in 30s before trigger)</a:t>
                      </a:r>
                    </a:p>
                    <a:p>
                      <a:endParaRPr lang="en-US" sz="1200" dirty="0"/>
                    </a:p>
                  </a:txBody>
                  <a:tcPr/>
                </a:tc>
                <a:extLst>
                  <a:ext uri="{0D108BD9-81ED-4DB2-BD59-A6C34878D82A}">
                    <a16:rowId xmlns:a16="http://schemas.microsoft.com/office/drawing/2014/main" val="2441481270"/>
                  </a:ext>
                </a:extLst>
              </a:tr>
            </a:tbl>
          </a:graphicData>
        </a:graphic>
      </p:graphicFrame>
      <p:sp>
        <p:nvSpPr>
          <p:cNvPr id="6" name="Rectangle 5">
            <a:extLst>
              <a:ext uri="{FF2B5EF4-FFF2-40B4-BE49-F238E27FC236}">
                <a16:creationId xmlns:a16="http://schemas.microsoft.com/office/drawing/2014/main" id="{DFA4C6E8-91CA-44D1-8468-C15319E2F083}"/>
              </a:ext>
            </a:extLst>
          </p:cNvPr>
          <p:cNvSpPr/>
          <p:nvPr/>
        </p:nvSpPr>
        <p:spPr>
          <a:xfrm>
            <a:off x="1152617" y="1854636"/>
            <a:ext cx="10439400" cy="369332"/>
          </a:xfrm>
          <a:prstGeom prst="rect">
            <a:avLst/>
          </a:prstGeom>
        </p:spPr>
        <p:txBody>
          <a:bodyPr wrap="square">
            <a:spAutoFit/>
          </a:bodyPr>
          <a:lstStyle/>
          <a:p>
            <a:r>
              <a:rPr lang="en-US" dirty="0"/>
              <a:t>In this study over 99% of the time, recirc before and after trigger is at the same position</a:t>
            </a:r>
          </a:p>
        </p:txBody>
      </p:sp>
    </p:spTree>
    <p:extLst>
      <p:ext uri="{BB962C8B-B14F-4D97-AF65-F5344CB8AC3E}">
        <p14:creationId xmlns:p14="http://schemas.microsoft.com/office/powerpoint/2010/main" val="94560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7BCAB5-1F94-4E11-BFC0-586228AFCC76}"/>
              </a:ext>
            </a:extLst>
          </p:cNvPr>
          <p:cNvSpPr>
            <a:spLocks noGrp="1"/>
          </p:cNvSpPr>
          <p:nvPr>
            <p:ph type="body" sz="quarter" idx="10"/>
          </p:nvPr>
        </p:nvSpPr>
        <p:spPr>
          <a:xfrm>
            <a:off x="628416" y="762000"/>
            <a:ext cx="10972800" cy="5087938"/>
          </a:xfrm>
        </p:spPr>
        <p:txBody>
          <a:bodyPr/>
          <a:lstStyle/>
          <a:p>
            <a:r>
              <a:rPr lang="en-US" sz="1800" dirty="0"/>
              <a:t>Decode more signals and study the behavior of those</a:t>
            </a:r>
          </a:p>
          <a:p>
            <a:r>
              <a:rPr lang="en-US" sz="1800" dirty="0"/>
              <a:t>Repeat the study on more VINs</a:t>
            </a:r>
          </a:p>
          <a:p>
            <a:r>
              <a:rPr lang="en-US" sz="1800" dirty="0"/>
              <a:t>Any cost analysis information on compressors issue for Explorer would be beneficial</a:t>
            </a:r>
          </a:p>
          <a:p>
            <a:r>
              <a:rPr lang="en-US" sz="1800" dirty="0"/>
              <a:t>How Climate team would benefit from this study?</a:t>
            </a:r>
          </a:p>
        </p:txBody>
      </p:sp>
      <p:sp>
        <p:nvSpPr>
          <p:cNvPr id="3" name="Title 2">
            <a:extLst>
              <a:ext uri="{FF2B5EF4-FFF2-40B4-BE49-F238E27FC236}">
                <a16:creationId xmlns:a16="http://schemas.microsoft.com/office/drawing/2014/main" id="{A5D9B2ED-501D-4B65-90E7-649EA098F3EE}"/>
              </a:ext>
            </a:extLst>
          </p:cNvPr>
          <p:cNvSpPr>
            <a:spLocks noGrp="1"/>
          </p:cNvSpPr>
          <p:nvPr>
            <p:ph type="title"/>
          </p:nvPr>
        </p:nvSpPr>
        <p:spPr/>
        <p:txBody>
          <a:bodyPr/>
          <a:lstStyle/>
          <a:p>
            <a:r>
              <a:rPr lang="en-US" dirty="0"/>
              <a:t>Next Steps</a:t>
            </a:r>
          </a:p>
        </p:txBody>
      </p:sp>
      <p:sp>
        <p:nvSpPr>
          <p:cNvPr id="4" name="Slide Number Placeholder 3">
            <a:extLst>
              <a:ext uri="{FF2B5EF4-FFF2-40B4-BE49-F238E27FC236}">
                <a16:creationId xmlns:a16="http://schemas.microsoft.com/office/drawing/2014/main" id="{0AFABC88-7F39-4B4A-8581-B929F3336145}"/>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25</a:t>
            </a:fld>
            <a:endParaRPr lang="en-US" dirty="0">
              <a:solidFill>
                <a:srgbClr val="999999"/>
              </a:solidFill>
            </a:endParaRPr>
          </a:p>
        </p:txBody>
      </p:sp>
    </p:spTree>
    <p:extLst>
      <p:ext uri="{BB962C8B-B14F-4D97-AF65-F5344CB8AC3E}">
        <p14:creationId xmlns:p14="http://schemas.microsoft.com/office/powerpoint/2010/main" val="58679167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5C8A-6508-B343-B90A-01F3FE5E2601}"/>
              </a:ext>
            </a:extLst>
          </p:cNvPr>
          <p:cNvSpPr>
            <a:spLocks noGrp="1"/>
          </p:cNvSpPr>
          <p:nvPr>
            <p:ph type="title"/>
          </p:nvPr>
        </p:nvSpPr>
        <p:spPr>
          <a:xfrm>
            <a:off x="653789" y="138586"/>
            <a:ext cx="10972800" cy="469900"/>
          </a:xfrm>
        </p:spPr>
        <p:txBody>
          <a:bodyPr/>
          <a:lstStyle/>
          <a:p>
            <a:r>
              <a:rPr lang="en-US" sz="2000" dirty="0">
                <a:solidFill>
                  <a:schemeClr val="tx1">
                    <a:lumMod val="50000"/>
                  </a:schemeClr>
                </a:solidFill>
              </a:rPr>
              <a:t>AC System &amp; Sensors</a:t>
            </a:r>
          </a:p>
        </p:txBody>
      </p:sp>
      <p:sp>
        <p:nvSpPr>
          <p:cNvPr id="4" name="Slide Number Placeholder 3">
            <a:extLst>
              <a:ext uri="{FF2B5EF4-FFF2-40B4-BE49-F238E27FC236}">
                <a16:creationId xmlns:a16="http://schemas.microsoft.com/office/drawing/2014/main" id="{47B37F81-BC47-3F4A-B79B-A79C1DE406D6}"/>
              </a:ext>
            </a:extLst>
          </p:cNvPr>
          <p:cNvSpPr>
            <a:spLocks noGrp="1"/>
          </p:cNvSpPr>
          <p:nvPr>
            <p:ph type="sldNum" sz="quarter" idx="12"/>
          </p:nvPr>
        </p:nvSpPr>
        <p:spPr>
          <a:xfrm>
            <a:off x="11645640" y="6477377"/>
            <a:ext cx="590549" cy="365125"/>
          </a:xfrm>
        </p:spPr>
        <p:txBody>
          <a:bodyPr/>
          <a:lstStyle/>
          <a:p>
            <a:fld id="{B1DA8515-015D-0D47-96E4-64C7E64FA7EF}" type="slidenum">
              <a:rPr lang="en-US" sz="600" smtClean="0"/>
              <a:t>3</a:t>
            </a:fld>
            <a:endParaRPr lang="en-US" sz="600"/>
          </a:p>
        </p:txBody>
      </p:sp>
      <p:pic>
        <p:nvPicPr>
          <p:cNvPr id="8" name="Content Placeholder 7">
            <a:extLst>
              <a:ext uri="{FF2B5EF4-FFF2-40B4-BE49-F238E27FC236}">
                <a16:creationId xmlns:a16="http://schemas.microsoft.com/office/drawing/2014/main" id="{C6D85B5F-B3D8-EE47-AC71-3F05D67514A6}"/>
              </a:ext>
            </a:extLst>
          </p:cNvPr>
          <p:cNvPicPr>
            <a:picLocks noGrp="1" noChangeAspect="1"/>
          </p:cNvPicPr>
          <p:nvPr>
            <p:ph idx="1"/>
          </p:nvPr>
        </p:nvPicPr>
        <p:blipFill>
          <a:blip r:embed="rId2"/>
          <a:stretch>
            <a:fillRect/>
          </a:stretch>
        </p:blipFill>
        <p:spPr>
          <a:xfrm>
            <a:off x="1847997" y="1219200"/>
            <a:ext cx="7756903" cy="3878452"/>
          </a:xfrm>
        </p:spPr>
      </p:pic>
      <p:sp>
        <p:nvSpPr>
          <p:cNvPr id="9" name="Rectangle 8">
            <a:extLst>
              <a:ext uri="{FF2B5EF4-FFF2-40B4-BE49-F238E27FC236}">
                <a16:creationId xmlns:a16="http://schemas.microsoft.com/office/drawing/2014/main" id="{58F022D6-9A8B-0942-ADE4-FF8CEC1B4481}"/>
              </a:ext>
            </a:extLst>
          </p:cNvPr>
          <p:cNvSpPr/>
          <p:nvPr/>
        </p:nvSpPr>
        <p:spPr>
          <a:xfrm>
            <a:off x="623935" y="6404930"/>
            <a:ext cx="4374916" cy="261610"/>
          </a:xfrm>
          <a:prstGeom prst="rect">
            <a:avLst/>
          </a:prstGeom>
        </p:spPr>
        <p:txBody>
          <a:bodyPr wrap="none">
            <a:spAutoFit/>
          </a:bodyPr>
          <a:lstStyle/>
          <a:p>
            <a:r>
              <a:rPr lang="en-US" sz="1100" dirty="0"/>
              <a:t>*Reference: </a:t>
            </a:r>
            <a:r>
              <a:rPr lang="en-US" sz="1100" dirty="0">
                <a:hlinkClick r:id="rId3"/>
              </a:rPr>
              <a:t>https://carhowto.com/how-your-cars-ac-system-works/</a:t>
            </a:r>
            <a:r>
              <a:rPr lang="en-US" sz="1100" dirty="0"/>
              <a:t> </a:t>
            </a:r>
          </a:p>
        </p:txBody>
      </p:sp>
      <p:grpSp>
        <p:nvGrpSpPr>
          <p:cNvPr id="29" name="Group 28">
            <a:extLst>
              <a:ext uri="{FF2B5EF4-FFF2-40B4-BE49-F238E27FC236}">
                <a16:creationId xmlns:a16="http://schemas.microsoft.com/office/drawing/2014/main" id="{9B113A2E-C415-934F-9DE4-92578AD52FB9}"/>
              </a:ext>
            </a:extLst>
          </p:cNvPr>
          <p:cNvGrpSpPr/>
          <p:nvPr/>
        </p:nvGrpSpPr>
        <p:grpSpPr>
          <a:xfrm>
            <a:off x="493079" y="2152598"/>
            <a:ext cx="10505910" cy="3262257"/>
            <a:chOff x="448890" y="2613794"/>
            <a:chExt cx="10505910" cy="3262257"/>
          </a:xfrm>
        </p:grpSpPr>
        <p:cxnSp>
          <p:nvCxnSpPr>
            <p:cNvPr id="12" name="Straight Arrow Connector 11">
              <a:extLst>
                <a:ext uri="{FF2B5EF4-FFF2-40B4-BE49-F238E27FC236}">
                  <a16:creationId xmlns:a16="http://schemas.microsoft.com/office/drawing/2014/main" id="{BE960547-A218-D04F-8084-2E5046687835}"/>
                </a:ext>
              </a:extLst>
            </p:cNvPr>
            <p:cNvCxnSpPr>
              <a:cxnSpLocks/>
            </p:cNvCxnSpPr>
            <p:nvPr/>
          </p:nvCxnSpPr>
          <p:spPr>
            <a:xfrm flipV="1">
              <a:off x="7936173" y="3355400"/>
              <a:ext cx="904823"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5C20DE3-87A6-864F-8773-2CE7BA957CBB}"/>
                </a:ext>
              </a:extLst>
            </p:cNvPr>
            <p:cNvCxnSpPr>
              <a:cxnSpLocks/>
            </p:cNvCxnSpPr>
            <p:nvPr/>
          </p:nvCxnSpPr>
          <p:spPr>
            <a:xfrm flipV="1">
              <a:off x="8455001" y="2825756"/>
              <a:ext cx="1139588"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8D9ABA7-8743-4E44-94FC-FE39EDEA2D47}"/>
                </a:ext>
              </a:extLst>
            </p:cNvPr>
            <p:cNvCxnSpPr>
              <a:cxnSpLocks/>
            </p:cNvCxnSpPr>
            <p:nvPr/>
          </p:nvCxnSpPr>
          <p:spPr>
            <a:xfrm flipH="1" flipV="1">
              <a:off x="2224586" y="3046395"/>
              <a:ext cx="1128428"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95FB25-1C95-E844-8EC9-8F89E8EABE79}"/>
                </a:ext>
              </a:extLst>
            </p:cNvPr>
            <p:cNvCxnSpPr>
              <a:cxnSpLocks/>
            </p:cNvCxnSpPr>
            <p:nvPr/>
          </p:nvCxnSpPr>
          <p:spPr>
            <a:xfrm flipH="1">
              <a:off x="2169994" y="3396344"/>
              <a:ext cx="2606721"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FF6ACEE-387F-3941-AD25-BEDB28C29F6F}"/>
                </a:ext>
              </a:extLst>
            </p:cNvPr>
            <p:cNvCxnSpPr>
              <a:cxnSpLocks/>
            </p:cNvCxnSpPr>
            <p:nvPr/>
          </p:nvCxnSpPr>
          <p:spPr>
            <a:xfrm flipH="1" flipV="1">
              <a:off x="1843859" y="4501540"/>
              <a:ext cx="1128428"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3DD0EBC-8A55-144A-A3AF-43D3CBA36295}"/>
                </a:ext>
              </a:extLst>
            </p:cNvPr>
            <p:cNvSpPr txBox="1"/>
            <p:nvPr/>
          </p:nvSpPr>
          <p:spPr>
            <a:xfrm>
              <a:off x="9541514" y="2613794"/>
              <a:ext cx="1300356" cy="307777"/>
            </a:xfrm>
            <a:prstGeom prst="rect">
              <a:avLst/>
            </a:prstGeom>
            <a:noFill/>
          </p:spPr>
          <p:txBody>
            <a:bodyPr wrap="none" rtlCol="0">
              <a:spAutoFit/>
            </a:bodyPr>
            <a:lstStyle/>
            <a:p>
              <a:r>
                <a:rPr lang="en-US" sz="1400" dirty="0"/>
                <a:t>Blower Speed</a:t>
              </a:r>
            </a:p>
          </p:txBody>
        </p:sp>
        <p:sp>
          <p:nvSpPr>
            <p:cNvPr id="23" name="TextBox 22">
              <a:extLst>
                <a:ext uri="{FF2B5EF4-FFF2-40B4-BE49-F238E27FC236}">
                  <a16:creationId xmlns:a16="http://schemas.microsoft.com/office/drawing/2014/main" id="{5249D3AF-10F5-9445-829D-4647C047955A}"/>
                </a:ext>
              </a:extLst>
            </p:cNvPr>
            <p:cNvSpPr txBox="1"/>
            <p:nvPr/>
          </p:nvSpPr>
          <p:spPr>
            <a:xfrm>
              <a:off x="8765483" y="3170733"/>
              <a:ext cx="2189317" cy="307777"/>
            </a:xfrm>
            <a:prstGeom prst="rect">
              <a:avLst/>
            </a:prstGeom>
            <a:noFill/>
          </p:spPr>
          <p:txBody>
            <a:bodyPr wrap="none" rtlCol="0">
              <a:spAutoFit/>
            </a:bodyPr>
            <a:lstStyle/>
            <a:p>
              <a:r>
                <a:rPr lang="en-US" sz="1400" dirty="0"/>
                <a:t>Evaporation Temperature</a:t>
              </a:r>
            </a:p>
          </p:txBody>
        </p:sp>
        <p:sp>
          <p:nvSpPr>
            <p:cNvPr id="24" name="TextBox 23">
              <a:extLst>
                <a:ext uri="{FF2B5EF4-FFF2-40B4-BE49-F238E27FC236}">
                  <a16:creationId xmlns:a16="http://schemas.microsoft.com/office/drawing/2014/main" id="{DD6D289E-FDD5-5248-9D3C-B8714325AD4F}"/>
                </a:ext>
              </a:extLst>
            </p:cNvPr>
            <p:cNvSpPr txBox="1"/>
            <p:nvPr/>
          </p:nvSpPr>
          <p:spPr>
            <a:xfrm>
              <a:off x="952961" y="2667110"/>
              <a:ext cx="1266629" cy="523220"/>
            </a:xfrm>
            <a:prstGeom prst="rect">
              <a:avLst/>
            </a:prstGeom>
            <a:noFill/>
          </p:spPr>
          <p:txBody>
            <a:bodyPr wrap="none" rtlCol="0">
              <a:spAutoFit/>
            </a:bodyPr>
            <a:lstStyle/>
            <a:p>
              <a:r>
                <a:rPr lang="en-US" sz="1400" dirty="0"/>
                <a:t>Clutch On/Off</a:t>
              </a:r>
            </a:p>
            <a:p>
              <a:r>
                <a:rPr lang="en-US" sz="1400" dirty="0"/>
                <a:t>Engine RPM</a:t>
              </a:r>
            </a:p>
          </p:txBody>
        </p:sp>
        <p:sp>
          <p:nvSpPr>
            <p:cNvPr id="26" name="TextBox 25">
              <a:extLst>
                <a:ext uri="{FF2B5EF4-FFF2-40B4-BE49-F238E27FC236}">
                  <a16:creationId xmlns:a16="http://schemas.microsoft.com/office/drawing/2014/main" id="{BBB8C1E4-075B-A948-B6EE-85E5253D739F}"/>
                </a:ext>
              </a:extLst>
            </p:cNvPr>
            <p:cNvSpPr txBox="1"/>
            <p:nvPr/>
          </p:nvSpPr>
          <p:spPr>
            <a:xfrm>
              <a:off x="496228" y="3214018"/>
              <a:ext cx="1728358" cy="307777"/>
            </a:xfrm>
            <a:prstGeom prst="rect">
              <a:avLst/>
            </a:prstGeom>
            <a:noFill/>
          </p:spPr>
          <p:txBody>
            <a:bodyPr wrap="none" rtlCol="0">
              <a:spAutoFit/>
            </a:bodyPr>
            <a:lstStyle/>
            <a:p>
              <a:r>
                <a:rPr lang="en-US" sz="1400" dirty="0"/>
                <a:t>High Side Pressure</a:t>
              </a:r>
            </a:p>
          </p:txBody>
        </p:sp>
        <p:sp>
          <p:nvSpPr>
            <p:cNvPr id="27" name="TextBox 26">
              <a:extLst>
                <a:ext uri="{FF2B5EF4-FFF2-40B4-BE49-F238E27FC236}">
                  <a16:creationId xmlns:a16="http://schemas.microsoft.com/office/drawing/2014/main" id="{159A679C-6FB7-0E49-A836-3A9B95ED06C5}"/>
                </a:ext>
              </a:extLst>
            </p:cNvPr>
            <p:cNvSpPr txBox="1"/>
            <p:nvPr/>
          </p:nvSpPr>
          <p:spPr>
            <a:xfrm>
              <a:off x="668346" y="4309697"/>
              <a:ext cx="1059906" cy="307777"/>
            </a:xfrm>
            <a:prstGeom prst="rect">
              <a:avLst/>
            </a:prstGeom>
            <a:noFill/>
          </p:spPr>
          <p:txBody>
            <a:bodyPr wrap="none" rtlCol="0">
              <a:spAutoFit/>
            </a:bodyPr>
            <a:lstStyle/>
            <a:p>
              <a:r>
                <a:rPr lang="en-US" sz="1400" dirty="0"/>
                <a:t>Fan Speed</a:t>
              </a:r>
            </a:p>
          </p:txBody>
        </p:sp>
        <p:sp>
          <p:nvSpPr>
            <p:cNvPr id="28" name="TextBox 27">
              <a:extLst>
                <a:ext uri="{FF2B5EF4-FFF2-40B4-BE49-F238E27FC236}">
                  <a16:creationId xmlns:a16="http://schemas.microsoft.com/office/drawing/2014/main" id="{ADFC912C-F803-B744-96DD-73039B45A02E}"/>
                </a:ext>
              </a:extLst>
            </p:cNvPr>
            <p:cNvSpPr txBox="1"/>
            <p:nvPr/>
          </p:nvSpPr>
          <p:spPr>
            <a:xfrm>
              <a:off x="448890" y="5568274"/>
              <a:ext cx="7101239" cy="307777"/>
            </a:xfrm>
            <a:prstGeom prst="rect">
              <a:avLst/>
            </a:prstGeom>
            <a:noFill/>
          </p:spPr>
          <p:txBody>
            <a:bodyPr wrap="none" rtlCol="0">
              <a:spAutoFit/>
            </a:bodyPr>
            <a:lstStyle/>
            <a:p>
              <a:r>
                <a:rPr lang="en-US" sz="1400" dirty="0"/>
                <a:t>Additional: Wiper Status, Ambient Air Temperature, Vehicle Acceleration, Vehicle Speed</a:t>
              </a:r>
            </a:p>
          </p:txBody>
        </p:sp>
      </p:grpSp>
    </p:spTree>
    <p:extLst>
      <p:ext uri="{BB962C8B-B14F-4D97-AF65-F5344CB8AC3E}">
        <p14:creationId xmlns:p14="http://schemas.microsoft.com/office/powerpoint/2010/main" val="251628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029B73-9531-4166-A1CD-EA93E73293BD}"/>
              </a:ext>
            </a:extLst>
          </p:cNvPr>
          <p:cNvSpPr>
            <a:spLocks noGrp="1"/>
          </p:cNvSpPr>
          <p:nvPr>
            <p:ph type="body" sz="quarter" idx="10"/>
          </p:nvPr>
        </p:nvSpPr>
        <p:spPr>
          <a:xfrm>
            <a:off x="628416" y="762000"/>
            <a:ext cx="10972800" cy="5334000"/>
          </a:xfrm>
        </p:spPr>
        <p:txBody>
          <a:bodyPr/>
          <a:lstStyle/>
          <a:p>
            <a:r>
              <a:rPr lang="en-US" sz="1800" dirty="0"/>
              <a:t>Big Data Drive uses an Open XC plug-in device to record vehicle data. </a:t>
            </a:r>
          </a:p>
          <a:p>
            <a:r>
              <a:rPr lang="en-US" sz="1800" dirty="0"/>
              <a:t>The device is connected via the OBD II port and collects vehicle CAN data, which is then sent via Bluetooth to an onboard phone. </a:t>
            </a:r>
          </a:p>
          <a:p>
            <a:r>
              <a:rPr lang="en-US" sz="1800" dirty="0"/>
              <a:t>The phone then transmits the CAN data via WIFI (when the user connects while at home) or via cellular (select cases). </a:t>
            </a:r>
          </a:p>
          <a:p>
            <a:r>
              <a:rPr lang="en-US" sz="1800" dirty="0"/>
              <a:t>CAN messages are transmitted as encoded hexadecimal signals (ex. 0xcf390011030f0b0c) which then have to be decoded into human-readable values.</a:t>
            </a:r>
          </a:p>
          <a:p>
            <a:r>
              <a:rPr lang="en-US" sz="1800" dirty="0"/>
              <a:t>A DBC file encodes raw CAN vehicle data into a human-readable and standardized format. A vehicle may have multiple CAN buses (HS1/HS2/MS) and every CAN bus is represented by its own DBC file. </a:t>
            </a:r>
          </a:p>
          <a:p>
            <a:r>
              <a:rPr lang="en-US" sz="1800" dirty="0"/>
              <a:t>The image below shows the general structure of a DBC file - which is essentially a database format structured around messages and signals.</a:t>
            </a:r>
          </a:p>
          <a:p>
            <a:endParaRPr lang="en-US" sz="1800" dirty="0"/>
          </a:p>
        </p:txBody>
      </p:sp>
      <p:sp>
        <p:nvSpPr>
          <p:cNvPr id="3" name="Title 2">
            <a:extLst>
              <a:ext uri="{FF2B5EF4-FFF2-40B4-BE49-F238E27FC236}">
                <a16:creationId xmlns:a16="http://schemas.microsoft.com/office/drawing/2014/main" id="{A0C0DEE1-601A-4510-AD4B-9BE206C4AB82}"/>
              </a:ext>
            </a:extLst>
          </p:cNvPr>
          <p:cNvSpPr>
            <a:spLocks noGrp="1"/>
          </p:cNvSpPr>
          <p:nvPr>
            <p:ph type="title"/>
          </p:nvPr>
        </p:nvSpPr>
        <p:spPr/>
        <p:txBody>
          <a:bodyPr/>
          <a:lstStyle/>
          <a:p>
            <a:r>
              <a:rPr lang="en-US" dirty="0"/>
              <a:t>Big Data Drive (BDD) *:</a:t>
            </a:r>
          </a:p>
        </p:txBody>
      </p:sp>
      <p:sp>
        <p:nvSpPr>
          <p:cNvPr id="4" name="Slide Number Placeholder 3">
            <a:extLst>
              <a:ext uri="{FF2B5EF4-FFF2-40B4-BE49-F238E27FC236}">
                <a16:creationId xmlns:a16="http://schemas.microsoft.com/office/drawing/2014/main" id="{925EEF07-9069-44B9-A0C1-80CDBE553EDC}"/>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4</a:t>
            </a:fld>
            <a:endParaRPr lang="en-US" dirty="0">
              <a:solidFill>
                <a:srgbClr val="999999"/>
              </a:solidFill>
            </a:endParaRPr>
          </a:p>
        </p:txBody>
      </p:sp>
      <p:pic>
        <p:nvPicPr>
          <p:cNvPr id="5" name="Picture 4">
            <a:extLst>
              <a:ext uri="{FF2B5EF4-FFF2-40B4-BE49-F238E27FC236}">
                <a16:creationId xmlns:a16="http://schemas.microsoft.com/office/drawing/2014/main" id="{B7FFE841-3C18-42EF-96DF-5AA9A7EA5589}"/>
              </a:ext>
            </a:extLst>
          </p:cNvPr>
          <p:cNvPicPr>
            <a:picLocks noChangeAspect="1"/>
          </p:cNvPicPr>
          <p:nvPr/>
        </p:nvPicPr>
        <p:blipFill>
          <a:blip r:embed="rId2"/>
          <a:stretch>
            <a:fillRect/>
          </a:stretch>
        </p:blipFill>
        <p:spPr>
          <a:xfrm>
            <a:off x="2362200" y="4267200"/>
            <a:ext cx="7610475" cy="1828800"/>
          </a:xfrm>
          <a:prstGeom prst="rect">
            <a:avLst/>
          </a:prstGeom>
        </p:spPr>
      </p:pic>
      <p:sp>
        <p:nvSpPr>
          <p:cNvPr id="6" name="Rectangle 5">
            <a:extLst>
              <a:ext uri="{FF2B5EF4-FFF2-40B4-BE49-F238E27FC236}">
                <a16:creationId xmlns:a16="http://schemas.microsoft.com/office/drawing/2014/main" id="{A137A09D-1D94-4C9B-B957-B7DBC137B392}"/>
              </a:ext>
            </a:extLst>
          </p:cNvPr>
          <p:cNvSpPr/>
          <p:nvPr/>
        </p:nvSpPr>
        <p:spPr>
          <a:xfrm>
            <a:off x="623935" y="6404930"/>
            <a:ext cx="6118983" cy="261610"/>
          </a:xfrm>
          <a:prstGeom prst="rect">
            <a:avLst/>
          </a:prstGeom>
        </p:spPr>
        <p:txBody>
          <a:bodyPr wrap="none">
            <a:spAutoFit/>
          </a:bodyPr>
          <a:lstStyle/>
          <a:p>
            <a:r>
              <a:rPr lang="en-US" sz="1100" dirty="0"/>
              <a:t>*Reference: </a:t>
            </a:r>
            <a:r>
              <a:rPr lang="en-US" sz="1100" dirty="0">
                <a:hlinkClick r:id="rId3"/>
              </a:rPr>
              <a:t>https://github.ford.com/GDIA/ConnectedVehicleAnalytics/tree/master/BDD/decode</a:t>
            </a:r>
            <a:r>
              <a:rPr lang="en-US" sz="1100" dirty="0"/>
              <a:t> </a:t>
            </a:r>
          </a:p>
        </p:txBody>
      </p:sp>
    </p:spTree>
    <p:extLst>
      <p:ext uri="{BB962C8B-B14F-4D97-AF65-F5344CB8AC3E}">
        <p14:creationId xmlns:p14="http://schemas.microsoft.com/office/powerpoint/2010/main" val="158579808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C8E9A-A02B-4D99-A69C-6501F3E00F49}"/>
              </a:ext>
            </a:extLst>
          </p:cNvPr>
          <p:cNvSpPr>
            <a:spLocks noGrp="1"/>
          </p:cNvSpPr>
          <p:nvPr>
            <p:ph type="body" sz="quarter" idx="10"/>
          </p:nvPr>
        </p:nvSpPr>
        <p:spPr>
          <a:xfrm>
            <a:off x="628416" y="989014"/>
            <a:ext cx="11106384" cy="5335586"/>
          </a:xfrm>
        </p:spPr>
        <p:txBody>
          <a:bodyPr/>
          <a:lstStyle/>
          <a:p>
            <a:pPr marL="0" indent="0">
              <a:buNone/>
            </a:pPr>
            <a:r>
              <a:rPr lang="en-US" dirty="0"/>
              <a:t>Since the theory is inhibits and recirc overrides could potentially lead to the increase of air temperatures, in this study we are using Big Data Drive to assess the theory:</a:t>
            </a:r>
          </a:p>
          <a:p>
            <a:pPr marL="457200" lvl="1" indent="0">
              <a:buNone/>
            </a:pPr>
            <a:r>
              <a:rPr lang="en-US" dirty="0"/>
              <a:t>Step 1: Look at 25 pre-2020 (MY 2018 &amp; 2019) Explorers and 21 2020 Explorers, count the number of inhibits and recirc overrides for every 100 km per vin. </a:t>
            </a:r>
          </a:p>
          <a:p>
            <a:pPr lvl="2"/>
            <a:r>
              <a:rPr lang="en-US" sz="1400" dirty="0"/>
              <a:t>Below are three different CAN triggers available in BDD that will cause inhibits and recirc overrides.</a:t>
            </a:r>
          </a:p>
          <a:p>
            <a:pPr lvl="2"/>
            <a:endParaRPr lang="en-US" sz="1400" dirty="0"/>
          </a:p>
          <a:p>
            <a:pPr lvl="2"/>
            <a:endParaRPr lang="en-US" sz="1400" dirty="0"/>
          </a:p>
          <a:p>
            <a:pPr lvl="2"/>
            <a:endParaRPr lang="en-US" sz="1400" dirty="0"/>
          </a:p>
          <a:p>
            <a:pPr lvl="2"/>
            <a:endParaRPr lang="en-US" sz="1400" dirty="0"/>
          </a:p>
          <a:p>
            <a:pPr lvl="2"/>
            <a:endParaRPr lang="en-US" sz="1400" dirty="0"/>
          </a:p>
          <a:p>
            <a:pPr lvl="2"/>
            <a:endParaRPr lang="en-US" sz="1400" dirty="0"/>
          </a:p>
          <a:p>
            <a:r>
              <a:rPr lang="en-US" dirty="0">
                <a:solidFill>
                  <a:schemeClr val="accent2">
                    <a:lumMod val="60000"/>
                    <a:lumOff val="40000"/>
                  </a:schemeClr>
                </a:solidFill>
              </a:rPr>
              <a:t>How do the counting? </a:t>
            </a:r>
          </a:p>
          <a:p>
            <a:pPr lvl="1"/>
            <a:r>
              <a:rPr lang="en-US" dirty="0">
                <a:solidFill>
                  <a:schemeClr val="accent2">
                    <a:lumMod val="60000"/>
                    <a:lumOff val="40000"/>
                  </a:schemeClr>
                </a:solidFill>
              </a:rPr>
              <a:t>For Pedal position and Enrichment, when the event happened no matter for how long, count that event one time.</a:t>
            </a:r>
          </a:p>
          <a:p>
            <a:pPr lvl="1"/>
            <a:r>
              <a:rPr lang="en-US" dirty="0">
                <a:solidFill>
                  <a:schemeClr val="accent2">
                    <a:lumMod val="60000"/>
                    <a:lumOff val="40000"/>
                  </a:schemeClr>
                </a:solidFill>
              </a:rPr>
              <a:t>To make counting more meaningful, calculate the duration of the event for each 100 Km</a:t>
            </a:r>
          </a:p>
          <a:p>
            <a:r>
              <a:rPr lang="en-US" dirty="0">
                <a:solidFill>
                  <a:schemeClr val="accent2">
                    <a:lumMod val="60000"/>
                    <a:lumOff val="40000"/>
                  </a:schemeClr>
                </a:solidFill>
              </a:rPr>
              <a:t>Pre-processing steps:</a:t>
            </a:r>
          </a:p>
          <a:p>
            <a:pPr lvl="1"/>
            <a:r>
              <a:rPr lang="en-US" dirty="0">
                <a:solidFill>
                  <a:schemeClr val="accent2">
                    <a:lumMod val="60000"/>
                    <a:lumOff val="40000"/>
                  </a:schemeClr>
                </a:solidFill>
              </a:rPr>
              <a:t>Down sample to one decimal after point for epoch (Unix time)  - do average for the aggregation</a:t>
            </a:r>
          </a:p>
          <a:p>
            <a:pPr lvl="1"/>
            <a:r>
              <a:rPr lang="en-US" dirty="0">
                <a:solidFill>
                  <a:schemeClr val="accent2">
                    <a:lumMod val="60000"/>
                    <a:lumOff val="40000"/>
                  </a:schemeClr>
                </a:solidFill>
              </a:rPr>
              <a:t>Due to different time aliment after creating column for each signal, many NULL has been created. Fill those NULL with the previous value</a:t>
            </a:r>
          </a:p>
          <a:p>
            <a:pPr lvl="1"/>
            <a:endParaRPr lang="en-US" dirty="0">
              <a:solidFill>
                <a:schemeClr val="accent2">
                  <a:lumMod val="60000"/>
                  <a:lumOff val="40000"/>
                </a:schemeClr>
              </a:solidFill>
            </a:endParaRPr>
          </a:p>
          <a:p>
            <a:pPr lvl="2"/>
            <a:endParaRPr lang="en-US" sz="1400" dirty="0"/>
          </a:p>
        </p:txBody>
      </p:sp>
      <p:sp>
        <p:nvSpPr>
          <p:cNvPr id="3" name="Title 2">
            <a:extLst>
              <a:ext uri="{FF2B5EF4-FFF2-40B4-BE49-F238E27FC236}">
                <a16:creationId xmlns:a16="http://schemas.microsoft.com/office/drawing/2014/main" id="{2A384CAE-8080-480C-A0D2-2C3B9159F27A}"/>
              </a:ext>
            </a:extLst>
          </p:cNvPr>
          <p:cNvSpPr>
            <a:spLocks noGrp="1"/>
          </p:cNvSpPr>
          <p:nvPr>
            <p:ph type="title"/>
          </p:nvPr>
        </p:nvSpPr>
        <p:spPr/>
        <p:txBody>
          <a:bodyPr/>
          <a:lstStyle/>
          <a:p>
            <a:r>
              <a:rPr lang="en-US" dirty="0"/>
              <a:t>Approach</a:t>
            </a:r>
          </a:p>
        </p:txBody>
      </p:sp>
      <p:sp>
        <p:nvSpPr>
          <p:cNvPr id="4" name="Slide Number Placeholder 3">
            <a:extLst>
              <a:ext uri="{FF2B5EF4-FFF2-40B4-BE49-F238E27FC236}">
                <a16:creationId xmlns:a16="http://schemas.microsoft.com/office/drawing/2014/main" id="{A127DBDA-0549-4B58-8D20-E1C048368F91}"/>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5</a:t>
            </a:fld>
            <a:endParaRPr lang="en-US" dirty="0">
              <a:solidFill>
                <a:srgbClr val="999999"/>
              </a:solidFill>
            </a:endParaRPr>
          </a:p>
        </p:txBody>
      </p:sp>
      <p:graphicFrame>
        <p:nvGraphicFramePr>
          <p:cNvPr id="5" name="Table 4">
            <a:extLst>
              <a:ext uri="{FF2B5EF4-FFF2-40B4-BE49-F238E27FC236}">
                <a16:creationId xmlns:a16="http://schemas.microsoft.com/office/drawing/2014/main" id="{A2132EB5-F60A-46C3-AD39-F981CBAC48C9}"/>
              </a:ext>
            </a:extLst>
          </p:cNvPr>
          <p:cNvGraphicFramePr>
            <a:graphicFrameLocks noGrp="1"/>
          </p:cNvGraphicFramePr>
          <p:nvPr>
            <p:extLst>
              <p:ext uri="{D42A27DB-BD31-4B8C-83A1-F6EECF244321}">
                <p14:modId xmlns:p14="http://schemas.microsoft.com/office/powerpoint/2010/main" val="1986841780"/>
              </p:ext>
            </p:extLst>
          </p:nvPr>
        </p:nvGraphicFramePr>
        <p:xfrm>
          <a:off x="1524000" y="2362200"/>
          <a:ext cx="9258300" cy="183896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1380299312"/>
                    </a:ext>
                  </a:extLst>
                </a:gridCol>
                <a:gridCol w="5829300">
                  <a:extLst>
                    <a:ext uri="{9D8B030D-6E8A-4147-A177-3AD203B41FA5}">
                      <a16:colId xmlns:a16="http://schemas.microsoft.com/office/drawing/2014/main" val="2153570085"/>
                    </a:ext>
                  </a:extLst>
                </a:gridCol>
              </a:tblGrid>
              <a:tr h="370840">
                <a:tc>
                  <a:txBody>
                    <a:bodyPr/>
                    <a:lstStyle/>
                    <a:p>
                      <a:pPr algn="ctr"/>
                      <a:r>
                        <a:rPr lang="en-US" sz="1200" dirty="0"/>
                        <a:t>CAN Trigger</a:t>
                      </a:r>
                    </a:p>
                  </a:txBody>
                  <a:tcPr/>
                </a:tc>
                <a:tc>
                  <a:txBody>
                    <a:bodyPr/>
                    <a:lstStyle/>
                    <a:p>
                      <a:pPr algn="ctr"/>
                      <a:r>
                        <a:rPr lang="en-US" sz="1200" dirty="0"/>
                        <a:t>Strategies</a:t>
                      </a:r>
                    </a:p>
                  </a:txBody>
                  <a:tcPr/>
                </a:tc>
                <a:extLst>
                  <a:ext uri="{0D108BD9-81ED-4DB2-BD59-A6C34878D82A}">
                    <a16:rowId xmlns:a16="http://schemas.microsoft.com/office/drawing/2014/main" val="13093444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ApedPos_Pc_ActlArb</a:t>
                      </a:r>
                      <a:r>
                        <a:rPr lang="en-US" sz="1200" dirty="0"/>
                        <a:t> &gt; 50</a:t>
                      </a:r>
                    </a:p>
                  </a:txBody>
                  <a:tcPr/>
                </a:tc>
                <a:tc>
                  <a:txBody>
                    <a:bodyPr/>
                    <a:lstStyle/>
                    <a:p>
                      <a:r>
                        <a:rPr lang="en-US" sz="1200" dirty="0"/>
                        <a:t>Wide Open Throttle</a:t>
                      </a:r>
                    </a:p>
                  </a:txBody>
                  <a:tcPr/>
                </a:tc>
                <a:extLst>
                  <a:ext uri="{0D108BD9-81ED-4DB2-BD59-A6C34878D82A}">
                    <a16:rowId xmlns:a16="http://schemas.microsoft.com/office/drawing/2014/main" val="220618862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dk1"/>
                          </a:solidFill>
                          <a:latin typeface="+mn-lt"/>
                          <a:ea typeface="+mn-ea"/>
                          <a:cs typeface="+mn-cs"/>
                        </a:rPr>
                        <a:t>HvacAirFullOut_B_Rq</a:t>
                      </a:r>
                      <a:r>
                        <a:rPr lang="en-US" sz="1200" kern="1200" dirty="0">
                          <a:solidFill>
                            <a:schemeClr val="dk1"/>
                          </a:solidFill>
                          <a:latin typeface="+mn-lt"/>
                          <a:ea typeface="+mn-ea"/>
                          <a:cs typeface="+mn-cs"/>
                        </a:rPr>
                        <a:t> = TRUE </a:t>
                      </a:r>
                    </a:p>
                    <a:p>
                      <a:pPr marL="0" algn="l" defTabSz="457200" rtl="0" eaLnBrk="1" latinLnBrk="0" hangingPunct="1"/>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a:solidFill>
                            <a:schemeClr val="dk1"/>
                          </a:solidFill>
                          <a:latin typeface="+mn-lt"/>
                          <a:ea typeface="+mn-ea"/>
                          <a:cs typeface="+mn-cs"/>
                        </a:rPr>
                        <a:t>Enrichment (Powertrain requests climate control draw outside air in  to the passenger compartment.)</a:t>
                      </a:r>
                    </a:p>
                  </a:txBody>
                  <a:tcPr/>
                </a:tc>
                <a:extLst>
                  <a:ext uri="{0D108BD9-81ED-4DB2-BD59-A6C34878D82A}">
                    <a16:rowId xmlns:a16="http://schemas.microsoft.com/office/drawing/2014/main" val="34955747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err="1"/>
                        <a:t>HvacCmprLim_D_Stat</a:t>
                      </a:r>
                      <a:r>
                        <a:rPr lang="en-US" sz="1200" dirty="0"/>
                        <a:t> = 1 OR 2 OR 3 OR 4 OR 5 (not in pre-2020)</a:t>
                      </a:r>
                    </a:p>
                    <a:p>
                      <a:endParaRPr lang="en-US" sz="1200" dirty="0"/>
                    </a:p>
                  </a:txBody>
                  <a:tcPr/>
                </a:tc>
                <a:tc>
                  <a:txBody>
                    <a:bodyPr/>
                    <a:lstStyle/>
                    <a:p>
                      <a:r>
                        <a:rPr lang="en-US" sz="1200" kern="1200" dirty="0">
                          <a:solidFill>
                            <a:schemeClr val="dk1"/>
                          </a:solidFill>
                          <a:latin typeface="+mn-lt"/>
                          <a:ea typeface="+mn-ea"/>
                          <a:cs typeface="+mn-cs"/>
                        </a:rPr>
                        <a:t>Compressor Limit Request (Indicates what is limiting the compressor to help Climate ECU make a determination in moving the recirculation door.)</a:t>
                      </a:r>
                    </a:p>
                  </a:txBody>
                  <a:tcPr/>
                </a:tc>
                <a:extLst>
                  <a:ext uri="{0D108BD9-81ED-4DB2-BD59-A6C34878D82A}">
                    <a16:rowId xmlns:a16="http://schemas.microsoft.com/office/drawing/2014/main" val="2441481270"/>
                  </a:ext>
                </a:extLst>
              </a:tr>
            </a:tbl>
          </a:graphicData>
        </a:graphic>
      </p:graphicFrame>
    </p:spTree>
    <p:extLst>
      <p:ext uri="{BB962C8B-B14F-4D97-AF65-F5344CB8AC3E}">
        <p14:creationId xmlns:p14="http://schemas.microsoft.com/office/powerpoint/2010/main" val="8117206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6B427-8020-42FE-8CAC-5B3E67A2124D}"/>
              </a:ext>
            </a:extLst>
          </p:cNvPr>
          <p:cNvSpPr>
            <a:spLocks noGrp="1"/>
          </p:cNvSpPr>
          <p:nvPr>
            <p:ph type="body" sz="quarter" idx="10"/>
          </p:nvPr>
        </p:nvSpPr>
        <p:spPr>
          <a:xfrm>
            <a:off x="547453" y="903289"/>
            <a:ext cx="10972800" cy="4860924"/>
          </a:xfrm>
        </p:spPr>
        <p:txBody>
          <a:bodyPr/>
          <a:lstStyle/>
          <a:p>
            <a:r>
              <a:rPr lang="en-US" dirty="0"/>
              <a:t>For couple of VINs we see jump in the odometer value, what the issue is:</a:t>
            </a:r>
          </a:p>
          <a:p>
            <a:pPr marL="342900" indent="-342900">
              <a:buFont typeface="+mj-lt"/>
              <a:buAutoNum type="arabicPeriod"/>
            </a:pPr>
            <a:r>
              <a:rPr lang="en-US" dirty="0"/>
              <a:t>For those cases that we see jump between 0 to some other number rather than 1 like below example in yellow, there is an issue in odometer reading since when I check the epoch at odometer 0 and epoch at odometer 4900 there is only few millisecond gaps. So, for these cases I will simply ignore 0.</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For very few cases the epoch is not match with odometer as it should be (when the odometer increases the epoch should also increasing). So, there is a odometer value for 9000 at epoch 1234 but then there is odometer reading of 4000 at epoch 1236. This is suggesting 4000 one (which is only 2-3 epoch in total with odometer 4000) is outlier and usually the value for the other signals at those epochs were 0 or null.</a:t>
            </a:r>
          </a:p>
          <a:p>
            <a:pPr marL="342900" indent="-342900">
              <a:buFont typeface="+mj-lt"/>
              <a:buAutoNum type="arabicPeriod"/>
            </a:pPr>
            <a:r>
              <a:rPr lang="en-US" dirty="0"/>
              <a:t>For last cases where everything looks Okay but there are some gaps between odometer value like below example, it seems for some time no data has been transmitted or maybe it is missing. This does not have any impact on my calculation since we missed a block of data. When providing result in terms of % or count per 100 Km it would be okay.</a:t>
            </a:r>
          </a:p>
          <a:p>
            <a:pPr marL="0" indent="0">
              <a:buNone/>
            </a:pPr>
            <a:endParaRPr lang="en-US" dirty="0"/>
          </a:p>
          <a:p>
            <a:endParaRPr lang="en-US" dirty="0"/>
          </a:p>
        </p:txBody>
      </p:sp>
      <p:sp>
        <p:nvSpPr>
          <p:cNvPr id="3" name="Title 2">
            <a:extLst>
              <a:ext uri="{FF2B5EF4-FFF2-40B4-BE49-F238E27FC236}">
                <a16:creationId xmlns:a16="http://schemas.microsoft.com/office/drawing/2014/main" id="{9E3DCD68-FF33-4972-9D95-228E83460A41}"/>
              </a:ext>
            </a:extLst>
          </p:cNvPr>
          <p:cNvSpPr>
            <a:spLocks noGrp="1"/>
          </p:cNvSpPr>
          <p:nvPr>
            <p:ph type="title"/>
          </p:nvPr>
        </p:nvSpPr>
        <p:spPr/>
        <p:txBody>
          <a:bodyPr/>
          <a:lstStyle/>
          <a:p>
            <a:r>
              <a:rPr lang="en-US" dirty="0"/>
              <a:t>Challenges in Odometer Value Reading</a:t>
            </a:r>
          </a:p>
        </p:txBody>
      </p:sp>
      <p:sp>
        <p:nvSpPr>
          <p:cNvPr id="4" name="Slide Number Placeholder 3">
            <a:extLst>
              <a:ext uri="{FF2B5EF4-FFF2-40B4-BE49-F238E27FC236}">
                <a16:creationId xmlns:a16="http://schemas.microsoft.com/office/drawing/2014/main" id="{40DDEBF9-D90F-4EDE-B35B-02AEFFCC415F}"/>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6</a:t>
            </a:fld>
            <a:endParaRPr lang="en-US" dirty="0">
              <a:solidFill>
                <a:srgbClr val="999999"/>
              </a:solidFill>
            </a:endParaRPr>
          </a:p>
        </p:txBody>
      </p:sp>
      <p:pic>
        <p:nvPicPr>
          <p:cNvPr id="1029" name="Picture 2" descr="image003">
            <a:extLst>
              <a:ext uri="{FF2B5EF4-FFF2-40B4-BE49-F238E27FC236}">
                <a16:creationId xmlns:a16="http://schemas.microsoft.com/office/drawing/2014/main" id="{DDF2748F-CA3A-4084-842A-D22061052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133600"/>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4" descr="image004">
            <a:extLst>
              <a:ext uri="{FF2B5EF4-FFF2-40B4-BE49-F238E27FC236}">
                <a16:creationId xmlns:a16="http://schemas.microsoft.com/office/drawing/2014/main" id="{4C8BE935-B1F7-4F53-930C-01658561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611043"/>
            <a:ext cx="26289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10476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B74538-D67D-45D9-8919-CFA365E4468B}"/>
              </a:ext>
            </a:extLst>
          </p:cNvPr>
          <p:cNvPicPr>
            <a:picLocks noChangeAspect="1"/>
          </p:cNvPicPr>
          <p:nvPr/>
        </p:nvPicPr>
        <p:blipFill>
          <a:blip r:embed="rId2"/>
          <a:stretch>
            <a:fillRect/>
          </a:stretch>
        </p:blipFill>
        <p:spPr>
          <a:xfrm>
            <a:off x="8218104" y="2588138"/>
            <a:ext cx="3437263" cy="2469403"/>
          </a:xfrm>
          <a:prstGeom prst="rect">
            <a:avLst/>
          </a:prstGeom>
        </p:spPr>
      </p:pic>
      <p:sp>
        <p:nvSpPr>
          <p:cNvPr id="2" name="Text Placeholder 1">
            <a:extLst>
              <a:ext uri="{FF2B5EF4-FFF2-40B4-BE49-F238E27FC236}">
                <a16:creationId xmlns:a16="http://schemas.microsoft.com/office/drawing/2014/main" id="{A2E236E0-A06A-43A1-8DF0-46D46EDBEB6D}"/>
              </a:ext>
            </a:extLst>
          </p:cNvPr>
          <p:cNvSpPr>
            <a:spLocks noGrp="1"/>
          </p:cNvSpPr>
          <p:nvPr>
            <p:ph type="body" sz="quarter" idx="10"/>
          </p:nvPr>
        </p:nvSpPr>
        <p:spPr>
          <a:xfrm>
            <a:off x="657065" y="764482"/>
            <a:ext cx="10972800" cy="4860924"/>
          </a:xfrm>
        </p:spPr>
        <p:txBody>
          <a:bodyPr/>
          <a:lstStyle/>
          <a:p>
            <a:r>
              <a:rPr lang="en-US" dirty="0"/>
              <a:t>Do we need to worry definition of trip in this study?</a:t>
            </a:r>
          </a:p>
          <a:p>
            <a:r>
              <a:rPr lang="en-US" dirty="0"/>
              <a:t>Is there any of the signals that keep publishing when engine is off?</a:t>
            </a:r>
          </a:p>
          <a:p>
            <a:r>
              <a:rPr lang="en-US" dirty="0"/>
              <a:t>Looking at distribution of couple of signals and duration of events per 100 km may answer above question</a:t>
            </a:r>
          </a:p>
        </p:txBody>
      </p:sp>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Other Challenges </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7</a:t>
            </a:fld>
            <a:endParaRPr lang="en-US" dirty="0">
              <a:solidFill>
                <a:srgbClr val="999999"/>
              </a:solidFill>
            </a:endParaRPr>
          </a:p>
        </p:txBody>
      </p:sp>
      <p:pic>
        <p:nvPicPr>
          <p:cNvPr id="10" name="Picture 9" descr="A screenshot of a cell phone&#10;&#10;Description automatically generated">
            <a:extLst>
              <a:ext uri="{FF2B5EF4-FFF2-40B4-BE49-F238E27FC236}">
                <a16:creationId xmlns:a16="http://schemas.microsoft.com/office/drawing/2014/main" id="{73AC3E37-E3CC-4E44-A711-9953CBEA0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23172"/>
            <a:ext cx="3397027" cy="259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D8C413C-2DB2-4E09-8BF8-7A4BA375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808" y="3657600"/>
            <a:ext cx="3416620" cy="2630127"/>
          </a:xfrm>
          <a:prstGeom prst="rect">
            <a:avLst/>
          </a:prstGeom>
        </p:spPr>
      </p:pic>
      <p:sp>
        <p:nvSpPr>
          <p:cNvPr id="13" name="TextBox 12">
            <a:extLst>
              <a:ext uri="{FF2B5EF4-FFF2-40B4-BE49-F238E27FC236}">
                <a16:creationId xmlns:a16="http://schemas.microsoft.com/office/drawing/2014/main" id="{E61F4716-652F-4C70-B78F-FE166A7C6B6A}"/>
              </a:ext>
            </a:extLst>
          </p:cNvPr>
          <p:cNvSpPr txBox="1"/>
          <p:nvPr/>
        </p:nvSpPr>
        <p:spPr>
          <a:xfrm>
            <a:off x="2438400" y="1828800"/>
            <a:ext cx="1752600" cy="646331"/>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Distribution of Pedal Position for Explorer MY20</a:t>
            </a:r>
          </a:p>
        </p:txBody>
      </p:sp>
      <p:sp>
        <p:nvSpPr>
          <p:cNvPr id="14" name="TextBox 13">
            <a:extLst>
              <a:ext uri="{FF2B5EF4-FFF2-40B4-BE49-F238E27FC236}">
                <a16:creationId xmlns:a16="http://schemas.microsoft.com/office/drawing/2014/main" id="{F32AC17C-A3BA-4249-AE81-D2BE99B4F16F}"/>
              </a:ext>
            </a:extLst>
          </p:cNvPr>
          <p:cNvSpPr txBox="1"/>
          <p:nvPr/>
        </p:nvSpPr>
        <p:spPr>
          <a:xfrm>
            <a:off x="2438400" y="3849469"/>
            <a:ext cx="1752600" cy="646331"/>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Distribution of Pedal Position for Explorer MY18-19</a:t>
            </a:r>
          </a:p>
        </p:txBody>
      </p:sp>
      <p:sp>
        <p:nvSpPr>
          <p:cNvPr id="15" name="TextBox 14">
            <a:extLst>
              <a:ext uri="{FF2B5EF4-FFF2-40B4-BE49-F238E27FC236}">
                <a16:creationId xmlns:a16="http://schemas.microsoft.com/office/drawing/2014/main" id="{0F5D6C88-8AC9-49A7-91A2-0548AF1B976E}"/>
              </a:ext>
            </a:extLst>
          </p:cNvPr>
          <p:cNvSpPr txBox="1"/>
          <p:nvPr/>
        </p:nvSpPr>
        <p:spPr>
          <a:xfrm>
            <a:off x="1985524" y="6096000"/>
            <a:ext cx="1235187" cy="276999"/>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Pedal Position</a:t>
            </a:r>
          </a:p>
        </p:txBody>
      </p:sp>
      <p:sp>
        <p:nvSpPr>
          <p:cNvPr id="21" name="TextBox 20">
            <a:extLst>
              <a:ext uri="{FF2B5EF4-FFF2-40B4-BE49-F238E27FC236}">
                <a16:creationId xmlns:a16="http://schemas.microsoft.com/office/drawing/2014/main" id="{143DA53F-388F-4FD9-818D-6E0E763EE939}"/>
              </a:ext>
            </a:extLst>
          </p:cNvPr>
          <p:cNvSpPr txBox="1"/>
          <p:nvPr/>
        </p:nvSpPr>
        <p:spPr>
          <a:xfrm>
            <a:off x="9795576" y="2738735"/>
            <a:ext cx="1752600" cy="461665"/>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Distribution of Speed for Explorer MY18-19</a:t>
            </a:r>
          </a:p>
        </p:txBody>
      </p:sp>
      <p:sp>
        <p:nvSpPr>
          <p:cNvPr id="23" name="TextBox 22">
            <a:extLst>
              <a:ext uri="{FF2B5EF4-FFF2-40B4-BE49-F238E27FC236}">
                <a16:creationId xmlns:a16="http://schemas.microsoft.com/office/drawing/2014/main" id="{657A2FD3-65A1-45B0-9108-E59A6697A9B9}"/>
              </a:ext>
            </a:extLst>
          </p:cNvPr>
          <p:cNvSpPr txBox="1"/>
          <p:nvPr/>
        </p:nvSpPr>
        <p:spPr>
          <a:xfrm>
            <a:off x="9553951" y="4998942"/>
            <a:ext cx="1447800" cy="276999"/>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Speed (kmph)</a:t>
            </a:r>
          </a:p>
        </p:txBody>
      </p:sp>
      <p:pic>
        <p:nvPicPr>
          <p:cNvPr id="5" name="Picture 4">
            <a:extLst>
              <a:ext uri="{FF2B5EF4-FFF2-40B4-BE49-F238E27FC236}">
                <a16:creationId xmlns:a16="http://schemas.microsoft.com/office/drawing/2014/main" id="{4F3165EF-56A9-4DB5-AA62-1D3C6BC5C1AD}"/>
              </a:ext>
            </a:extLst>
          </p:cNvPr>
          <p:cNvPicPr>
            <a:picLocks noChangeAspect="1"/>
          </p:cNvPicPr>
          <p:nvPr/>
        </p:nvPicPr>
        <p:blipFill rotWithShape="1">
          <a:blip r:embed="rId5"/>
          <a:srcRect b="5217"/>
          <a:stretch/>
        </p:blipFill>
        <p:spPr>
          <a:xfrm>
            <a:off x="4681786" y="2604275"/>
            <a:ext cx="3536318" cy="2411449"/>
          </a:xfrm>
          <a:prstGeom prst="rect">
            <a:avLst/>
          </a:prstGeom>
        </p:spPr>
      </p:pic>
      <p:sp>
        <p:nvSpPr>
          <p:cNvPr id="20" name="TextBox 19">
            <a:extLst>
              <a:ext uri="{FF2B5EF4-FFF2-40B4-BE49-F238E27FC236}">
                <a16:creationId xmlns:a16="http://schemas.microsoft.com/office/drawing/2014/main" id="{C7227B1F-43B0-4B54-A295-E614995A26BF}"/>
              </a:ext>
            </a:extLst>
          </p:cNvPr>
          <p:cNvSpPr txBox="1"/>
          <p:nvPr/>
        </p:nvSpPr>
        <p:spPr>
          <a:xfrm>
            <a:off x="6143465" y="2730986"/>
            <a:ext cx="1948836" cy="461665"/>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Distribution of Speed for Explorer MY20</a:t>
            </a:r>
          </a:p>
        </p:txBody>
      </p:sp>
      <p:sp>
        <p:nvSpPr>
          <p:cNvPr id="22" name="TextBox 21">
            <a:extLst>
              <a:ext uri="{FF2B5EF4-FFF2-40B4-BE49-F238E27FC236}">
                <a16:creationId xmlns:a16="http://schemas.microsoft.com/office/drawing/2014/main" id="{EFD6BF7A-9F89-4CDC-9EB4-58C383D17521}"/>
              </a:ext>
            </a:extLst>
          </p:cNvPr>
          <p:cNvSpPr txBox="1"/>
          <p:nvPr/>
        </p:nvSpPr>
        <p:spPr>
          <a:xfrm>
            <a:off x="5943726" y="4919042"/>
            <a:ext cx="1351280" cy="276999"/>
          </a:xfrm>
          <a:prstGeom prst="rect">
            <a:avLst/>
          </a:prstGeom>
          <a:solidFill>
            <a:schemeClr val="bg2"/>
          </a:solidFill>
        </p:spPr>
        <p:txBody>
          <a:bodyPr wrap="square" rtlCol="0">
            <a:spAutoFit/>
          </a:bodyPr>
          <a:lstStyle/>
          <a:p>
            <a:r>
              <a:rPr lang="en-US" sz="1200" b="1" dirty="0">
                <a:latin typeface="Century Gothic" panose="020B0502020202020204" pitchFamily="34" charset="0"/>
                <a:cs typeface="Ford Antenna Regular"/>
              </a:rPr>
              <a:t>Speed (kmph)</a:t>
            </a:r>
          </a:p>
        </p:txBody>
      </p:sp>
    </p:spTree>
    <p:extLst>
      <p:ext uri="{BB962C8B-B14F-4D97-AF65-F5344CB8AC3E}">
        <p14:creationId xmlns:p14="http://schemas.microsoft.com/office/powerpoint/2010/main" val="81017290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FE3EC-8370-434E-8B94-38077F2A1A55}"/>
              </a:ext>
            </a:extLst>
          </p:cNvPr>
          <p:cNvSpPr>
            <a:spLocks noGrp="1"/>
          </p:cNvSpPr>
          <p:nvPr>
            <p:ph type="title"/>
          </p:nvPr>
        </p:nvSpPr>
        <p:spPr/>
        <p:txBody>
          <a:bodyPr/>
          <a:lstStyle/>
          <a:p>
            <a:r>
              <a:rPr lang="en-US" dirty="0"/>
              <a:t>Result for Frequency of event for each CAN Trigger:</a:t>
            </a:r>
          </a:p>
        </p:txBody>
      </p:sp>
      <p:sp>
        <p:nvSpPr>
          <p:cNvPr id="4" name="Slide Number Placeholder 3">
            <a:extLst>
              <a:ext uri="{FF2B5EF4-FFF2-40B4-BE49-F238E27FC236}">
                <a16:creationId xmlns:a16="http://schemas.microsoft.com/office/drawing/2014/main" id="{6A86D481-C12A-432E-8477-DC29D71DBAC0}"/>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8</a:t>
            </a:fld>
            <a:endParaRPr lang="en-US" dirty="0">
              <a:solidFill>
                <a:srgbClr val="999999"/>
              </a:solidFill>
            </a:endParaRPr>
          </a:p>
        </p:txBody>
      </p:sp>
      <p:graphicFrame>
        <p:nvGraphicFramePr>
          <p:cNvPr id="5" name="Chart 4">
            <a:extLst>
              <a:ext uri="{FF2B5EF4-FFF2-40B4-BE49-F238E27FC236}">
                <a16:creationId xmlns:a16="http://schemas.microsoft.com/office/drawing/2014/main" id="{7D754E94-858B-4138-B82F-30919A9C936D}"/>
              </a:ext>
            </a:extLst>
          </p:cNvPr>
          <p:cNvGraphicFramePr>
            <a:graphicFrameLocks/>
          </p:cNvGraphicFramePr>
          <p:nvPr>
            <p:extLst>
              <p:ext uri="{D42A27DB-BD31-4B8C-83A1-F6EECF244321}">
                <p14:modId xmlns:p14="http://schemas.microsoft.com/office/powerpoint/2010/main" val="3059012922"/>
              </p:ext>
            </p:extLst>
          </p:nvPr>
        </p:nvGraphicFramePr>
        <p:xfrm>
          <a:off x="381000" y="715516"/>
          <a:ext cx="5562600" cy="27896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16EBA90-0D43-453A-A11C-27D5DDF5B8A7}"/>
              </a:ext>
            </a:extLst>
          </p:cNvPr>
          <p:cNvGraphicFramePr>
            <a:graphicFrameLocks/>
          </p:cNvGraphicFramePr>
          <p:nvPr>
            <p:extLst>
              <p:ext uri="{D42A27DB-BD31-4B8C-83A1-F6EECF244321}">
                <p14:modId xmlns:p14="http://schemas.microsoft.com/office/powerpoint/2010/main" val="1852260818"/>
              </p:ext>
            </p:extLst>
          </p:nvPr>
        </p:nvGraphicFramePr>
        <p:xfrm>
          <a:off x="6400800" y="634136"/>
          <a:ext cx="5410200" cy="30996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503002B-6A05-4433-8D18-ADB8949369F5}"/>
              </a:ext>
            </a:extLst>
          </p:cNvPr>
          <p:cNvGraphicFramePr>
            <a:graphicFrameLocks/>
          </p:cNvGraphicFramePr>
          <p:nvPr>
            <p:extLst>
              <p:ext uri="{D42A27DB-BD31-4B8C-83A1-F6EECF244321}">
                <p14:modId xmlns:p14="http://schemas.microsoft.com/office/powerpoint/2010/main" val="113828230"/>
              </p:ext>
            </p:extLst>
          </p:nvPr>
        </p:nvGraphicFramePr>
        <p:xfrm>
          <a:off x="381000" y="3547199"/>
          <a:ext cx="5514513" cy="27896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C372F4A3-80AE-4FF0-A732-2EFCBF571A4E}"/>
              </a:ext>
            </a:extLst>
          </p:cNvPr>
          <p:cNvGraphicFramePr>
            <a:graphicFrameLocks/>
          </p:cNvGraphicFramePr>
          <p:nvPr>
            <p:extLst>
              <p:ext uri="{D42A27DB-BD31-4B8C-83A1-F6EECF244321}">
                <p14:modId xmlns:p14="http://schemas.microsoft.com/office/powerpoint/2010/main" val="2030610492"/>
              </p:ext>
            </p:extLst>
          </p:nvPr>
        </p:nvGraphicFramePr>
        <p:xfrm>
          <a:off x="6296489" y="3651558"/>
          <a:ext cx="5514511" cy="2590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3196303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A421E9-872F-4332-88BA-9DA5857FD320}"/>
              </a:ext>
            </a:extLst>
          </p:cNvPr>
          <p:cNvPicPr>
            <a:picLocks noChangeAspect="1"/>
          </p:cNvPicPr>
          <p:nvPr/>
        </p:nvPicPr>
        <p:blipFill>
          <a:blip r:embed="rId2"/>
          <a:stretch>
            <a:fillRect/>
          </a:stretch>
        </p:blipFill>
        <p:spPr>
          <a:xfrm>
            <a:off x="381000" y="1066800"/>
            <a:ext cx="5257800" cy="4343400"/>
          </a:xfrm>
          <a:prstGeom prst="rect">
            <a:avLst/>
          </a:prstGeom>
        </p:spPr>
      </p:pic>
      <p:sp>
        <p:nvSpPr>
          <p:cNvPr id="3" name="Title 2">
            <a:extLst>
              <a:ext uri="{FF2B5EF4-FFF2-40B4-BE49-F238E27FC236}">
                <a16:creationId xmlns:a16="http://schemas.microsoft.com/office/drawing/2014/main" id="{A7805974-457A-40C6-8CE3-B8756F3B8588}"/>
              </a:ext>
            </a:extLst>
          </p:cNvPr>
          <p:cNvSpPr>
            <a:spLocks noGrp="1"/>
          </p:cNvSpPr>
          <p:nvPr>
            <p:ph type="title"/>
          </p:nvPr>
        </p:nvSpPr>
        <p:spPr>
          <a:xfrm>
            <a:off x="2362200" y="533400"/>
            <a:ext cx="1066800" cy="469900"/>
          </a:xfrm>
        </p:spPr>
        <p:txBody>
          <a:bodyPr/>
          <a:lstStyle/>
          <a:p>
            <a:r>
              <a:rPr lang="en-US" sz="1800" dirty="0"/>
              <a:t>MY 2020</a:t>
            </a:r>
          </a:p>
        </p:txBody>
      </p:sp>
      <p:sp>
        <p:nvSpPr>
          <p:cNvPr id="4" name="Slide Number Placeholder 3">
            <a:extLst>
              <a:ext uri="{FF2B5EF4-FFF2-40B4-BE49-F238E27FC236}">
                <a16:creationId xmlns:a16="http://schemas.microsoft.com/office/drawing/2014/main" id="{5724B303-C493-46F5-B784-693A2F7DE59D}"/>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9</a:t>
            </a:fld>
            <a:endParaRPr lang="en-US" dirty="0">
              <a:solidFill>
                <a:srgbClr val="999999"/>
              </a:solidFill>
            </a:endParaRPr>
          </a:p>
        </p:txBody>
      </p:sp>
      <p:pic>
        <p:nvPicPr>
          <p:cNvPr id="5" name="Picture 4">
            <a:extLst>
              <a:ext uri="{FF2B5EF4-FFF2-40B4-BE49-F238E27FC236}">
                <a16:creationId xmlns:a16="http://schemas.microsoft.com/office/drawing/2014/main" id="{E235BC06-BCBF-4F0C-BF91-865B2CFC6B69}"/>
              </a:ext>
            </a:extLst>
          </p:cNvPr>
          <p:cNvPicPr>
            <a:picLocks noChangeAspect="1"/>
          </p:cNvPicPr>
          <p:nvPr/>
        </p:nvPicPr>
        <p:blipFill>
          <a:blip r:embed="rId3"/>
          <a:stretch>
            <a:fillRect/>
          </a:stretch>
        </p:blipFill>
        <p:spPr>
          <a:xfrm>
            <a:off x="5867400" y="1066800"/>
            <a:ext cx="5943600" cy="4343400"/>
          </a:xfrm>
          <a:prstGeom prst="rect">
            <a:avLst/>
          </a:prstGeom>
        </p:spPr>
      </p:pic>
      <p:sp>
        <p:nvSpPr>
          <p:cNvPr id="7" name="Title 2">
            <a:extLst>
              <a:ext uri="{FF2B5EF4-FFF2-40B4-BE49-F238E27FC236}">
                <a16:creationId xmlns:a16="http://schemas.microsoft.com/office/drawing/2014/main" id="{C2F36E60-5761-4B4A-904F-C3C0629BFCF1}"/>
              </a:ext>
            </a:extLst>
          </p:cNvPr>
          <p:cNvSpPr txBox="1">
            <a:spLocks/>
          </p:cNvSpPr>
          <p:nvPr/>
        </p:nvSpPr>
        <p:spPr bwMode="auto">
          <a:xfrm>
            <a:off x="8382000" y="551962"/>
            <a:ext cx="1828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lvl1pPr algn="l" defTabSz="457200" rtl="0" eaLnBrk="1" fontAlgn="base" hangingPunct="1">
              <a:spcBef>
                <a:spcPct val="0"/>
              </a:spcBef>
              <a:spcAft>
                <a:spcPct val="0"/>
              </a:spcAft>
              <a:defRPr sz="2400" b="1" kern="1200">
                <a:solidFill>
                  <a:schemeClr val="tx1">
                    <a:lumMod val="50000"/>
                  </a:schemeClr>
                </a:solidFill>
                <a:latin typeface="Calibri" panose="020F0502020204030204" pitchFamily="34" charset="0"/>
                <a:ea typeface="ヒラギノ角ゴ Pro W3" pitchFamily="-108" charset="-128"/>
                <a:cs typeface="Calibri" panose="020F050202020403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sz="1800" dirty="0"/>
              <a:t>MY 2018-2019</a:t>
            </a:r>
          </a:p>
        </p:txBody>
      </p:sp>
      <p:sp>
        <p:nvSpPr>
          <p:cNvPr id="9" name="Title 2">
            <a:extLst>
              <a:ext uri="{FF2B5EF4-FFF2-40B4-BE49-F238E27FC236}">
                <a16:creationId xmlns:a16="http://schemas.microsoft.com/office/drawing/2014/main" id="{91B548E9-1F95-4B13-B64F-A0E7EBFF9702}"/>
              </a:ext>
            </a:extLst>
          </p:cNvPr>
          <p:cNvSpPr txBox="1">
            <a:spLocks/>
          </p:cNvSpPr>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lvl1pPr algn="l" defTabSz="457200" rtl="0" eaLnBrk="1" fontAlgn="base" hangingPunct="1">
              <a:spcBef>
                <a:spcPct val="0"/>
              </a:spcBef>
              <a:spcAft>
                <a:spcPct val="0"/>
              </a:spcAft>
              <a:defRPr sz="2400" b="1" kern="1200">
                <a:solidFill>
                  <a:schemeClr val="tx1">
                    <a:lumMod val="50000"/>
                  </a:schemeClr>
                </a:solidFill>
                <a:latin typeface="Calibri" panose="020F0502020204030204" pitchFamily="34" charset="0"/>
                <a:ea typeface="ヒラギノ角ゴ Pro W3" pitchFamily="-108" charset="-128"/>
                <a:cs typeface="Calibri" panose="020F050202020403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a:t>Result of Event Count and Duration per 100 km for Each VIN:</a:t>
            </a:r>
            <a:endParaRPr lang="en-US" dirty="0"/>
          </a:p>
        </p:txBody>
      </p:sp>
      <p:sp>
        <p:nvSpPr>
          <p:cNvPr id="2" name="Rectangle 1">
            <a:extLst>
              <a:ext uri="{FF2B5EF4-FFF2-40B4-BE49-F238E27FC236}">
                <a16:creationId xmlns:a16="http://schemas.microsoft.com/office/drawing/2014/main" id="{51BCCDCE-B6C7-4570-A683-05EBACFBB77A}"/>
              </a:ext>
            </a:extLst>
          </p:cNvPr>
          <p:cNvSpPr/>
          <p:nvPr/>
        </p:nvSpPr>
        <p:spPr>
          <a:xfrm>
            <a:off x="381000" y="4191000"/>
            <a:ext cx="5257800" cy="3810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latin typeface="Ford Antenna Medium"/>
              <a:cs typeface="Ford Antenna Medium"/>
            </a:endParaRPr>
          </a:p>
        </p:txBody>
      </p:sp>
    </p:spTree>
    <p:extLst>
      <p:ext uri="{BB962C8B-B14F-4D97-AF65-F5344CB8AC3E}">
        <p14:creationId xmlns:p14="http://schemas.microsoft.com/office/powerpoint/2010/main" val="2237616337"/>
      </p:ext>
    </p:extLst>
  </p:cSld>
  <p:clrMapOvr>
    <a:masterClrMapping/>
  </p:clrMapOvr>
  <p:transition spd="med">
    <p:fade/>
  </p:transition>
</p:sld>
</file>

<file path=ppt/theme/theme1.xml><?xml version="1.0" encoding="utf-8"?>
<a:theme xmlns:a="http://schemas.openxmlformats.org/drawingml/2006/main" name="Co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spcAft>
            <a:spcPts val="600"/>
          </a:spcAft>
          <a:defRPr sz="1200" dirty="0" smtClean="0">
            <a:latin typeface="Ford Antenna Regular"/>
            <a:cs typeface="Ford Antenna Regular"/>
          </a:defRPr>
        </a:defPPr>
      </a:lstStyle>
    </a:txDef>
  </a:objectDefaults>
  <a:extraClrSchemeLst/>
</a:theme>
</file>

<file path=ppt/theme/theme2.xml><?xml version="1.0" encoding="utf-8"?>
<a:theme xmlns:a="http://schemas.openxmlformats.org/drawingml/2006/main" name="1_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b="1" dirty="0" smtClean="0">
            <a:latin typeface="Century Gothic" panose="020B0502020202020204" pitchFamily="34" charset="0"/>
            <a:cs typeface="Ford Antenna Regular"/>
          </a:defRPr>
        </a:defPPr>
      </a:lstStyle>
    </a:txDef>
  </a:objectDefaults>
  <a:extraClrSchemeLst/>
</a:theme>
</file>

<file path=ppt/theme/theme3.xml><?xml version="1.0" encoding="utf-8"?>
<a:theme xmlns:a="http://schemas.openxmlformats.org/drawingml/2006/main" name="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b="1" dirty="0" smtClean="0">
            <a:latin typeface="Century Gothic" panose="020B0502020202020204" pitchFamily="34" charset="0"/>
            <a:cs typeface="Ford Antenna Regular"/>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52022</TotalTime>
  <Words>2424</Words>
  <Application>Microsoft Office PowerPoint</Application>
  <PresentationFormat>Widescreen</PresentationFormat>
  <Paragraphs>272</Paragraphs>
  <Slides>25</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Antenna Regular</vt:lpstr>
      <vt:lpstr>Arial</vt:lpstr>
      <vt:lpstr>Calibri</vt:lpstr>
      <vt:lpstr>Century Gothic</vt:lpstr>
      <vt:lpstr>Ford Antenna Cond Light</vt:lpstr>
      <vt:lpstr>Ford Antenna Cond Medium</vt:lpstr>
      <vt:lpstr>Ford Antenna Medium</vt:lpstr>
      <vt:lpstr>Ford Antenna Regular</vt:lpstr>
      <vt:lpstr>Cover Theme</vt:lpstr>
      <vt:lpstr>1_GDIA PPT Template</vt:lpstr>
      <vt:lpstr>GDIA PPT Template</vt:lpstr>
      <vt:lpstr>PowerPoint Presentation</vt:lpstr>
      <vt:lpstr>Background</vt:lpstr>
      <vt:lpstr>AC System &amp; Sensors</vt:lpstr>
      <vt:lpstr>Big Data Drive (BDD) *:</vt:lpstr>
      <vt:lpstr>Approach</vt:lpstr>
      <vt:lpstr>Challenges in Odometer Value Reading</vt:lpstr>
      <vt:lpstr>Other Challenges </vt:lpstr>
      <vt:lpstr>Result for Frequency of event for each CAN Trigger:</vt:lpstr>
      <vt:lpstr>MY 2020</vt:lpstr>
      <vt:lpstr>Result of Compressor Limit Request Status </vt:lpstr>
      <vt:lpstr>Approach</vt:lpstr>
      <vt:lpstr>Pedal Position &gt; 50</vt:lpstr>
      <vt:lpstr>Pedal Position &gt; 50</vt:lpstr>
      <vt:lpstr>Pedal Position &gt; 50</vt:lpstr>
      <vt:lpstr>Pedal Position &gt; 50</vt:lpstr>
      <vt:lpstr>Enrichment = TRUE</vt:lpstr>
      <vt:lpstr>Enrichment = TRUE</vt:lpstr>
      <vt:lpstr>Enrichment = TRUE</vt:lpstr>
      <vt:lpstr>Enrichment = TRUE</vt:lpstr>
      <vt:lpstr>Enrichment = TRUE</vt:lpstr>
      <vt:lpstr>Compressor Limit Request = 1 OR 2 OR 3 OR 4 OR 5 (not in pre-2020)</vt:lpstr>
      <vt:lpstr>Compressor Limit Request = 1 OR 2 OR 3 OR 4 OR 5 (not in pre-2020)</vt:lpstr>
      <vt:lpstr>Compressor Limit Request = 1 OR 2 OR 3 OR 4 OR 5 (not in pre-2020)</vt:lpstr>
      <vt:lpstr>Compressor Limit Request = 1 OR 2 OR 3 OR 4 OR 5 (not in pre-2020)</vt:lpstr>
      <vt:lpstr>Next Steps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Zeng, Xiangrui (X.)</dc:creator>
  <cp:lastModifiedBy>Jahanbani fard, Mahtab (M.)</cp:lastModifiedBy>
  <cp:revision>567</cp:revision>
  <dcterms:created xsi:type="dcterms:W3CDTF">2016-11-22T18:01:37Z</dcterms:created>
  <dcterms:modified xsi:type="dcterms:W3CDTF">2020-04-29T20:22:17Z</dcterms:modified>
</cp:coreProperties>
</file>