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2"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67" d="100"/>
          <a:sy n="67"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fr-FR"/>
              <a:t>Modifiez le style du titre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5E39D1E-F088-4B29-B51C-60624BC6F5CC}" type="datetimeFigureOut">
              <a:rPr lang="fr-FR" smtClean="0"/>
              <a:t>29/06/2021</a:t>
            </a:fld>
            <a:endParaRPr lang="fr-FR"/>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fr-F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DF072CC-99C6-4634-BD33-E694F40C2A1B}" type="slidenum">
              <a:rPr lang="fr-FR" smtClean="0"/>
              <a:t>‹N°›</a:t>
            </a:fld>
            <a:endParaRPr lang="fr-FR"/>
          </a:p>
        </p:txBody>
      </p:sp>
    </p:spTree>
    <p:extLst>
      <p:ext uri="{BB962C8B-B14F-4D97-AF65-F5344CB8AC3E}">
        <p14:creationId xmlns:p14="http://schemas.microsoft.com/office/powerpoint/2010/main" val="3259428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E39D1E-F088-4B29-B51C-60624BC6F5C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F072CC-99C6-4634-BD33-E694F40C2A1B}" type="slidenum">
              <a:rPr lang="fr-FR" smtClean="0"/>
              <a:t>‹N°›</a:t>
            </a:fld>
            <a:endParaRPr lang="fr-FR"/>
          </a:p>
        </p:txBody>
      </p:sp>
    </p:spTree>
    <p:extLst>
      <p:ext uri="{BB962C8B-B14F-4D97-AF65-F5344CB8AC3E}">
        <p14:creationId xmlns:p14="http://schemas.microsoft.com/office/powerpoint/2010/main" val="83906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E39D1E-F088-4B29-B51C-60624BC6F5C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F072CC-99C6-4634-BD33-E694F40C2A1B}" type="slidenum">
              <a:rPr lang="fr-FR" smtClean="0"/>
              <a:t>‹N°›</a:t>
            </a:fld>
            <a:endParaRPr lang="fr-FR"/>
          </a:p>
        </p:txBody>
      </p:sp>
    </p:spTree>
    <p:extLst>
      <p:ext uri="{BB962C8B-B14F-4D97-AF65-F5344CB8AC3E}">
        <p14:creationId xmlns:p14="http://schemas.microsoft.com/office/powerpoint/2010/main" val="17742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E39D1E-F088-4B29-B51C-60624BC6F5CC}" type="datetimeFigureOut">
              <a:rPr lang="fr-FR" smtClean="0"/>
              <a:t>29/06/2021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F072CC-99C6-4634-BD33-E694F40C2A1B}" type="slidenum">
              <a:rPr lang="fr-FR" smtClean="0"/>
              <a:t>‹N°›</a:t>
            </a:fld>
            <a:endParaRPr lang="fr-FR"/>
          </a:p>
        </p:txBody>
      </p:sp>
    </p:spTree>
    <p:extLst>
      <p:ext uri="{BB962C8B-B14F-4D97-AF65-F5344CB8AC3E}">
        <p14:creationId xmlns:p14="http://schemas.microsoft.com/office/powerpoint/2010/main" val="387725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5E39D1E-F088-4B29-B51C-60624BC6F5CC}" type="datetimeFigureOut">
              <a:rPr lang="fr-FR" smtClean="0"/>
              <a:t>29/06/2021</a:t>
            </a:fld>
            <a:endParaRPr lang="fr-FR"/>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fr-FR"/>
          </a:p>
        </p:txBody>
      </p:sp>
      <p:sp>
        <p:nvSpPr>
          <p:cNvPr id="6" name="Slide Number Placeholder 5"/>
          <p:cNvSpPr>
            <a:spLocks noGrp="1"/>
          </p:cNvSpPr>
          <p:nvPr>
            <p:ph type="sldNum" sz="quarter" idx="12"/>
          </p:nvPr>
        </p:nvSpPr>
        <p:spPr>
          <a:xfrm>
            <a:off x="8604504" y="5211060"/>
            <a:ext cx="2112264" cy="228600"/>
          </a:xfrm>
        </p:spPr>
        <p:txBody>
          <a:bodyPr/>
          <a:lstStyle/>
          <a:p>
            <a:fld id="{DDF072CC-99C6-4634-BD33-E694F40C2A1B}" type="slidenum">
              <a:rPr lang="fr-FR" smtClean="0"/>
              <a:t>‹N°›</a:t>
            </a:fld>
            <a:endParaRPr lang="fr-FR"/>
          </a:p>
        </p:txBody>
      </p:sp>
    </p:spTree>
    <p:extLst>
      <p:ext uri="{BB962C8B-B14F-4D97-AF65-F5344CB8AC3E}">
        <p14:creationId xmlns:p14="http://schemas.microsoft.com/office/powerpoint/2010/main" val="2215050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E39D1E-F088-4B29-B51C-60624BC6F5CC}"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F072CC-99C6-4634-BD33-E694F40C2A1B}" type="slidenum">
              <a:rPr lang="fr-FR" smtClean="0"/>
              <a:t>‹N°›</a:t>
            </a:fld>
            <a:endParaRPr lang="fr-FR"/>
          </a:p>
        </p:txBody>
      </p:sp>
    </p:spTree>
    <p:extLst>
      <p:ext uri="{BB962C8B-B14F-4D97-AF65-F5344CB8AC3E}">
        <p14:creationId xmlns:p14="http://schemas.microsoft.com/office/powerpoint/2010/main" val="23525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E39D1E-F088-4B29-B51C-60624BC6F5CC}" type="datetimeFigureOut">
              <a:rPr lang="fr-FR" smtClean="0"/>
              <a:t>29/06/2021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F072CC-99C6-4634-BD33-E694F40C2A1B}" type="slidenum">
              <a:rPr lang="fr-FR" smtClean="0"/>
              <a:t>‹N°›</a:t>
            </a:fld>
            <a:endParaRPr lang="fr-FR"/>
          </a:p>
        </p:txBody>
      </p:sp>
    </p:spTree>
    <p:extLst>
      <p:ext uri="{BB962C8B-B14F-4D97-AF65-F5344CB8AC3E}">
        <p14:creationId xmlns:p14="http://schemas.microsoft.com/office/powerpoint/2010/main" val="347128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5E39D1E-F088-4B29-B51C-60624BC6F5CC}" type="datetimeFigureOut">
              <a:rPr lang="fr-FR" smtClean="0"/>
              <a:t>29/06/2021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F072CC-99C6-4634-BD33-E694F40C2A1B}" type="slidenum">
              <a:rPr lang="fr-FR" smtClean="0"/>
              <a:t>‹N°›</a:t>
            </a:fld>
            <a:endParaRPr lang="fr-FR"/>
          </a:p>
        </p:txBody>
      </p:sp>
    </p:spTree>
    <p:extLst>
      <p:ext uri="{BB962C8B-B14F-4D97-AF65-F5344CB8AC3E}">
        <p14:creationId xmlns:p14="http://schemas.microsoft.com/office/powerpoint/2010/main" val="42865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39D1E-F088-4B29-B51C-60624BC6F5CC}" type="datetimeFigureOut">
              <a:rPr lang="fr-FR" smtClean="0"/>
              <a:t>29/06/2021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DF072CC-99C6-4634-BD33-E694F40C2A1B}" type="slidenum">
              <a:rPr lang="fr-FR" smtClean="0"/>
              <a:t>‹N°›</a:t>
            </a:fld>
            <a:endParaRPr lang="fr-FR"/>
          </a:p>
        </p:txBody>
      </p:sp>
    </p:spTree>
    <p:extLst>
      <p:ext uri="{BB962C8B-B14F-4D97-AF65-F5344CB8AC3E}">
        <p14:creationId xmlns:p14="http://schemas.microsoft.com/office/powerpoint/2010/main" val="249262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fr-FR"/>
              <a:t>Modifiez le style du titre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D5E39D1E-F088-4B29-B51C-60624BC6F5CC}" type="datetimeFigureOut">
              <a:rPr lang="fr-FR" smtClean="0"/>
              <a:t>29/06/2021</a:t>
            </a:fld>
            <a:endParaRPr lang="fr-FR"/>
          </a:p>
        </p:txBody>
      </p:sp>
      <p:sp>
        <p:nvSpPr>
          <p:cNvPr id="9" name="Footer Placeholder 8"/>
          <p:cNvSpPr>
            <a:spLocks noGrp="1"/>
          </p:cNvSpPr>
          <p:nvPr>
            <p:ph type="ftr" sz="quarter" idx="11"/>
          </p:nvPr>
        </p:nvSpPr>
        <p:spPr/>
        <p:txBody>
          <a:bodyPr/>
          <a:lstStyle>
            <a:lvl1pPr algn="r">
              <a:defRPr/>
            </a:lvl1pPr>
          </a:lstStyle>
          <a:p>
            <a:endParaRPr lang="fr-F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DF072CC-99C6-4634-BD33-E694F40C2A1B}" type="slidenum">
              <a:rPr lang="fr-FR" smtClean="0"/>
              <a:t>‹N°›</a:t>
            </a:fld>
            <a:endParaRPr lang="fr-FR"/>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877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5E39D1E-F088-4B29-B51C-60624BC6F5CC}" type="datetimeFigureOut">
              <a:rPr lang="fr-FR" smtClean="0"/>
              <a:t>29/06/2021</a:t>
            </a:fld>
            <a:endParaRPr lang="fr-F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fr-FR"/>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DF072CC-99C6-4634-BD33-E694F40C2A1B}" type="slidenum">
              <a:rPr lang="fr-FR" smtClean="0"/>
              <a:t>‹N°›</a:t>
            </a:fld>
            <a:endParaRPr lang="fr-F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886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5E39D1E-F088-4B29-B51C-60624BC6F5CC}" type="datetimeFigureOut">
              <a:rPr lang="fr-FR" smtClean="0"/>
              <a:t>29/06/2021</a:t>
            </a:fld>
            <a:endParaRPr lang="fr-F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fr-F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DF072CC-99C6-4634-BD33-E694F40C2A1B}" type="slidenum">
              <a:rPr lang="fr-FR" smtClean="0"/>
              <a:t>‹N°›</a:t>
            </a:fld>
            <a:endParaRPr lang="fr-FR"/>
          </a:p>
        </p:txBody>
      </p:sp>
    </p:spTree>
    <p:extLst>
      <p:ext uri="{BB962C8B-B14F-4D97-AF65-F5344CB8AC3E}">
        <p14:creationId xmlns:p14="http://schemas.microsoft.com/office/powerpoint/2010/main" val="4582390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areerexplorer.com/careers/web-developer/personality/"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D57911E-A47A-4109-8361-C137D598E4B1}"/>
              </a:ext>
            </a:extLst>
          </p:cNvPr>
          <p:cNvSpPr txBox="1"/>
          <p:nvPr/>
        </p:nvSpPr>
        <p:spPr>
          <a:xfrm>
            <a:off x="1117600" y="2329180"/>
            <a:ext cx="10198100" cy="2222403"/>
          </a:xfrm>
          <a:prstGeom prst="rect">
            <a:avLst/>
          </a:prstGeom>
          <a:noFill/>
        </p:spPr>
        <p:txBody>
          <a:bodyPr wrap="square" rtlCol="0">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Although</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many</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people confuse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it</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to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be</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the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same</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there</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is</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a distinct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difference</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between</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the Internet and World Wide Web.</a:t>
            </a:r>
          </a:p>
          <a:p>
            <a:pPr marL="0" marR="0" lvl="0" indent="0" algn="just" defTabSz="914400" rtl="0" eaLnBrk="0" fontAlgn="base" latinLnBrk="0" hangingPunct="0">
              <a:lnSpc>
                <a:spcPct val="200000"/>
              </a:lnSpc>
              <a:spcBef>
                <a:spcPct val="0"/>
              </a:spcBef>
              <a:spcAft>
                <a:spcPct val="0"/>
              </a:spcAft>
              <a:buClrTx/>
              <a:buSzTx/>
              <a:buFontTx/>
              <a:buNone/>
              <a:tabLst/>
            </a:pP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Internet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refers</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to hardware,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while</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the World Wide Web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refers</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to software. </a:t>
            </a:r>
          </a:p>
          <a:p>
            <a:pPr marL="0" marR="0" lvl="0" indent="0" algn="just" defTabSz="914400" rtl="0" eaLnBrk="0" fontAlgn="base" latinLnBrk="0" hangingPunct="0">
              <a:lnSpc>
                <a:spcPct val="200000"/>
              </a:lnSpc>
              <a:spcBef>
                <a:spcPct val="0"/>
              </a:spcBef>
              <a:spcAft>
                <a:spcPct val="0"/>
              </a:spcAft>
              <a:buClrTx/>
              <a:buSzTx/>
              <a:buFontTx/>
              <a:buNone/>
              <a:tabLst/>
            </a:pP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In short, World Wide Web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is</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an application </a:t>
            </a:r>
            <a:r>
              <a:rPr kumimoji="0" lang="fr-FR" altLang="fr-FR" sz="1800" b="1"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that</a:t>
            </a:r>
            <a:r>
              <a:rPr kumimoji="0" lang="fr-FR" altLang="fr-FR" sz="18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 runs on the Internet</a:t>
            </a:r>
            <a:r>
              <a:rPr kumimoji="0" lang="fr-FR" altLang="fr-FR"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3" name="ZoneTexte 2">
            <a:extLst>
              <a:ext uri="{FF2B5EF4-FFF2-40B4-BE49-F238E27FC236}">
                <a16:creationId xmlns:a16="http://schemas.microsoft.com/office/drawing/2014/main" id="{F879B57A-AD67-4B91-8907-D8BE16400857}"/>
              </a:ext>
            </a:extLst>
          </p:cNvPr>
          <p:cNvSpPr txBox="1"/>
          <p:nvPr/>
        </p:nvSpPr>
        <p:spPr>
          <a:xfrm>
            <a:off x="3114675" y="1047749"/>
            <a:ext cx="5562600" cy="954107"/>
          </a:xfrm>
          <a:prstGeom prst="rect">
            <a:avLst/>
          </a:prstGeom>
          <a:noFill/>
        </p:spPr>
        <p:txBody>
          <a:bodyPr wrap="square" rtlCol="0">
            <a:spAutoFit/>
          </a:bodyPr>
          <a:lstStyle/>
          <a:p>
            <a:pPr algn="just"/>
            <a:r>
              <a:rPr lang="en-US" sz="2800" b="1">
                <a:solidFill>
                  <a:schemeClr val="accent1"/>
                </a:solidFill>
              </a:rPr>
              <a:t>What is the Difference Between Internet and World Wide Web?</a:t>
            </a:r>
            <a:endParaRPr lang="fr-FR" sz="2800" b="1" dirty="0">
              <a:solidFill>
                <a:schemeClr val="accent1"/>
              </a:solidFill>
            </a:endParaRPr>
          </a:p>
        </p:txBody>
      </p:sp>
      <p:sp>
        <p:nvSpPr>
          <p:cNvPr id="4" name="Flèche : droite 3">
            <a:extLst>
              <a:ext uri="{FF2B5EF4-FFF2-40B4-BE49-F238E27FC236}">
                <a16:creationId xmlns:a16="http://schemas.microsoft.com/office/drawing/2014/main" id="{4BE9D69B-4353-4452-9F4C-C1F8205477E3}"/>
              </a:ext>
            </a:extLst>
          </p:cNvPr>
          <p:cNvSpPr/>
          <p:nvPr/>
        </p:nvSpPr>
        <p:spPr>
          <a:xfrm>
            <a:off x="390525" y="2524125"/>
            <a:ext cx="4857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Bulle narrative : ronde 5">
            <a:extLst>
              <a:ext uri="{FF2B5EF4-FFF2-40B4-BE49-F238E27FC236}">
                <a16:creationId xmlns:a16="http://schemas.microsoft.com/office/drawing/2014/main" id="{27847DB8-36D8-4A75-AB34-BBCE3889AD69}"/>
              </a:ext>
            </a:extLst>
          </p:cNvPr>
          <p:cNvSpPr/>
          <p:nvPr/>
        </p:nvSpPr>
        <p:spPr>
          <a:xfrm>
            <a:off x="4791075" y="4878907"/>
            <a:ext cx="4829176" cy="138854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Arial" panose="020B0604020202020204" pitchFamily="34" charset="0"/>
                <a:cs typeface="Arial" panose="020B0604020202020204" pitchFamily="34" charset="0"/>
              </a:rPr>
              <a:t>Web is </a:t>
            </a:r>
            <a:r>
              <a:rPr lang="fr-FR">
                <a:solidFill>
                  <a:srgbClr val="FF0000"/>
                </a:solidFill>
                <a:latin typeface="Arial" panose="020B0604020202020204" pitchFamily="34" charset="0"/>
                <a:cs typeface="Arial" panose="020B0604020202020204" pitchFamily="34" charset="0"/>
              </a:rPr>
              <a:t>NOT</a:t>
            </a:r>
            <a:r>
              <a:rPr lang="fr-FR">
                <a:latin typeface="Arial" panose="020B0604020202020204" pitchFamily="34" charset="0"/>
                <a:cs typeface="Arial" panose="020B0604020202020204" pitchFamily="34" charset="0"/>
              </a:rPr>
              <a:t> internet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19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5DC871DA-9BF0-4BE9-8336-79FB8DD57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326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B1D2CBE-728F-4189-8D7B-7F2B478EA7D4}"/>
              </a:ext>
            </a:extLst>
          </p:cNvPr>
          <p:cNvSpPr txBox="1"/>
          <p:nvPr/>
        </p:nvSpPr>
        <p:spPr>
          <a:xfrm>
            <a:off x="1266826" y="4121150"/>
            <a:ext cx="10925174" cy="234365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fr-FR" sz="2000" b="1" dirty="0">
                <a:latin typeface="Arial" panose="020B0604020202020204" pitchFamily="34" charset="0"/>
                <a:cs typeface="Arial" panose="020B0604020202020204" pitchFamily="34" charset="0"/>
              </a:rPr>
              <a:t>A client (</a:t>
            </a:r>
            <a:r>
              <a:rPr lang="fr-FR" sz="2000" b="1" dirty="0" err="1">
                <a:latin typeface="Arial" panose="020B0604020202020204" pitchFamily="34" charset="0"/>
                <a:cs typeface="Arial" panose="020B0604020202020204" pitchFamily="34" charset="0"/>
              </a:rPr>
              <a:t>using</a:t>
            </a:r>
            <a:r>
              <a:rPr lang="fr-FR" sz="2000" b="1" dirty="0">
                <a:latin typeface="Arial" panose="020B0604020202020204" pitchFamily="34" charset="0"/>
                <a:cs typeface="Arial" panose="020B0604020202020204" pitchFamily="34" charset="0"/>
              </a:rPr>
              <a:t> web browser) </a:t>
            </a:r>
            <a:r>
              <a:rPr lang="fr-FR" sz="2000" b="1" dirty="0" err="1">
                <a:latin typeface="Arial" panose="020B0604020202020204" pitchFamily="34" charset="0"/>
                <a:cs typeface="Arial" panose="020B0604020202020204" pitchFamily="34" charset="0"/>
              </a:rPr>
              <a:t>send</a:t>
            </a:r>
            <a:r>
              <a:rPr lang="fr-FR" sz="2000" b="1" dirty="0">
                <a:latin typeface="Arial" panose="020B0604020202020204" pitchFamily="34" charset="0"/>
                <a:cs typeface="Arial" panose="020B0604020202020204" pitchFamily="34" charset="0"/>
              </a:rPr>
              <a:t> a HTTP </a:t>
            </a:r>
            <a:r>
              <a:rPr lang="fr-FR" sz="2000" b="1" dirty="0" err="1">
                <a:latin typeface="Arial" panose="020B0604020202020204" pitchFamily="34" charset="0"/>
                <a:cs typeface="Arial" panose="020B0604020202020204" pitchFamily="34" charset="0"/>
              </a:rPr>
              <a:t>request</a:t>
            </a:r>
            <a:r>
              <a:rPr lang="fr-FR" sz="2000" b="1" dirty="0">
                <a:latin typeface="Arial" panose="020B0604020202020204" pitchFamily="34" charset="0"/>
                <a:cs typeface="Arial" panose="020B0604020202020204" pitchFamily="34" charset="0"/>
              </a:rPr>
              <a:t> to web server for </a:t>
            </a:r>
            <a:r>
              <a:rPr lang="fr-FR" sz="2000" b="1" dirty="0" err="1">
                <a:latin typeface="Arial" panose="020B0604020202020204" pitchFamily="34" charset="0"/>
                <a:cs typeface="Arial" panose="020B0604020202020204" pitchFamily="34" charset="0"/>
              </a:rPr>
              <a:t>specific</a:t>
            </a:r>
            <a:r>
              <a:rPr lang="fr-FR" sz="2000" b="1" dirty="0">
                <a:latin typeface="Arial" panose="020B0604020202020204" pitchFamily="34" charset="0"/>
                <a:cs typeface="Arial" panose="020B0604020202020204" pitchFamily="34" charset="0"/>
              </a:rPr>
              <a:t> file</a:t>
            </a:r>
          </a:p>
          <a:p>
            <a:pPr marL="342900" indent="-342900">
              <a:lnSpc>
                <a:spcPct val="150000"/>
              </a:lnSpc>
              <a:buFont typeface="Wingdings" panose="05000000000000000000" pitchFamily="2" charset="2"/>
              <a:buChar char="Ø"/>
            </a:pPr>
            <a:r>
              <a:rPr lang="fr-FR" sz="2000" b="1" dirty="0">
                <a:latin typeface="Arial" panose="020B0604020202020204" pitchFamily="34" charset="0"/>
                <a:cs typeface="Arial" panose="020B0604020202020204" pitchFamily="34" charset="0"/>
              </a:rPr>
              <a:t>A web server </a:t>
            </a:r>
            <a:r>
              <a:rPr lang="fr-FR" sz="2000" b="1" dirty="0" err="1">
                <a:latin typeface="Arial" panose="020B0604020202020204" pitchFamily="34" charset="0"/>
                <a:cs typeface="Arial" panose="020B0604020202020204" pitchFamily="34" charset="0"/>
              </a:rPr>
              <a:t>contains</a:t>
            </a:r>
            <a:r>
              <a:rPr lang="fr-FR" sz="2000" b="1" dirty="0">
                <a:latin typeface="Arial" panose="020B0604020202020204" pitchFamily="34" charset="0"/>
                <a:cs typeface="Arial" panose="020B0604020202020204" pitchFamily="34" charset="0"/>
              </a:rPr>
              <a:t> web pages and files</a:t>
            </a:r>
          </a:p>
          <a:p>
            <a:pPr marL="342900" indent="-342900">
              <a:lnSpc>
                <a:spcPct val="150000"/>
              </a:lnSpc>
              <a:buFont typeface="Wingdings" panose="05000000000000000000" pitchFamily="2" charset="2"/>
              <a:buChar char="Ø"/>
            </a:pPr>
            <a:r>
              <a:rPr lang="fr-FR" sz="2000" b="1" dirty="0">
                <a:latin typeface="Arial" panose="020B0604020202020204" pitchFamily="34" charset="0"/>
                <a:cs typeface="Arial" panose="020B0604020202020204" pitchFamily="34" charset="0"/>
              </a:rPr>
              <a:t>The web server </a:t>
            </a:r>
            <a:r>
              <a:rPr lang="fr-FR" sz="2000" b="1" dirty="0" err="1">
                <a:latin typeface="Arial" panose="020B0604020202020204" pitchFamily="34" charset="0"/>
                <a:cs typeface="Arial" panose="020B0604020202020204" pitchFamily="34" charset="0"/>
              </a:rPr>
              <a:t>send</a:t>
            </a:r>
            <a:r>
              <a:rPr lang="fr-FR" sz="2000" b="1" dirty="0">
                <a:latin typeface="Arial" panose="020B0604020202020204" pitchFamily="34" charset="0"/>
                <a:cs typeface="Arial" panose="020B0604020202020204" pitchFamily="34" charset="0"/>
              </a:rPr>
              <a:t> the </a:t>
            </a:r>
            <a:r>
              <a:rPr lang="fr-FR" sz="2000" b="1" dirty="0" err="1">
                <a:latin typeface="Arial" panose="020B0604020202020204" pitchFamily="34" charset="0"/>
                <a:cs typeface="Arial" panose="020B0604020202020204" pitchFamily="34" charset="0"/>
              </a:rPr>
              <a:t>requested</a:t>
            </a:r>
            <a:r>
              <a:rPr lang="fr-FR" sz="2000" b="1" dirty="0">
                <a:latin typeface="Arial" panose="020B0604020202020204" pitchFamily="34" charset="0"/>
                <a:cs typeface="Arial" panose="020B0604020202020204" pitchFamily="34" charset="0"/>
              </a:rPr>
              <a:t> file back to the client</a:t>
            </a:r>
          </a:p>
          <a:p>
            <a:pPr marL="342900" indent="-342900">
              <a:lnSpc>
                <a:spcPct val="150000"/>
              </a:lnSpc>
              <a:buFont typeface="Wingdings" panose="05000000000000000000" pitchFamily="2" charset="2"/>
              <a:buChar char="Ø"/>
            </a:pPr>
            <a:r>
              <a:rPr lang="fr-FR" sz="2000" b="1" dirty="0">
                <a:latin typeface="Arial" panose="020B0604020202020204" pitchFamily="34" charset="0"/>
                <a:cs typeface="Arial" panose="020B0604020202020204" pitchFamily="34" charset="0"/>
              </a:rPr>
              <a:t>The file (</a:t>
            </a:r>
            <a:r>
              <a:rPr lang="fr-FR" sz="2000" b="1" dirty="0" err="1">
                <a:latin typeface="Arial" panose="020B0604020202020204" pitchFamily="34" charset="0"/>
                <a:cs typeface="Arial" panose="020B0604020202020204" pitchFamily="34" charset="0"/>
              </a:rPr>
              <a:t>mostly</a:t>
            </a:r>
            <a:r>
              <a:rPr lang="fr-FR" sz="2000" b="1" dirty="0">
                <a:latin typeface="Arial" panose="020B0604020202020204" pitchFamily="34" charset="0"/>
                <a:cs typeface="Arial" panose="020B0604020202020204" pitchFamily="34" charset="0"/>
              </a:rPr>
              <a:t> web page) </a:t>
            </a:r>
            <a:r>
              <a:rPr lang="fr-FR" sz="2000" b="1" dirty="0" err="1">
                <a:latin typeface="Arial" panose="020B0604020202020204" pitchFamily="34" charset="0"/>
                <a:cs typeface="Arial" panose="020B0604020202020204" pitchFamily="34" charset="0"/>
              </a:rPr>
              <a:t>is</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rended</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displayed</a:t>
            </a:r>
            <a:r>
              <a:rPr lang="fr-FR" sz="2000" b="1" dirty="0">
                <a:latin typeface="Arial" panose="020B0604020202020204" pitchFamily="34" charset="0"/>
                <a:cs typeface="Arial" panose="020B0604020202020204" pitchFamily="34" charset="0"/>
              </a:rPr>
              <a:t> via the browsers</a:t>
            </a:r>
          </a:p>
          <a:p>
            <a:pPr marL="342900" indent="-342900">
              <a:lnSpc>
                <a:spcPct val="150000"/>
              </a:lnSpc>
              <a:buFont typeface="Wingdings" panose="05000000000000000000" pitchFamily="2" charset="2"/>
              <a:buChar char="Ø"/>
            </a:pPr>
            <a:r>
              <a:rPr lang="fr-FR" sz="2000" b="1" dirty="0">
                <a:latin typeface="Arial" panose="020B0604020202020204" pitchFamily="34" charset="0"/>
                <a:cs typeface="Arial" panose="020B0604020202020204" pitchFamily="34" charset="0"/>
              </a:rPr>
              <a:t>The web browsers display the information, </a:t>
            </a:r>
            <a:r>
              <a:rPr lang="fr-FR" sz="2000" b="1" dirty="0" err="1">
                <a:latin typeface="Arial" panose="020B0604020202020204" pitchFamily="34" charset="0"/>
                <a:cs typeface="Arial" panose="020B0604020202020204" pitchFamily="34" charset="0"/>
              </a:rPr>
              <a:t>based</a:t>
            </a:r>
            <a:r>
              <a:rPr lang="fr-FR" sz="2000" b="1" dirty="0">
                <a:latin typeface="Arial" panose="020B0604020202020204" pitchFamily="34" charset="0"/>
                <a:cs typeface="Arial" panose="020B0604020202020204" pitchFamily="34" charset="0"/>
              </a:rPr>
              <a:t> on the HTML code in the file </a:t>
            </a:r>
          </a:p>
        </p:txBody>
      </p:sp>
      <p:pic>
        <p:nvPicPr>
          <p:cNvPr id="4" name="Image 3">
            <a:extLst>
              <a:ext uri="{FF2B5EF4-FFF2-40B4-BE49-F238E27FC236}">
                <a16:creationId xmlns:a16="http://schemas.microsoft.com/office/drawing/2014/main" id="{04BDAFA8-560E-4BB3-8D63-EE1A4E883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165" y="285116"/>
            <a:ext cx="6716007" cy="3769359"/>
          </a:xfrm>
          <a:prstGeom prst="rect">
            <a:avLst/>
          </a:prstGeom>
        </p:spPr>
      </p:pic>
    </p:spTree>
    <p:extLst>
      <p:ext uri="{BB962C8B-B14F-4D97-AF65-F5344CB8AC3E}">
        <p14:creationId xmlns:p14="http://schemas.microsoft.com/office/powerpoint/2010/main" val="242329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15A5A7E-7316-41E4-BE23-B320304BEA46}"/>
              </a:ext>
            </a:extLst>
          </p:cNvPr>
          <p:cNvSpPr txBox="1"/>
          <p:nvPr/>
        </p:nvSpPr>
        <p:spPr>
          <a:xfrm>
            <a:off x="599440" y="335280"/>
            <a:ext cx="6096000" cy="523220"/>
          </a:xfrm>
          <a:prstGeom prst="rect">
            <a:avLst/>
          </a:prstGeom>
          <a:noFill/>
        </p:spPr>
        <p:txBody>
          <a:bodyPr wrap="square" rtlCol="0">
            <a:spAutoFit/>
          </a:bodyPr>
          <a:lstStyle/>
          <a:p>
            <a:r>
              <a:rPr lang="fr-FR" sz="2800" b="1" dirty="0" err="1">
                <a:latin typeface="Arial" panose="020B0604020202020204" pitchFamily="34" charset="0"/>
                <a:cs typeface="Arial" panose="020B0604020202020204" pitchFamily="34" charset="0"/>
              </a:rPr>
              <a:t>What</a:t>
            </a:r>
            <a:r>
              <a:rPr lang="fr-FR" sz="2800" b="1" dirty="0">
                <a:latin typeface="Arial" panose="020B0604020202020204" pitchFamily="34" charset="0"/>
                <a:cs typeface="Arial" panose="020B0604020202020204" pitchFamily="34" charset="0"/>
              </a:rPr>
              <a:t> </a:t>
            </a:r>
            <a:r>
              <a:rPr lang="fr-FR" sz="2800" b="1" dirty="0" err="1">
                <a:latin typeface="Arial" panose="020B0604020202020204" pitchFamily="34" charset="0"/>
                <a:cs typeface="Arial" panose="020B0604020202020204" pitchFamily="34" charset="0"/>
              </a:rPr>
              <a:t>does</a:t>
            </a:r>
            <a:r>
              <a:rPr lang="fr-FR" sz="2800" b="1" dirty="0">
                <a:latin typeface="Arial" panose="020B0604020202020204" pitchFamily="34" charset="0"/>
                <a:cs typeface="Arial" panose="020B0604020202020204" pitchFamily="34" charset="0"/>
              </a:rPr>
              <a:t> a web </a:t>
            </a:r>
            <a:r>
              <a:rPr lang="fr-FR" sz="2800" b="1" dirty="0" err="1">
                <a:latin typeface="Arial" panose="020B0604020202020204" pitchFamily="34" charset="0"/>
                <a:cs typeface="Arial" panose="020B0604020202020204" pitchFamily="34" charset="0"/>
              </a:rPr>
              <a:t>developer</a:t>
            </a:r>
            <a:r>
              <a:rPr lang="fr-FR" sz="2800" b="1" dirty="0">
                <a:latin typeface="Arial" panose="020B0604020202020204" pitchFamily="34" charset="0"/>
                <a:cs typeface="Arial" panose="020B0604020202020204" pitchFamily="34" charset="0"/>
              </a:rPr>
              <a:t> do?</a:t>
            </a:r>
          </a:p>
        </p:txBody>
      </p:sp>
      <p:pic>
        <p:nvPicPr>
          <p:cNvPr id="4" name="Image 3">
            <a:extLst>
              <a:ext uri="{FF2B5EF4-FFF2-40B4-BE49-F238E27FC236}">
                <a16:creationId xmlns:a16="http://schemas.microsoft.com/office/drawing/2014/main" id="{051E3131-19F5-4DD7-8793-3DD807EF0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487" y="1324925"/>
            <a:ext cx="4464279" cy="2654436"/>
          </a:xfrm>
          <a:prstGeom prst="rect">
            <a:avLst/>
          </a:prstGeom>
        </p:spPr>
      </p:pic>
      <p:sp>
        <p:nvSpPr>
          <p:cNvPr id="5" name="ZoneTexte 4">
            <a:extLst>
              <a:ext uri="{FF2B5EF4-FFF2-40B4-BE49-F238E27FC236}">
                <a16:creationId xmlns:a16="http://schemas.microsoft.com/office/drawing/2014/main" id="{56F8DAF7-1785-43F9-9B3D-F2FE4C91D62A}"/>
              </a:ext>
            </a:extLst>
          </p:cNvPr>
          <p:cNvSpPr txBox="1"/>
          <p:nvPr/>
        </p:nvSpPr>
        <p:spPr>
          <a:xfrm>
            <a:off x="248920" y="1177925"/>
            <a:ext cx="6797040" cy="369332"/>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solidFill>
                  <a:srgbClr val="222222"/>
                </a:solidFill>
                <a:effectLst/>
                <a:latin typeface="-apple-system"/>
              </a:rPr>
              <a:t>PICK THE SKILLS YOU NEED TO WORK IN WEB DEVELOPMENT</a:t>
            </a:r>
          </a:p>
        </p:txBody>
      </p:sp>
      <p:sp>
        <p:nvSpPr>
          <p:cNvPr id="6" name="ZoneTexte 5">
            <a:extLst>
              <a:ext uri="{FF2B5EF4-FFF2-40B4-BE49-F238E27FC236}">
                <a16:creationId xmlns:a16="http://schemas.microsoft.com/office/drawing/2014/main" id="{B8B6C313-6A3C-4B4C-98CC-2E9456CFE968}"/>
              </a:ext>
            </a:extLst>
          </p:cNvPr>
          <p:cNvSpPr txBox="1"/>
          <p:nvPr/>
        </p:nvSpPr>
        <p:spPr>
          <a:xfrm>
            <a:off x="248920" y="1895025"/>
            <a:ext cx="2961005" cy="369332"/>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solidFill>
                  <a:srgbClr val="222222"/>
                </a:solidFill>
                <a:effectLst/>
                <a:latin typeface="-apple-system"/>
              </a:rPr>
              <a:t> GET AN EDUCATION</a:t>
            </a:r>
          </a:p>
        </p:txBody>
      </p:sp>
      <p:pic>
        <p:nvPicPr>
          <p:cNvPr id="8" name="Image 7">
            <a:extLst>
              <a:ext uri="{FF2B5EF4-FFF2-40B4-BE49-F238E27FC236}">
                <a16:creationId xmlns:a16="http://schemas.microsoft.com/office/drawing/2014/main" id="{AE6835E8-026C-4021-BCB8-A7F9A1E0F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435" y="4164027"/>
            <a:ext cx="3986346" cy="2129737"/>
          </a:xfrm>
          <a:prstGeom prst="rect">
            <a:avLst/>
          </a:prstGeom>
        </p:spPr>
      </p:pic>
      <p:sp>
        <p:nvSpPr>
          <p:cNvPr id="9" name="ZoneTexte 8">
            <a:extLst>
              <a:ext uri="{FF2B5EF4-FFF2-40B4-BE49-F238E27FC236}">
                <a16:creationId xmlns:a16="http://schemas.microsoft.com/office/drawing/2014/main" id="{C8DDDBA7-74C5-405B-B1AA-A3EFCBD7EB67}"/>
              </a:ext>
            </a:extLst>
          </p:cNvPr>
          <p:cNvSpPr txBox="1"/>
          <p:nvPr/>
        </p:nvSpPr>
        <p:spPr>
          <a:xfrm>
            <a:off x="236468" y="2707375"/>
            <a:ext cx="3399110" cy="369332"/>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solidFill>
                  <a:srgbClr val="222222"/>
                </a:solidFill>
                <a:effectLst/>
                <a:latin typeface="-apple-system"/>
              </a:rPr>
              <a:t>PRACTICE YOUR CODING SKILLS</a:t>
            </a:r>
          </a:p>
        </p:txBody>
      </p:sp>
      <p:sp>
        <p:nvSpPr>
          <p:cNvPr id="10" name="ZoneTexte 9">
            <a:extLst>
              <a:ext uri="{FF2B5EF4-FFF2-40B4-BE49-F238E27FC236}">
                <a16:creationId xmlns:a16="http://schemas.microsoft.com/office/drawing/2014/main" id="{5154CFD9-AE10-4A60-85FA-8029E3E90804}"/>
              </a:ext>
            </a:extLst>
          </p:cNvPr>
          <p:cNvSpPr txBox="1"/>
          <p:nvPr/>
        </p:nvSpPr>
        <p:spPr>
          <a:xfrm>
            <a:off x="118234" y="3794695"/>
            <a:ext cx="3399110" cy="369332"/>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solidFill>
                  <a:srgbClr val="222222"/>
                </a:solidFill>
                <a:effectLst/>
                <a:latin typeface="-apple-system"/>
              </a:rPr>
              <a:t> DEVELOP TECHNICAL SKILLS</a:t>
            </a:r>
          </a:p>
        </p:txBody>
      </p:sp>
    </p:spTree>
    <p:extLst>
      <p:ext uri="{BB962C8B-B14F-4D97-AF65-F5344CB8AC3E}">
        <p14:creationId xmlns:p14="http://schemas.microsoft.com/office/powerpoint/2010/main" val="33851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FE19909-6587-4CBD-9AB1-29E2B52BD501}"/>
              </a:ext>
            </a:extLst>
          </p:cNvPr>
          <p:cNvSpPr txBox="1"/>
          <p:nvPr/>
        </p:nvSpPr>
        <p:spPr>
          <a:xfrm>
            <a:off x="876301" y="1352550"/>
            <a:ext cx="10153650" cy="1427635"/>
          </a:xfrm>
          <a:prstGeom prst="rect">
            <a:avLst/>
          </a:prstGeom>
          <a:noFill/>
        </p:spPr>
        <p:txBody>
          <a:bodyPr wrap="square" rtlCol="0">
            <a:spAutoFit/>
          </a:bodyPr>
          <a:lstStyle/>
          <a:p>
            <a:pPr>
              <a:lnSpc>
                <a:spcPct val="150000"/>
              </a:lnSpc>
            </a:pPr>
            <a:r>
              <a:rPr lang="en-US" sz="2000" b="1" i="0" dirty="0">
                <a:solidFill>
                  <a:srgbClr val="242424"/>
                </a:solidFill>
                <a:effectLst/>
                <a:latin typeface="Arial" panose="020B0604020202020204" pitchFamily="34" charset="0"/>
                <a:cs typeface="Arial" panose="020B0604020202020204" pitchFamily="34" charset="0"/>
              </a:rPr>
              <a:t>A web developer is responsible for programming the code that “tells” a website how to function. A developer builds a website from the bottom up, which means designing it in such a way that end users have no difficulty navigating the site.</a:t>
            </a:r>
            <a:endParaRPr lang="fr-FR" sz="2000" b="1" dirty="0">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9B06014B-158D-4A6A-AF4B-DA6FF3EB597C}"/>
              </a:ext>
            </a:extLst>
          </p:cNvPr>
          <p:cNvSpPr txBox="1"/>
          <p:nvPr/>
        </p:nvSpPr>
        <p:spPr>
          <a:xfrm>
            <a:off x="2209799" y="485774"/>
            <a:ext cx="8753475" cy="523220"/>
          </a:xfrm>
          <a:prstGeom prst="rect">
            <a:avLst/>
          </a:prstGeom>
          <a:noFill/>
        </p:spPr>
        <p:txBody>
          <a:bodyPr wrap="square" rtlCol="0">
            <a:spAutoFit/>
          </a:bodyPr>
          <a:lstStyle/>
          <a:p>
            <a:r>
              <a:rPr lang="en-US" sz="2800" b="0" i="1" dirty="0">
                <a:solidFill>
                  <a:schemeClr val="accent1"/>
                </a:solidFill>
                <a:effectLst/>
                <a:latin typeface="Arial" panose="020B0604020202020204" pitchFamily="34" charset="0"/>
                <a:cs typeface="Arial" panose="020B0604020202020204" pitchFamily="34" charset="0"/>
              </a:rPr>
              <a:t>What is the role of a web developer?</a:t>
            </a:r>
            <a:endParaRPr lang="fr-FR" sz="2800" dirty="0">
              <a:solidFill>
                <a:schemeClr val="accent1"/>
              </a:solidFill>
              <a:latin typeface="Arial" panose="020B0604020202020204" pitchFamily="34" charset="0"/>
              <a:cs typeface="Arial" panose="020B0604020202020204" pitchFamily="34" charset="0"/>
            </a:endParaRPr>
          </a:p>
        </p:txBody>
      </p:sp>
      <p:pic>
        <p:nvPicPr>
          <p:cNvPr id="5" name="Image 4" descr="Une image contenant texte&#10;&#10;Description générée automatiquement">
            <a:extLst>
              <a:ext uri="{FF2B5EF4-FFF2-40B4-BE49-F238E27FC236}">
                <a16:creationId xmlns:a16="http://schemas.microsoft.com/office/drawing/2014/main" id="{DC66DBC6-D41F-4DC6-9360-5B10A7BF4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000" y="3209852"/>
            <a:ext cx="6807550" cy="2819545"/>
          </a:xfrm>
          <a:prstGeom prst="rect">
            <a:avLst/>
          </a:prstGeom>
        </p:spPr>
      </p:pic>
    </p:spTree>
    <p:extLst>
      <p:ext uri="{BB962C8B-B14F-4D97-AF65-F5344CB8AC3E}">
        <p14:creationId xmlns:p14="http://schemas.microsoft.com/office/powerpoint/2010/main" val="17722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0D6133-A53E-454E-83BE-003389108D4F}"/>
              </a:ext>
            </a:extLst>
          </p:cNvPr>
          <p:cNvSpPr txBox="1"/>
          <p:nvPr/>
        </p:nvSpPr>
        <p:spPr>
          <a:xfrm>
            <a:off x="751840" y="1660882"/>
            <a:ext cx="4048344" cy="3536236"/>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2200" b="1" i="0" dirty="0">
                <a:effectLst/>
              </a:rPr>
              <a:t>Web developers have distinct </a:t>
            </a:r>
            <a:r>
              <a:rPr lang="en-US" sz="2200" b="1" i="0" u="none" strike="noStrike" dirty="0">
                <a:effectLst/>
                <a:hlinkClick r:id="rId2"/>
              </a:rPr>
              <a:t>personalities</a:t>
            </a:r>
            <a:r>
              <a:rPr lang="en-US" sz="2200" b="1" i="0" dirty="0">
                <a:effectLst/>
              </a:rPr>
              <a:t>. They tend to be artistic individuals, which means they’re creative, intuitive, sensitive, articulate, and expressive. They are unstructured, original, nonconforming, and innovative. Some of them are also conventional, meaning they’re conscientious and conservative</a:t>
            </a:r>
            <a:r>
              <a:rPr lang="en-US" sz="2200" b="0" i="0" dirty="0">
                <a:effectLst/>
              </a:rPr>
              <a:t>.</a:t>
            </a:r>
            <a:endParaRPr lang="en-US" sz="2200" dirty="0"/>
          </a:p>
        </p:txBody>
      </p:sp>
      <p:pic>
        <p:nvPicPr>
          <p:cNvPr id="6" name="Image 5">
            <a:extLst>
              <a:ext uri="{FF2B5EF4-FFF2-40B4-BE49-F238E27FC236}">
                <a16:creationId xmlns:a16="http://schemas.microsoft.com/office/drawing/2014/main" id="{F069AB32-1235-4414-AAD0-0EAB2B3FF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330" y="2118764"/>
            <a:ext cx="3217333" cy="3190744"/>
          </a:xfrm>
          <a:prstGeom prst="rect">
            <a:avLst/>
          </a:prstGeom>
        </p:spPr>
      </p:pic>
    </p:spTree>
    <p:extLst>
      <p:ext uri="{BB962C8B-B14F-4D97-AF65-F5344CB8AC3E}">
        <p14:creationId xmlns:p14="http://schemas.microsoft.com/office/powerpoint/2010/main" val="1018715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143</TotalTime>
  <Words>267</Words>
  <Application>Microsoft Office PowerPoint</Application>
  <PresentationFormat>Grand écran</PresentationFormat>
  <Paragraphs>18</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-apple-system</vt:lpstr>
      <vt:lpstr>Arial</vt:lpstr>
      <vt:lpstr>Century Gothic</vt:lpstr>
      <vt:lpstr>Garamond</vt:lpstr>
      <vt:lpstr>Wingdings</vt:lpstr>
      <vt:lpstr>Savon</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Fatma Brahmi ( ISSATGF )</dc:creator>
  <cp:lastModifiedBy>Fatma Brahmi ( ISSATGF )</cp:lastModifiedBy>
  <cp:revision>8</cp:revision>
  <dcterms:created xsi:type="dcterms:W3CDTF">2021-06-29T20:00:01Z</dcterms:created>
  <dcterms:modified xsi:type="dcterms:W3CDTF">2021-06-29T22:23:56Z</dcterms:modified>
</cp:coreProperties>
</file>