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859" r:id="rId6"/>
    <p:sldId id="1857" r:id="rId7"/>
    <p:sldId id="1864" r:id="rId8"/>
    <p:sldId id="1863" r:id="rId9"/>
    <p:sldId id="1660" r:id="rId10"/>
    <p:sldId id="1867" r:id="rId11"/>
    <p:sldId id="1670" r:id="rId12"/>
    <p:sldId id="1870" r:id="rId13"/>
    <p:sldId id="1871"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63"/>
            <p14:sldId id="1660"/>
            <p14:sldId id="1867"/>
            <p14:sldId id="1670"/>
            <p14:sldId id="1870"/>
            <p14:sldId id="1871"/>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365" autoAdjust="0"/>
    <p:restoredTop sz="92133" autoAdjust="0"/>
  </p:normalViewPr>
  <p:slideViewPr>
    <p:cSldViewPr snapToGrid="0">
      <p:cViewPr varScale="1">
        <p:scale>
          <a:sx n="54" d="100"/>
          <a:sy n="54" d="100"/>
        </p:scale>
        <p:origin x="24" y="40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5/23/2021 12:50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5/23/2021 11:20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5/23/2021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5/23/2021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5/23/2021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5/23/2021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3833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5/23/2021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7889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5/23/2021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4659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5/23/2021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064" y="3439179"/>
            <a:ext cx="10995736" cy="430887"/>
          </a:xfrm>
        </p:spPr>
        <p:txBody>
          <a:bodyPr/>
          <a:lstStyle/>
          <a:p>
            <a:r>
              <a:rPr lang="en-US" sz="2800" dirty="0"/>
              <a:t>Python Text to Speech Project with Git and GitHub</a:t>
            </a:r>
          </a:p>
        </p:txBody>
      </p:sp>
      <p:sp>
        <p:nvSpPr>
          <p:cNvPr id="3" name="TextBox 2">
            <a:extLst>
              <a:ext uri="{FF2B5EF4-FFF2-40B4-BE49-F238E27FC236}">
                <a16:creationId xmlns:a16="http://schemas.microsoft.com/office/drawing/2014/main" id="{C676CDCB-9C80-4BEF-98BF-E75898069E17}"/>
              </a:ext>
            </a:extLst>
          </p:cNvPr>
          <p:cNvSpPr txBox="1"/>
          <p:nvPr/>
        </p:nvSpPr>
        <p:spPr>
          <a:xfrm>
            <a:off x="7410994" y="4310743"/>
            <a:ext cx="2420983" cy="307777"/>
          </a:xfrm>
          <a:prstGeom prst="rect">
            <a:avLst/>
          </a:prstGeom>
          <a:noFill/>
        </p:spPr>
        <p:txBody>
          <a:bodyPr wrap="square" lIns="0" tIns="0" rIns="0" bIns="0" rtlCol="0">
            <a:spAutoFit/>
          </a:bodyPr>
          <a:lstStyle/>
          <a:p>
            <a:pPr algn="l"/>
            <a:r>
              <a:rPr lang="en-IN" sz="2000" dirty="0">
                <a:solidFill>
                  <a:schemeClr val="bg1"/>
                </a:solidFill>
                <a:latin typeface="Bahnschrift Light Condensed" panose="020B0502040204020203" pitchFamily="34" charset="0"/>
              </a:rPr>
              <a:t>Aman India</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5526" y="2875002"/>
            <a:ext cx="10527937" cy="553998"/>
          </a:xfrm>
        </p:spPr>
        <p:txBody>
          <a:bodyPr/>
          <a:lstStyle/>
          <a:p>
            <a:r>
              <a:rPr lang="en-US" sz="3600" dirty="0"/>
              <a:t>Text to Speech Project with hand on Git and GitHub</a:t>
            </a:r>
            <a:endParaRPr lang="en-US" dirty="0"/>
          </a:p>
        </p:txBody>
      </p:sp>
      <p:sp>
        <p:nvSpPr>
          <p:cNvPr id="5" name="Text Placeholder 4"/>
          <p:cNvSpPr>
            <a:spLocks noGrp="1"/>
          </p:cNvSpPr>
          <p:nvPr>
            <p:ph type="body" sz="quarter" idx="12"/>
          </p:nvPr>
        </p:nvSpPr>
        <p:spPr>
          <a:xfrm>
            <a:off x="392611" y="3499600"/>
            <a:ext cx="6655646" cy="307777"/>
          </a:xfrm>
        </p:spPr>
        <p:txBody>
          <a:bodyPr/>
          <a:lstStyle/>
          <a:p>
            <a:r>
              <a:rPr lang="en-US" dirty="0"/>
              <a:t>Learn to empower by building creative </a:t>
            </a: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C897C-EDB1-4E32-81F8-2B2E304DF87A}"/>
              </a:ext>
            </a:extLst>
          </p:cNvPr>
          <p:cNvSpPr txBox="1"/>
          <p:nvPr/>
        </p:nvSpPr>
        <p:spPr>
          <a:xfrm>
            <a:off x="409303" y="2290354"/>
            <a:ext cx="5547360" cy="430887"/>
          </a:xfrm>
          <a:prstGeom prst="rect">
            <a:avLst/>
          </a:prstGeom>
          <a:noFill/>
        </p:spPr>
        <p:txBody>
          <a:bodyPr wrap="square" lIns="0" tIns="0" rIns="0" bIns="0" rtlCol="0">
            <a:spAutoFit/>
          </a:bodyPr>
          <a:lstStyle/>
          <a:p>
            <a:pPr algn="l"/>
            <a:r>
              <a:rPr lang="en-IN" sz="2800" b="1" dirty="0">
                <a:solidFill>
                  <a:schemeClr val="bg1"/>
                </a:solidFill>
              </a:rPr>
              <a:t> Ready to grasp these items:</a:t>
            </a:r>
          </a:p>
        </p:txBody>
      </p:sp>
      <p:sp>
        <p:nvSpPr>
          <p:cNvPr id="6" name="TextBox 5">
            <a:extLst>
              <a:ext uri="{FF2B5EF4-FFF2-40B4-BE49-F238E27FC236}">
                <a16:creationId xmlns:a16="http://schemas.microsoft.com/office/drawing/2014/main" id="{AFF67DEB-7930-49F6-B5EB-62FC8914F013}"/>
              </a:ext>
            </a:extLst>
          </p:cNvPr>
          <p:cNvSpPr txBox="1"/>
          <p:nvPr/>
        </p:nvSpPr>
        <p:spPr>
          <a:xfrm>
            <a:off x="409303" y="3429000"/>
            <a:ext cx="8107680"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IN" sz="2000" dirty="0">
                <a:solidFill>
                  <a:schemeClr val="bg1"/>
                </a:solidFill>
              </a:rPr>
              <a:t>A deep introduction to APIS</a:t>
            </a:r>
          </a:p>
          <a:p>
            <a:pPr marL="342900" indent="-342900" algn="l">
              <a:buFont typeface="Arial" panose="020B0604020202020204" pitchFamily="34" charset="0"/>
              <a:buChar char="•"/>
            </a:pPr>
            <a:r>
              <a:rPr lang="en-US" sz="2000" dirty="0">
                <a:solidFill>
                  <a:schemeClr val="bg1"/>
                </a:solidFill>
              </a:rPr>
              <a:t>Small Intro to Python</a:t>
            </a:r>
          </a:p>
          <a:p>
            <a:pPr marL="342900" indent="-342900" algn="l">
              <a:buFont typeface="Arial" panose="020B0604020202020204" pitchFamily="34" charset="0"/>
              <a:buChar char="•"/>
            </a:pPr>
            <a:r>
              <a:rPr lang="en-US" sz="2000" dirty="0">
                <a:solidFill>
                  <a:schemeClr val="bg1"/>
                </a:solidFill>
              </a:rPr>
              <a:t>Hands on project</a:t>
            </a:r>
          </a:p>
          <a:p>
            <a:pPr marL="342900" indent="-342900" algn="l">
              <a:buFont typeface="Arial" panose="020B0604020202020204" pitchFamily="34" charset="0"/>
              <a:buChar char="•"/>
            </a:pPr>
            <a:r>
              <a:rPr lang="en-US" sz="2000" dirty="0">
                <a:solidFill>
                  <a:schemeClr val="bg1"/>
                </a:solidFill>
              </a:rPr>
              <a:t>Introduction to Git and GitHub</a:t>
            </a:r>
          </a:p>
          <a:p>
            <a:pPr marL="342900" indent="-342900" algn="l">
              <a:buFont typeface="Arial" panose="020B0604020202020204" pitchFamily="34" charset="0"/>
              <a:buChar char="•"/>
            </a:pPr>
            <a:r>
              <a:rPr lang="en-US" sz="2000" dirty="0">
                <a:solidFill>
                  <a:schemeClr val="bg1"/>
                </a:solidFill>
              </a:rPr>
              <a:t>Making GitHub profile and uploading project</a:t>
            </a:r>
          </a:p>
          <a:p>
            <a:pPr marL="342900" indent="-342900" algn="l">
              <a:buFont typeface="Arial" panose="020B0604020202020204" pitchFamily="34" charset="0"/>
              <a:buChar char="•"/>
            </a:pPr>
            <a:r>
              <a:rPr lang="en-US" sz="2000" dirty="0">
                <a:solidFill>
                  <a:schemeClr val="bg1"/>
                </a:solidFill>
              </a:rPr>
              <a:t>My Introduction (If still space left to digest)</a:t>
            </a:r>
            <a:endParaRPr lang="en-IN" sz="2000" dirty="0">
              <a:solidFill>
                <a:schemeClr val="bg1"/>
              </a:solidFill>
            </a:endParaRPr>
          </a:p>
        </p:txBody>
      </p:sp>
      <p:pic>
        <p:nvPicPr>
          <p:cNvPr id="1026" name="Picture 2" descr="La Jolla Happy Smiles - Home | Facebook">
            <a:extLst>
              <a:ext uri="{FF2B5EF4-FFF2-40B4-BE49-F238E27FC236}">
                <a16:creationId xmlns:a16="http://schemas.microsoft.com/office/drawing/2014/main" id="{E27C395A-8236-4181-ACE3-C3BEE3779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3567171" cy="35043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are APIS and how to build API? - Learn Steps">
            <a:extLst>
              <a:ext uri="{FF2B5EF4-FFF2-40B4-BE49-F238E27FC236}">
                <a16:creationId xmlns:a16="http://schemas.microsoft.com/office/drawing/2014/main" id="{E5F7C2AC-6F1D-4D23-B988-AE3D4B802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746809">
            <a:off x="7467253" y="3214518"/>
            <a:ext cx="3455420" cy="211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Mr. API?</a:t>
            </a:r>
          </a:p>
        </p:txBody>
      </p:sp>
      <p:sp>
        <p:nvSpPr>
          <p:cNvPr id="2" name="TextBox 1">
            <a:extLst>
              <a:ext uri="{FF2B5EF4-FFF2-40B4-BE49-F238E27FC236}">
                <a16:creationId xmlns:a16="http://schemas.microsoft.com/office/drawing/2014/main" id="{DE13DF12-76AC-477E-A724-D694E35DF42F}"/>
              </a:ext>
            </a:extLst>
          </p:cNvPr>
          <p:cNvSpPr txBox="1"/>
          <p:nvPr/>
        </p:nvSpPr>
        <p:spPr>
          <a:xfrm>
            <a:off x="494950" y="1078804"/>
            <a:ext cx="8577943" cy="307777"/>
          </a:xfrm>
          <a:prstGeom prst="rect">
            <a:avLst/>
          </a:prstGeom>
          <a:noFill/>
        </p:spPr>
        <p:txBody>
          <a:bodyPr wrap="square" lIns="0" tIns="0" rIns="0" bIns="0" rtlCol="0">
            <a:spAutoFit/>
          </a:bodyPr>
          <a:lstStyle/>
          <a:p>
            <a:pPr algn="l"/>
            <a:r>
              <a:rPr lang="en-IN" sz="2000" b="0" i="0" dirty="0">
                <a:solidFill>
                  <a:srgbClr val="55565A"/>
                </a:solidFill>
                <a:effectLst/>
                <a:latin typeface="openSans"/>
              </a:rPr>
              <a:t> Application Programming Interface</a:t>
            </a:r>
            <a:endParaRPr lang="en-IN" sz="2000" dirty="0">
              <a:gradFill>
                <a:gsLst>
                  <a:gs pos="2917">
                    <a:schemeClr val="tx1"/>
                  </a:gs>
                  <a:gs pos="30000">
                    <a:schemeClr val="tx1"/>
                  </a:gs>
                </a:gsLst>
                <a:lin ang="5400000" scaled="0"/>
              </a:gradFill>
            </a:endParaRPr>
          </a:p>
        </p:txBody>
      </p:sp>
      <p:sp>
        <p:nvSpPr>
          <p:cNvPr id="4" name="Text Placeholder 3">
            <a:extLst>
              <a:ext uri="{FF2B5EF4-FFF2-40B4-BE49-F238E27FC236}">
                <a16:creationId xmlns:a16="http://schemas.microsoft.com/office/drawing/2014/main" id="{57721C95-A89B-480E-B987-D52664A3686B}"/>
              </a:ext>
            </a:extLst>
          </p:cNvPr>
          <p:cNvSpPr>
            <a:spLocks noGrp="1"/>
          </p:cNvSpPr>
          <p:nvPr>
            <p:ph type="body" sz="quarter" idx="10"/>
          </p:nvPr>
        </p:nvSpPr>
        <p:spPr>
          <a:xfrm>
            <a:off x="586740" y="1782713"/>
            <a:ext cx="11018520" cy="215444"/>
          </a:xfrm>
        </p:spPr>
        <p:txBody>
          <a:bodyPr/>
          <a:lstStyle/>
          <a:p>
            <a:r>
              <a:rPr lang="en-IN" sz="1400" dirty="0"/>
              <a:t>In layman term</a:t>
            </a:r>
          </a:p>
        </p:txBody>
      </p:sp>
      <p:sp>
        <p:nvSpPr>
          <p:cNvPr id="5" name="TextBox 4">
            <a:extLst>
              <a:ext uri="{FF2B5EF4-FFF2-40B4-BE49-F238E27FC236}">
                <a16:creationId xmlns:a16="http://schemas.microsoft.com/office/drawing/2014/main" id="{554874B7-F986-4706-A5D9-C50089B853AD}"/>
              </a:ext>
            </a:extLst>
          </p:cNvPr>
          <p:cNvSpPr txBox="1"/>
          <p:nvPr/>
        </p:nvSpPr>
        <p:spPr>
          <a:xfrm>
            <a:off x="905691" y="2272937"/>
            <a:ext cx="9840686" cy="615553"/>
          </a:xfrm>
          <a:prstGeom prst="rect">
            <a:avLst/>
          </a:prstGeom>
          <a:noFill/>
        </p:spPr>
        <p:txBody>
          <a:bodyPr wrap="square" lIns="0" tIns="0" rIns="0" bIns="0" rtlCol="0">
            <a:spAutoFit/>
          </a:bodyPr>
          <a:lstStyle/>
          <a:p>
            <a:pPr algn="l"/>
            <a:r>
              <a:rPr lang="en-IN" sz="2000" dirty="0">
                <a:gradFill>
                  <a:gsLst>
                    <a:gs pos="2917">
                      <a:schemeClr val="tx1"/>
                    </a:gs>
                    <a:gs pos="30000">
                      <a:schemeClr val="tx1"/>
                    </a:gs>
                  </a:gsLst>
                  <a:lin ang="5400000" scaled="0"/>
                </a:gradFill>
              </a:rPr>
              <a:t>API is a guard that build connection between two applications and enables to share data with some rules.</a:t>
            </a:r>
          </a:p>
        </p:txBody>
      </p:sp>
      <p:sp>
        <p:nvSpPr>
          <p:cNvPr id="9" name="Text Placeholder 3">
            <a:extLst>
              <a:ext uri="{FF2B5EF4-FFF2-40B4-BE49-F238E27FC236}">
                <a16:creationId xmlns:a16="http://schemas.microsoft.com/office/drawing/2014/main" id="{68C1AA3A-3EA0-42CA-B4DD-6DA94097936B}"/>
              </a:ext>
            </a:extLst>
          </p:cNvPr>
          <p:cNvSpPr txBox="1">
            <a:spLocks/>
          </p:cNvSpPr>
          <p:nvPr/>
        </p:nvSpPr>
        <p:spPr>
          <a:xfrm>
            <a:off x="494950" y="3067574"/>
            <a:ext cx="11018520"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400" dirty="0"/>
              <a:t>Formal Definition</a:t>
            </a:r>
          </a:p>
        </p:txBody>
      </p:sp>
      <p:sp>
        <p:nvSpPr>
          <p:cNvPr id="10" name="TextBox 9">
            <a:extLst>
              <a:ext uri="{FF2B5EF4-FFF2-40B4-BE49-F238E27FC236}">
                <a16:creationId xmlns:a16="http://schemas.microsoft.com/office/drawing/2014/main" id="{86138920-6949-4ABE-B2B4-E9CADE236410}"/>
              </a:ext>
            </a:extLst>
          </p:cNvPr>
          <p:cNvSpPr txBox="1"/>
          <p:nvPr/>
        </p:nvSpPr>
        <p:spPr>
          <a:xfrm>
            <a:off x="905691" y="3462102"/>
            <a:ext cx="9840686" cy="1846659"/>
          </a:xfrm>
          <a:prstGeom prst="rect">
            <a:avLst/>
          </a:prstGeom>
          <a:noFill/>
        </p:spPr>
        <p:txBody>
          <a:bodyPr wrap="square" lIns="0" tIns="0" rIns="0" bIns="0" rtlCol="0">
            <a:spAutoFit/>
          </a:bodyPr>
          <a:lstStyle/>
          <a:p>
            <a:pPr algn="l"/>
            <a:r>
              <a:rPr lang="en-US" sz="2000" b="0" i="0" dirty="0">
                <a:solidFill>
                  <a:srgbClr val="202124"/>
                </a:solidFill>
                <a:effectLst/>
                <a:latin typeface="arial" panose="020B0604020202020204" pitchFamily="34" charset="0"/>
              </a:rPr>
              <a:t>An </a:t>
            </a:r>
            <a:r>
              <a:rPr lang="en-US" sz="2000" b="1" i="0" dirty="0">
                <a:solidFill>
                  <a:srgbClr val="202124"/>
                </a:solidFill>
                <a:effectLst/>
                <a:latin typeface="arial" panose="020B0604020202020204" pitchFamily="34" charset="0"/>
              </a:rPr>
              <a:t>API</a:t>
            </a:r>
            <a:r>
              <a:rPr lang="en-US" sz="2000" b="0" i="0" dirty="0">
                <a:solidFill>
                  <a:srgbClr val="202124"/>
                </a:solidFill>
                <a:effectLst/>
                <a:latin typeface="arial" panose="020B0604020202020204" pitchFamily="34" charset="0"/>
              </a:rPr>
              <a:t> (Application Programming Interface) is a set of functions that allows applications to access data and interact with external software components, operating systems, or microservices. </a:t>
            </a:r>
          </a:p>
          <a:p>
            <a:pPr algn="l"/>
            <a:endParaRPr lang="en-US" sz="2000" dirty="0">
              <a:solidFill>
                <a:srgbClr val="202124"/>
              </a:solidFill>
              <a:latin typeface="arial" panose="020B0604020202020204" pitchFamily="34" charset="0"/>
            </a:endParaRPr>
          </a:p>
          <a:p>
            <a:pPr algn="l"/>
            <a:r>
              <a:rPr lang="en-US" sz="2000" b="0" i="0" dirty="0">
                <a:solidFill>
                  <a:srgbClr val="202124"/>
                </a:solidFill>
                <a:effectLst/>
                <a:latin typeface="arial" panose="020B0604020202020204" pitchFamily="34" charset="0"/>
              </a:rPr>
              <a:t>To simplify, an </a:t>
            </a:r>
            <a:r>
              <a:rPr lang="en-US" sz="2000" b="1" i="0" dirty="0">
                <a:solidFill>
                  <a:srgbClr val="202124"/>
                </a:solidFill>
                <a:effectLst/>
                <a:latin typeface="arial" panose="020B0604020202020204" pitchFamily="34" charset="0"/>
              </a:rPr>
              <a:t>API</a:t>
            </a:r>
            <a:r>
              <a:rPr lang="en-US" sz="2000" b="0" i="0" dirty="0">
                <a:solidFill>
                  <a:srgbClr val="202124"/>
                </a:solidFill>
                <a:effectLst/>
                <a:latin typeface="arial" panose="020B0604020202020204" pitchFamily="34" charset="0"/>
              </a:rPr>
              <a:t> delivers a user response to a system and sends the system's response back to a user.</a:t>
            </a:r>
            <a:endParaRPr lang="en-IN" sz="2000" dirty="0">
              <a:gradFill>
                <a:gsLst>
                  <a:gs pos="2917">
                    <a:schemeClr val="tx1"/>
                  </a:gs>
                  <a:gs pos="30000">
                    <a:schemeClr val="tx1"/>
                  </a:gs>
                </a:gsLst>
                <a:lin ang="5400000" scaled="0"/>
              </a:gradFill>
            </a:endParaRPr>
          </a:p>
        </p:txBody>
      </p:sp>
      <p:pic>
        <p:nvPicPr>
          <p:cNvPr id="3074" name="Picture 2" descr="Should APIs Be Protected By Copyright Law?">
            <a:extLst>
              <a:ext uri="{FF2B5EF4-FFF2-40B4-BE49-F238E27FC236}">
                <a16:creationId xmlns:a16="http://schemas.microsoft.com/office/drawing/2014/main" id="{4374FA5F-FACA-40CF-A600-4697F9611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484" y="76057"/>
            <a:ext cx="3768544" cy="210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Its uses in daily life:</a:t>
            </a:r>
          </a:p>
        </p:txBody>
      </p:sp>
      <p:sp>
        <p:nvSpPr>
          <p:cNvPr id="6" name="Text Placeholder 5"/>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US" dirty="0"/>
              <a:t>Google Pay</a:t>
            </a:r>
          </a:p>
          <a:p>
            <a:pPr marL="457200" indent="-457200">
              <a:buFont typeface="Arial" panose="020B0604020202020204" pitchFamily="34" charset="0"/>
              <a:buChar char="•"/>
            </a:pPr>
            <a:r>
              <a:rPr lang="en-US" dirty="0"/>
              <a:t>Flight Booking</a:t>
            </a:r>
          </a:p>
          <a:p>
            <a:pPr marL="457200" indent="-457200">
              <a:buFont typeface="Arial" panose="020B0604020202020204" pitchFamily="34" charset="0"/>
              <a:buChar char="•"/>
            </a:pPr>
            <a:r>
              <a:rPr lang="en-US" dirty="0"/>
              <a:t>Movie ticket booking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a:p>
            <a:r>
              <a:rPr lang="en-US" b="1" dirty="0"/>
              <a:t>Using any third party application is done by API!</a:t>
            </a:r>
          </a:p>
        </p:txBody>
      </p:sp>
      <p:pic>
        <p:nvPicPr>
          <p:cNvPr id="4098" name="Picture 2" descr="BookMyShow Rejigs Leadership Team - BW Businessworld">
            <a:extLst>
              <a:ext uri="{FF2B5EF4-FFF2-40B4-BE49-F238E27FC236}">
                <a16:creationId xmlns:a16="http://schemas.microsoft.com/office/drawing/2014/main" id="{FA9F9027-760A-402B-AA06-D53FBD283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45648">
            <a:off x="6706202" y="548669"/>
            <a:ext cx="2148509" cy="116068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lipkart Offers, Coupons, Promo Codes: Upto 85% OFF Today | May 2021 - NDTV  Gadgets 360">
            <a:extLst>
              <a:ext uri="{FF2B5EF4-FFF2-40B4-BE49-F238E27FC236}">
                <a16:creationId xmlns:a16="http://schemas.microsoft.com/office/drawing/2014/main" id="{18C20FAA-6FFC-4218-886C-612F1CAC2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2777" y="511745"/>
            <a:ext cx="2137002" cy="142207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What Is Google Pay, and What Can You Do With It?">
            <a:extLst>
              <a:ext uri="{FF2B5EF4-FFF2-40B4-BE49-F238E27FC236}">
                <a16:creationId xmlns:a16="http://schemas.microsoft.com/office/drawing/2014/main" id="{8F5A6387-2DC2-44D8-8658-29104B0DF7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7650" y="2095500"/>
            <a:ext cx="31623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ere is how WhatsApp Pay stacks up against Google Pay and PhonePe |  Business Insider India">
            <a:extLst>
              <a:ext uri="{FF2B5EF4-FFF2-40B4-BE49-F238E27FC236}">
                <a16:creationId xmlns:a16="http://schemas.microsoft.com/office/drawing/2014/main" id="{8CB094D7-FD00-4210-9089-8455E1FF7F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1702" y="3045006"/>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Hands on project</a:t>
            </a:r>
          </a:p>
        </p:txBody>
      </p:sp>
      <p:sp>
        <p:nvSpPr>
          <p:cNvPr id="6" name="Text Placeholder 5"/>
          <p:cNvSpPr>
            <a:spLocks noGrp="1"/>
          </p:cNvSpPr>
          <p:nvPr>
            <p:ph type="body" sz="quarter" idx="10"/>
          </p:nvPr>
        </p:nvSpPr>
        <p:spPr>
          <a:xfrm>
            <a:off x="584200" y="1435497"/>
            <a:ext cx="4571274" cy="1809726"/>
          </a:xfrm>
        </p:spPr>
        <p:txBody>
          <a:bodyPr/>
          <a:lstStyle/>
          <a:p>
            <a:pPr marL="0" indent="0">
              <a:buNone/>
            </a:pPr>
            <a:r>
              <a:rPr lang="en-US" dirty="0"/>
              <a:t>We are building a python project with the use of simple google Text to Speech API.</a:t>
            </a:r>
          </a:p>
          <a:p>
            <a:pPr marL="0" indent="0">
              <a:buNone/>
            </a:pPr>
            <a:r>
              <a:rPr lang="en-US" dirty="0"/>
              <a:t>(</a:t>
            </a:r>
            <a:r>
              <a:rPr lang="en-IN" b="0" i="0" dirty="0" err="1">
                <a:solidFill>
                  <a:srgbClr val="000000"/>
                </a:solidFill>
                <a:effectLst/>
                <a:latin typeface="Consolas" panose="020B0609020204030204" pitchFamily="49" charset="0"/>
              </a:rPr>
              <a:t>gTTS</a:t>
            </a:r>
            <a:r>
              <a:rPr lang="en-US" b="0" i="0" dirty="0">
                <a:solidFill>
                  <a:srgbClr val="000000"/>
                </a:solidFill>
                <a:effectLst/>
                <a:latin typeface="Consolas" panose="020B0609020204030204" pitchFamily="49" charset="0"/>
              </a:rPr>
              <a:t>)</a:t>
            </a:r>
            <a:endParaRPr lang="en-US" dirty="0"/>
          </a:p>
        </p:txBody>
      </p:sp>
      <p:sp>
        <p:nvSpPr>
          <p:cNvPr id="2" name="TextBox 1">
            <a:extLst>
              <a:ext uri="{FF2B5EF4-FFF2-40B4-BE49-F238E27FC236}">
                <a16:creationId xmlns:a16="http://schemas.microsoft.com/office/drawing/2014/main" id="{7C5F0396-7019-4FF4-90DA-B43219EA7D3E}"/>
              </a:ext>
            </a:extLst>
          </p:cNvPr>
          <p:cNvSpPr txBox="1"/>
          <p:nvPr/>
        </p:nvSpPr>
        <p:spPr>
          <a:xfrm>
            <a:off x="4807132" y="3612778"/>
            <a:ext cx="7245531" cy="615553"/>
          </a:xfrm>
          <a:prstGeom prst="rect">
            <a:avLst/>
          </a:prstGeom>
          <a:noFill/>
        </p:spPr>
        <p:txBody>
          <a:bodyPr wrap="square" lIns="0" tIns="0" rIns="0" bIns="0" rtlCol="0">
            <a:spAutoFit/>
          </a:bodyPr>
          <a:lstStyle/>
          <a:p>
            <a:pPr algn="l"/>
            <a:r>
              <a:rPr lang="en-IN" sz="2000" dirty="0">
                <a:gradFill>
                  <a:gsLst>
                    <a:gs pos="2917">
                      <a:schemeClr val="tx1"/>
                    </a:gs>
                    <a:gs pos="30000">
                      <a:schemeClr val="tx1"/>
                    </a:gs>
                  </a:gsLst>
                  <a:lin ang="5400000" scaled="0"/>
                </a:gradFill>
              </a:rPr>
              <a:t>The project we are going to build is a personalized book reader with support of different languages.</a:t>
            </a:r>
          </a:p>
        </p:txBody>
      </p:sp>
      <p:sp>
        <p:nvSpPr>
          <p:cNvPr id="3" name="TextBox 2">
            <a:extLst>
              <a:ext uri="{FF2B5EF4-FFF2-40B4-BE49-F238E27FC236}">
                <a16:creationId xmlns:a16="http://schemas.microsoft.com/office/drawing/2014/main" id="{5DE99FDA-1840-43A9-A169-1D48F4A40C02}"/>
              </a:ext>
            </a:extLst>
          </p:cNvPr>
          <p:cNvSpPr txBox="1"/>
          <p:nvPr/>
        </p:nvSpPr>
        <p:spPr>
          <a:xfrm>
            <a:off x="418011" y="4885509"/>
            <a:ext cx="6113418" cy="615553"/>
          </a:xfrm>
          <a:prstGeom prst="rect">
            <a:avLst/>
          </a:prstGeom>
          <a:noFill/>
        </p:spPr>
        <p:txBody>
          <a:bodyPr wrap="square" lIns="0" tIns="0" rIns="0" bIns="0" rtlCol="0">
            <a:spAutoFit/>
          </a:bodyPr>
          <a:lstStyle/>
          <a:p>
            <a:pPr algn="l"/>
            <a:r>
              <a:rPr lang="en-IN" sz="2000" dirty="0">
                <a:gradFill>
                  <a:gsLst>
                    <a:gs pos="2917">
                      <a:schemeClr val="tx1"/>
                    </a:gs>
                    <a:gs pos="30000">
                      <a:schemeClr val="tx1"/>
                    </a:gs>
                  </a:gsLst>
                  <a:lin ang="5400000" scaled="0"/>
                </a:gradFill>
              </a:rPr>
              <a:t>For details of </a:t>
            </a:r>
            <a:r>
              <a:rPr lang="en-IN" sz="2000" dirty="0" err="1">
                <a:gradFill>
                  <a:gsLst>
                    <a:gs pos="2917">
                      <a:schemeClr val="tx1"/>
                    </a:gs>
                    <a:gs pos="30000">
                      <a:schemeClr val="tx1"/>
                    </a:gs>
                  </a:gsLst>
                  <a:lin ang="5400000" scaled="0"/>
                </a:gradFill>
              </a:rPr>
              <a:t>gtts</a:t>
            </a:r>
            <a:r>
              <a:rPr lang="en-IN" sz="2000" dirty="0">
                <a:gradFill>
                  <a:gsLst>
                    <a:gs pos="2917">
                      <a:schemeClr val="tx1"/>
                    </a:gs>
                    <a:gs pos="30000">
                      <a:schemeClr val="tx1"/>
                    </a:gs>
                  </a:gsLst>
                  <a:lin ang="5400000" scaled="0"/>
                </a:gradFill>
              </a:rPr>
              <a:t> refer:</a:t>
            </a:r>
          </a:p>
          <a:p>
            <a:pPr algn="l"/>
            <a:r>
              <a:rPr lang="en-IN" sz="2000" b="1" dirty="0">
                <a:gradFill>
                  <a:gsLst>
                    <a:gs pos="2917">
                      <a:schemeClr val="tx1"/>
                    </a:gs>
                    <a:gs pos="30000">
                      <a:schemeClr val="tx1"/>
                    </a:gs>
                  </a:gsLst>
                  <a:lin ang="5400000" scaled="0"/>
                </a:gradFill>
              </a:rPr>
              <a:t> https://gtts.readthedocs.io/en/latest/module.html</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2AAB-1E77-4055-B273-90918593C1DD}"/>
              </a:ext>
            </a:extLst>
          </p:cNvPr>
          <p:cNvSpPr>
            <a:spLocks noGrp="1"/>
          </p:cNvSpPr>
          <p:nvPr>
            <p:ph type="title"/>
          </p:nvPr>
        </p:nvSpPr>
        <p:spPr/>
        <p:txBody>
          <a:bodyPr/>
          <a:lstStyle/>
          <a:p>
            <a:r>
              <a:rPr lang="en-IN" dirty="0"/>
              <a:t>Introduction to Git and GitHub</a:t>
            </a:r>
          </a:p>
        </p:txBody>
      </p:sp>
      <p:sp>
        <p:nvSpPr>
          <p:cNvPr id="3" name="Text Placeholder 2">
            <a:extLst>
              <a:ext uri="{FF2B5EF4-FFF2-40B4-BE49-F238E27FC236}">
                <a16:creationId xmlns:a16="http://schemas.microsoft.com/office/drawing/2014/main" id="{88BED24D-62D5-43FB-9B6F-165DFE88EA8F}"/>
              </a:ext>
            </a:extLst>
          </p:cNvPr>
          <p:cNvSpPr>
            <a:spLocks noGrp="1"/>
          </p:cNvSpPr>
          <p:nvPr>
            <p:ph type="body" sz="quarter" idx="12"/>
          </p:nvPr>
        </p:nvSpPr>
        <p:spPr/>
        <p:txBody>
          <a:bodyPr/>
          <a:lstStyle/>
          <a:p>
            <a:r>
              <a:rPr lang="en-IN" dirty="0"/>
              <a:t>Mr smart code vault and version control</a:t>
            </a:r>
          </a:p>
        </p:txBody>
      </p:sp>
    </p:spTree>
    <p:extLst>
      <p:ext uri="{BB962C8B-B14F-4D97-AF65-F5344CB8AC3E}">
        <p14:creationId xmlns:p14="http://schemas.microsoft.com/office/powerpoint/2010/main" val="27638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DEC1-2573-4DA3-B33E-8153E96AB5D7}"/>
              </a:ext>
            </a:extLst>
          </p:cNvPr>
          <p:cNvSpPr>
            <a:spLocks noGrp="1"/>
          </p:cNvSpPr>
          <p:nvPr>
            <p:ph type="title"/>
          </p:nvPr>
        </p:nvSpPr>
        <p:spPr>
          <a:xfrm>
            <a:off x="740954" y="1333585"/>
            <a:ext cx="6637867" cy="553998"/>
          </a:xfrm>
        </p:spPr>
        <p:txBody>
          <a:bodyPr/>
          <a:lstStyle/>
          <a:p>
            <a:r>
              <a:rPr lang="en-IN" dirty="0"/>
              <a:t>GitHub</a:t>
            </a:r>
          </a:p>
        </p:txBody>
      </p:sp>
      <p:sp>
        <p:nvSpPr>
          <p:cNvPr id="3" name="Text Placeholder 2">
            <a:extLst>
              <a:ext uri="{FF2B5EF4-FFF2-40B4-BE49-F238E27FC236}">
                <a16:creationId xmlns:a16="http://schemas.microsoft.com/office/drawing/2014/main" id="{B0EF11F5-6C8C-4EF2-B7CA-E340E7259D4C}"/>
              </a:ext>
            </a:extLst>
          </p:cNvPr>
          <p:cNvSpPr>
            <a:spLocks noGrp="1"/>
          </p:cNvSpPr>
          <p:nvPr>
            <p:ph type="body" sz="quarter" idx="12"/>
          </p:nvPr>
        </p:nvSpPr>
        <p:spPr>
          <a:xfrm>
            <a:off x="601617" y="2813447"/>
            <a:ext cx="6655646" cy="615553"/>
          </a:xfrm>
        </p:spPr>
        <p:txBody>
          <a:bodyPr/>
          <a:lstStyle/>
          <a:p>
            <a:r>
              <a:rPr lang="en-IN" dirty="0"/>
              <a:t>GitHub is a repository where anyone can store there files and works which can be accessible through the globe.</a:t>
            </a:r>
          </a:p>
        </p:txBody>
      </p:sp>
    </p:spTree>
    <p:extLst>
      <p:ext uri="{BB962C8B-B14F-4D97-AF65-F5344CB8AC3E}">
        <p14:creationId xmlns:p14="http://schemas.microsoft.com/office/powerpoint/2010/main" val="371564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2.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1055</TotalTime>
  <Words>476</Words>
  <Application>Microsoft Office PowerPoint</Application>
  <PresentationFormat>Widescreen</PresentationFormat>
  <Paragraphs>58</Paragraphs>
  <Slides>9</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Arial</vt:lpstr>
      <vt:lpstr>Arial</vt:lpstr>
      <vt:lpstr>Bahnschrift Light Condensed</vt:lpstr>
      <vt:lpstr>Consolas</vt:lpstr>
      <vt:lpstr>openSans</vt:lpstr>
      <vt:lpstr>Segoe UI</vt:lpstr>
      <vt:lpstr>Segoe UI Light</vt:lpstr>
      <vt:lpstr>Segoe UI Semibold</vt:lpstr>
      <vt:lpstr>Segoe UI Semilight</vt:lpstr>
      <vt:lpstr>Wingdings</vt:lpstr>
      <vt:lpstr>WHITE TEMPLATE</vt:lpstr>
      <vt:lpstr>SOFT BLACK TEMPLATE</vt:lpstr>
      <vt:lpstr>PowerPoint Presentation</vt:lpstr>
      <vt:lpstr>Python Text to Speech Project with Git and GitHub</vt:lpstr>
      <vt:lpstr>Text to Speech Project with hand on Git and GitHub</vt:lpstr>
      <vt:lpstr>PowerPoint Presentation</vt:lpstr>
      <vt:lpstr>What is Mr. API?</vt:lpstr>
      <vt:lpstr>Its uses in daily life:</vt:lpstr>
      <vt:lpstr>Hands on project</vt:lpstr>
      <vt:lpstr>Introduction to Git and GitHub</vt:lpstr>
      <vt:lpstr>GitHub</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Aman.India@studentambassadors.com</cp:lastModifiedBy>
  <cp:revision>57</cp:revision>
  <dcterms:created xsi:type="dcterms:W3CDTF">2019-03-28T18:40:02Z</dcterms:created>
  <dcterms:modified xsi:type="dcterms:W3CDTF">2021-05-23T07:21:35Z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