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6" r:id="rId4"/>
  </p:sldMasterIdLst>
  <p:notesMasterIdLst>
    <p:notesMasterId r:id="rId17"/>
  </p:notesMasterIdLst>
  <p:sldIdLst>
    <p:sldId id="268" r:id="rId5"/>
    <p:sldId id="310" r:id="rId6"/>
    <p:sldId id="311" r:id="rId7"/>
    <p:sldId id="312" r:id="rId8"/>
    <p:sldId id="261" r:id="rId9"/>
    <p:sldId id="313" r:id="rId10"/>
    <p:sldId id="314" r:id="rId11"/>
    <p:sldId id="315" r:id="rId12"/>
    <p:sldId id="316" r:id="rId13"/>
    <p:sldId id="317" r:id="rId14"/>
    <p:sldId id="318" r:id="rId15"/>
    <p:sldId id="31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19" autoAdjust="0"/>
  </p:normalViewPr>
  <p:slideViewPr>
    <p:cSldViewPr snapToGrid="0">
      <p:cViewPr varScale="1">
        <p:scale>
          <a:sx n="80" d="100"/>
          <a:sy n="80" d="100"/>
        </p:scale>
        <p:origin x="78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6AC66C-5906-4883-BE23-7BB87D945BEF}" type="datetimeFigureOut">
              <a:rPr lang="en-IN" smtClean="0"/>
              <a:t>16-10-2023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FBFA67-56DB-4694-9C7B-EAEFFC0226AB}" type="slidenum">
              <a:rPr lang="en-IN" smtClean="0"/>
              <a:t>‹#›</a:t>
            </a:fld>
            <a:endParaRPr lang="en-IN"/>
          </a:p>
        </p:txBody>
      </p:sp>
    </p:spTree>
    <p:extLst>
      <p:ext uri="{BB962C8B-B14F-4D97-AF65-F5344CB8AC3E}">
        <p14:creationId xmlns:p14="http://schemas.microsoft.com/office/powerpoint/2010/main" val="9687663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cs-CZ" sz="1200" b="0" i="0" u="none" strike="noStrike" kern="1200" cap="none" spc="0" normalizeH="0" baseline="0" noProof="0">
              <a:ln>
                <a:noFill/>
              </a:ln>
              <a:solidFill>
                <a:prstClr val="black"/>
              </a:solidFill>
              <a:effectLst/>
              <a:uLnTx/>
              <a:uFillTx/>
              <a:latin typeface="Calibri"/>
              <a:ea typeface="+mn-ea"/>
              <a:cs typeface="+mn-cs"/>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B7268E1E-0E44-426D-905E-8AD9B19D2182}" type="datetimeFigureOut">
              <a:rPr kumimoji="0" lang="cs-CZ"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16.10.2023</a:t>
            </a:fld>
            <a:endParaRPr kumimoji="0" lang="cs-CZ" sz="1200" b="0" i="0" u="none" strike="noStrike" kern="1200" cap="none" spc="0" normalizeH="0" baseline="0" noProof="0">
              <a:ln>
                <a:noFill/>
              </a:ln>
              <a:solidFill>
                <a:prstClr val="black"/>
              </a:solidFill>
              <a:effectLst/>
              <a:uLnTx/>
              <a:uFillTx/>
              <a:latin typeface="Calibri"/>
              <a:ea typeface="+mn-ea"/>
              <a:cs typeface="+mn-cs"/>
            </a:endParaRP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So, how did we tackle this problem? </a:t>
            </a:r>
          </a:p>
          <a:p>
            <a:pPr lvl="0"/>
            <a:endParaRPr lang="en-US" dirty="0"/>
          </a:p>
          <a:p>
            <a:pPr lvl="0"/>
            <a:r>
              <a:rPr lang="en-US" dirty="0"/>
              <a:t>Well, we approached it in 5 steps:</a:t>
            </a:r>
          </a:p>
          <a:p>
            <a:pPr lvl="0"/>
            <a:endParaRPr lang="en-US" dirty="0"/>
          </a:p>
          <a:p>
            <a:pPr lvl="0"/>
            <a:r>
              <a:rPr lang="en-US" dirty="0"/>
              <a:t>1. Data understanding - the key to success on any data project is to understand the data in detail. So we took the time to understand the data model and domain of your business.</a:t>
            </a:r>
          </a:p>
          <a:p>
            <a:pPr lvl="0"/>
            <a:r>
              <a:rPr lang="en-US" dirty="0"/>
              <a:t>2. Data extraction - after understanding your business, we then architected what an ideal dataset should look like for this problem and extracted it from the relevant data sources.</a:t>
            </a:r>
          </a:p>
          <a:p>
            <a:pPr lvl="0"/>
            <a:r>
              <a:rPr lang="en-US" dirty="0"/>
              <a:t>3. After extracting the raw data, we needed to process and model this data into a dataset that can precisely answer the business questions and produce analytics.</a:t>
            </a:r>
          </a:p>
          <a:p>
            <a:pPr lvl="0"/>
            <a:r>
              <a:rPr lang="en-US" dirty="0"/>
              <a:t>4. With our new dataset, we used our analytical expertise to uncover insights from this dataset and to produce visualizations to describe the insights.</a:t>
            </a:r>
          </a:p>
          <a:p>
            <a:pPr lvl="0"/>
            <a:r>
              <a:rPr lang="en-US" dirty="0"/>
              <a:t>5. And finally we used these insights to unlock business decisions and to make recommendations on next steps.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cs-CZ" sz="1200" b="0" i="0" u="none" strike="noStrike" kern="1200" cap="none" spc="0" normalizeH="0" baseline="0" noProof="0">
              <a:ln>
                <a:noFill/>
              </a:ln>
              <a:solidFill>
                <a:prstClr val="black"/>
              </a:solidFill>
              <a:effectLst/>
              <a:uLnTx/>
              <a:uFillTx/>
              <a:latin typeface="Calibri"/>
              <a:ea typeface="+mn-ea"/>
              <a:cs typeface="+mn-cs"/>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871B2431-D351-4C6E-A3CF-9DFAC0E3E050}" type="slidenum">
              <a:rPr kumimoji="0" lang="cs-CZ"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cs-CZ" sz="1200" b="0" i="0" u="none" strike="noStrike" kern="1200" cap="none" spc="0" normalizeH="0" baseline="0" noProof="0">
              <a:ln>
                <a:noFill/>
              </a:ln>
              <a:solidFill>
                <a:prstClr val="black"/>
              </a:solidFill>
              <a:effectLst/>
              <a:uLnTx/>
              <a:uFillTx/>
              <a:latin typeface="Calibri"/>
              <a:ea typeface="+mn-ea"/>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11111"/>
                </a:solidFill>
                <a:effectLst/>
                <a:latin typeface="__Inter_a64ecd"/>
              </a:rPr>
              <a:t>According to the CEO's request, my examination of the revenue pattern reveals that there are select months of the year that have remarkable growth. According to the data, the first eight months' sales were very stable, with an average of $685k in revenue each month. The revenue rises by 40% over the prior month in September, marking the beginning of the revenue boom. This pattern persisted up until November, when it rose to 1.5 million USD, the greatest amount of the entire year. Unfortunately, since the data for December is lacking, no inferences can be made from it. This analysis demonstrates how seasonality, which typically occurs in the last four months of the year, affects retail store sales.</a:t>
            </a:r>
            <a:endParaRPr lang="en-IN" dirty="0"/>
          </a:p>
        </p:txBody>
      </p:sp>
      <p:sp>
        <p:nvSpPr>
          <p:cNvPr id="4" name="Slide Number Placeholder 3"/>
          <p:cNvSpPr>
            <a:spLocks noGrp="1"/>
          </p:cNvSpPr>
          <p:nvPr>
            <p:ph type="sldNum" sz="quarter" idx="5"/>
          </p:nvPr>
        </p:nvSpPr>
        <p:spPr/>
        <p:txBody>
          <a:bodyPr/>
          <a:lstStyle/>
          <a:p>
            <a:fld id="{C3FBFA67-56DB-4694-9C7B-EAEFFC0226AB}" type="slidenum">
              <a:rPr lang="en-IN" smtClean="0"/>
              <a:t>7</a:t>
            </a:fld>
            <a:endParaRPr lang="en-IN"/>
          </a:p>
        </p:txBody>
      </p:sp>
    </p:spTree>
    <p:extLst>
      <p:ext uri="{BB962C8B-B14F-4D97-AF65-F5344CB8AC3E}">
        <p14:creationId xmlns:p14="http://schemas.microsoft.com/office/powerpoint/2010/main" val="41263647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11111"/>
                </a:solidFill>
                <a:effectLst/>
                <a:latin typeface="__Inter_a64ecd"/>
              </a:rPr>
              <a:t>The second visual shows how the top 10 countries which have opportunities for growth are performing. This data is focused on the countries where demand can be increased as per the CMO's request, hence the UK has been excluded since it already has high demand. My analysis shows that the Netherlands, Éire, Germany, France and Australia are the countries with high volumes of units bought and revenue generated. I advise that an expansion strategy should be initiated to target these regions and generate more business growth.</a:t>
            </a:r>
          </a:p>
          <a:p>
            <a:br>
              <a:rPr lang="en-US" dirty="0"/>
            </a:br>
            <a:endParaRPr lang="en-IN" dirty="0"/>
          </a:p>
        </p:txBody>
      </p:sp>
      <p:sp>
        <p:nvSpPr>
          <p:cNvPr id="4" name="Slide Number Placeholder 3"/>
          <p:cNvSpPr>
            <a:spLocks noGrp="1"/>
          </p:cNvSpPr>
          <p:nvPr>
            <p:ph type="sldNum" sz="quarter" idx="5"/>
          </p:nvPr>
        </p:nvSpPr>
        <p:spPr/>
        <p:txBody>
          <a:bodyPr/>
          <a:lstStyle/>
          <a:p>
            <a:fld id="{C3FBFA67-56DB-4694-9C7B-EAEFFC0226AB}" type="slidenum">
              <a:rPr lang="en-IN" smtClean="0"/>
              <a:t>8</a:t>
            </a:fld>
            <a:endParaRPr lang="en-IN"/>
          </a:p>
        </p:txBody>
      </p:sp>
    </p:spTree>
    <p:extLst>
      <p:ext uri="{BB962C8B-B14F-4D97-AF65-F5344CB8AC3E}">
        <p14:creationId xmlns:p14="http://schemas.microsoft.com/office/powerpoint/2010/main" val="34866499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top 10 consumers who have made the most purchases from the store were the subject of this investigation. According to the data, there aren't many differences between the top 10 customers' purchases. The fact that the highest revenue-producing customer only spent 17% more than the second-highest demonstrates that the company does not rely solely on a small number of consumers to generate income. This demonstrates that the company is in a strong position and that the customer's power of negotiation is low. If the reverse was the case, then the company would need to diversify it's customer base in other to gain upper hand in customers negotiation power.</a:t>
            </a:r>
          </a:p>
          <a:p>
            <a:endParaRPr lang="en-US" dirty="0"/>
          </a:p>
          <a:p>
            <a:endParaRPr lang="en-IN" dirty="0"/>
          </a:p>
        </p:txBody>
      </p:sp>
      <p:sp>
        <p:nvSpPr>
          <p:cNvPr id="4" name="Slide Number Placeholder 3"/>
          <p:cNvSpPr>
            <a:spLocks noGrp="1"/>
          </p:cNvSpPr>
          <p:nvPr>
            <p:ph type="sldNum" sz="quarter" idx="5"/>
          </p:nvPr>
        </p:nvSpPr>
        <p:spPr/>
        <p:txBody>
          <a:bodyPr/>
          <a:lstStyle/>
          <a:p>
            <a:fld id="{C3FBFA67-56DB-4694-9C7B-EAEFFC0226AB}" type="slidenum">
              <a:rPr lang="en-IN" smtClean="0"/>
              <a:t>9</a:t>
            </a:fld>
            <a:endParaRPr lang="en-IN"/>
          </a:p>
        </p:txBody>
      </p:sp>
    </p:spTree>
    <p:extLst>
      <p:ext uri="{BB962C8B-B14F-4D97-AF65-F5344CB8AC3E}">
        <p14:creationId xmlns:p14="http://schemas.microsoft.com/office/powerpoint/2010/main" val="41509974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11111"/>
                </a:solidFill>
                <a:effectLst/>
                <a:latin typeface="__Inter_a64ecd"/>
              </a:rPr>
              <a:t>This map chart contrasts the regions that have and have not produced the highest revenue to illustrate which regions have. Apart from the UK, it is clear that nations like the Netherlands, Éire, Germany, France, and Australia generate significant revenue, and the business should make additional investments there to boost product demand. The map also reveals that the majority of sales occur only in the European zone, with only a small number in the American region. Asia, Africa, and Russia have no market demands for the products, hence there is a large market opportunity in these places, which will increase earnings and profitability.</a:t>
            </a:r>
            <a:endParaRPr lang="en-IN" dirty="0"/>
          </a:p>
        </p:txBody>
      </p:sp>
      <p:sp>
        <p:nvSpPr>
          <p:cNvPr id="4" name="Slide Number Placeholder 3"/>
          <p:cNvSpPr>
            <a:spLocks noGrp="1"/>
          </p:cNvSpPr>
          <p:nvPr>
            <p:ph type="sldNum" sz="quarter" idx="5"/>
          </p:nvPr>
        </p:nvSpPr>
        <p:spPr/>
        <p:txBody>
          <a:bodyPr/>
          <a:lstStyle/>
          <a:p>
            <a:fld id="{C3FBFA67-56DB-4694-9C7B-EAEFFC0226AB}" type="slidenum">
              <a:rPr lang="en-IN" smtClean="0"/>
              <a:t>10</a:t>
            </a:fld>
            <a:endParaRPr lang="en-IN"/>
          </a:p>
        </p:txBody>
      </p:sp>
    </p:spTree>
    <p:extLst>
      <p:ext uri="{BB962C8B-B14F-4D97-AF65-F5344CB8AC3E}">
        <p14:creationId xmlns:p14="http://schemas.microsoft.com/office/powerpoint/2010/main" val="25722497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84DA70-C731-4C70-880D-CCD4705E623C}" type="datetime1">
              <a:rPr lang="en-US" smtClean="0"/>
              <a:t>10/13/2023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81239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10/13/2023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6506036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10/13/2023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05551834"/>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t>10/13/2023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407542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10/13/2023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91600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10/13/2023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251839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10/13/2023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968444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10/13/2023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48906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9667345-2558-425A-8533-9BFDBCE15005}" type="datetime1">
              <a:rPr lang="en-US" smtClean="0"/>
              <a:t>10/13/2023</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025159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2BEA474-078D-4E9B-9B14-09A87B19DC46}" type="datetime1">
              <a:rPr lang="en-US" smtClean="0"/>
              <a:t>10/13/2023</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9589313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t>10/13/2023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053250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2D6E202-B606-4609-B914-27C9371A1F6D}" type="datetime1">
              <a:rPr lang="en-US" smtClean="0"/>
              <a:t>10/13/2023</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A98EE3D-8CD1-4C3F-BD1C-C98C9596463C}" type="slidenum">
              <a:rPr lang="en-US" smtClean="0"/>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0672707"/>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image" Target="../media/image6.svg"/><Relationship Id="rId2" Type="http://schemas.openxmlformats.org/officeDocument/2006/relationships/slideLayout" Target="../slideLayouts/slideLayout7.xml"/><Relationship Id="rId1" Type="http://schemas.openxmlformats.org/officeDocument/2006/relationships/themeOverride" Target="../theme/themeOverride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0AF38-26DF-48B3-952C-4A9091D6863C}"/>
              </a:ext>
            </a:extLst>
          </p:cNvPr>
          <p:cNvSpPr>
            <a:spLocks noGrp="1"/>
          </p:cNvSpPr>
          <p:nvPr>
            <p:ph type="ctrTitle"/>
          </p:nvPr>
        </p:nvSpPr>
        <p:spPr>
          <a:xfrm>
            <a:off x="89647" y="639097"/>
            <a:ext cx="7467039" cy="3672927"/>
          </a:xfrm>
        </p:spPr>
        <p:txBody>
          <a:bodyPr>
            <a:normAutofit fontScale="90000"/>
          </a:bodyPr>
          <a:lstStyle/>
          <a:p>
            <a:pPr algn="ctr"/>
            <a:r>
              <a:rPr lang="en-US" sz="6000" b="1" dirty="0">
                <a:solidFill>
                  <a:srgbClr val="0F172A"/>
                </a:solidFill>
                <a:latin typeface="Arial" panose="020B0604020202020204" pitchFamily="34" charset="0"/>
                <a:cs typeface="Arial" panose="020B0604020202020204" pitchFamily="34" charset="0"/>
              </a:rPr>
              <a:t>TATA-IQ Data Visualization: Empowering Business with Effective Insights</a:t>
            </a:r>
            <a:endParaRPr lang="en-US" sz="8000"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308AC96E-AA33-4309-B51D-072F59E6EC0B}"/>
              </a:ext>
              <a:ext uri="{C183D7F6-B498-43B3-948B-1728B52AA6E4}">
                <adec:decorative xmlns:adec="http://schemas.microsoft.com/office/drawing/2017/decorative" val="1"/>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7556686" y="1"/>
            <a:ext cx="4635315" cy="6857999"/>
          </a:xfrm>
          <a:prstGeom prst="rect">
            <a:avLst/>
          </a:prstGeom>
        </p:spPr>
      </p:pic>
    </p:spTree>
    <p:extLst>
      <p:ext uri="{BB962C8B-B14F-4D97-AF65-F5344CB8AC3E}">
        <p14:creationId xmlns:p14="http://schemas.microsoft.com/office/powerpoint/2010/main" val="3912747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4BB98C-2EF3-7988-6E08-39155F953AC9}"/>
              </a:ext>
            </a:extLst>
          </p:cNvPr>
          <p:cNvSpPr>
            <a:spLocks noGrp="1"/>
          </p:cNvSpPr>
          <p:nvPr>
            <p:ph idx="1"/>
          </p:nvPr>
        </p:nvSpPr>
        <p:spPr>
          <a:xfrm>
            <a:off x="857250" y="381000"/>
            <a:ext cx="10298430" cy="5488094"/>
          </a:xfrm>
        </p:spPr>
        <p:txBody>
          <a:bodyPr/>
          <a:lstStyle/>
          <a:p>
            <a:pPr marL="457200" indent="-457200">
              <a:buClrTx/>
              <a:buFont typeface="+mj-lt"/>
              <a:buAutoNum type="arabicPeriod" startAt="4"/>
            </a:pPr>
            <a:r>
              <a:rPr lang="en-IN" b="1" dirty="0">
                <a:latin typeface="Arial" panose="020B0604020202020204" pitchFamily="34" charset="0"/>
                <a:cs typeface="Arial" panose="020B0604020202020204" pitchFamily="34" charset="0"/>
              </a:rPr>
              <a:t>Product Demand Across Regions</a:t>
            </a:r>
          </a:p>
          <a:p>
            <a:pPr marL="0" indent="0">
              <a:buClrTx/>
              <a:buNone/>
            </a:pPr>
            <a:endParaRPr lang="en-IN" b="1"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9C6E0B79-26EF-6839-A981-10C1F332A8BB}"/>
              </a:ext>
            </a:extLst>
          </p:cNvPr>
          <p:cNvPicPr>
            <a:picLocks noChangeAspect="1"/>
          </p:cNvPicPr>
          <p:nvPr/>
        </p:nvPicPr>
        <p:blipFill rotWithShape="1">
          <a:blip r:embed="rId3"/>
          <a:srcRect r="17149" b="10307"/>
          <a:stretch/>
        </p:blipFill>
        <p:spPr>
          <a:xfrm>
            <a:off x="1036320" y="894962"/>
            <a:ext cx="10450829" cy="5267713"/>
          </a:xfrm>
          <a:prstGeom prst="rect">
            <a:avLst/>
          </a:prstGeom>
        </p:spPr>
      </p:pic>
    </p:spTree>
    <p:extLst>
      <p:ext uri="{BB962C8B-B14F-4D97-AF65-F5344CB8AC3E}">
        <p14:creationId xmlns:p14="http://schemas.microsoft.com/office/powerpoint/2010/main" val="20365034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36239-92CF-1A38-7C30-6B652FC01687}"/>
              </a:ext>
            </a:extLst>
          </p:cNvPr>
          <p:cNvSpPr>
            <a:spLocks noGrp="1"/>
          </p:cNvSpPr>
          <p:nvPr>
            <p:ph type="title"/>
          </p:nvPr>
        </p:nvSpPr>
        <p:spPr>
          <a:xfrm>
            <a:off x="1097279" y="534253"/>
            <a:ext cx="10058400" cy="837347"/>
          </a:xfrm>
        </p:spPr>
        <p:txBody>
          <a:bodyPr/>
          <a:lstStyle/>
          <a:p>
            <a:pPr algn="ctr"/>
            <a:r>
              <a:rPr lang="en-IN" b="1" dirty="0">
                <a:latin typeface="Arial" panose="020B0604020202020204" pitchFamily="34" charset="0"/>
                <a:cs typeface="Arial" panose="020B0604020202020204" pitchFamily="34" charset="0"/>
              </a:rPr>
              <a:t>CONCLUSION</a:t>
            </a:r>
            <a:endParaRPr lang="en-IN" dirty="0"/>
          </a:p>
        </p:txBody>
      </p:sp>
      <p:sp>
        <p:nvSpPr>
          <p:cNvPr id="3" name="Content Placeholder 2">
            <a:extLst>
              <a:ext uri="{FF2B5EF4-FFF2-40B4-BE49-F238E27FC236}">
                <a16:creationId xmlns:a16="http://schemas.microsoft.com/office/drawing/2014/main" id="{E82F1495-C384-D507-4391-3FAAEB848FCF}"/>
              </a:ext>
            </a:extLst>
          </p:cNvPr>
          <p:cNvSpPr>
            <a:spLocks noGrp="1"/>
          </p:cNvSpPr>
          <p:nvPr>
            <p:ph idx="1"/>
          </p:nvPr>
        </p:nvSpPr>
        <p:spPr>
          <a:xfrm>
            <a:off x="1209674" y="1845734"/>
            <a:ext cx="9946005" cy="3564466"/>
          </a:xfrm>
        </p:spPr>
        <p:txBody>
          <a:bodyPr>
            <a:normAutofit/>
          </a:bodyPr>
          <a:lstStyle/>
          <a:p>
            <a:pPr algn="l">
              <a:buFont typeface="Wingdings" panose="05000000000000000000" pitchFamily="2" charset="2"/>
              <a:buChar char="§"/>
            </a:pPr>
            <a:endParaRPr lang="en-US" sz="2400" b="0" i="0" dirty="0">
              <a:solidFill>
                <a:srgbClr val="111111"/>
              </a:solidFill>
              <a:effectLst/>
              <a:latin typeface="Arial" panose="020B0604020202020204" pitchFamily="34" charset="0"/>
              <a:cs typeface="Arial" panose="020B0604020202020204" pitchFamily="34" charset="0"/>
            </a:endParaRPr>
          </a:p>
          <a:p>
            <a:pPr algn="just">
              <a:buFont typeface="Wingdings" panose="05000000000000000000" pitchFamily="2" charset="2"/>
              <a:buChar char="§"/>
            </a:pPr>
            <a:r>
              <a:rPr lang="en-US" sz="2400" b="0" i="0" dirty="0">
                <a:solidFill>
                  <a:srgbClr val="111111"/>
                </a:solidFill>
                <a:effectLst/>
                <a:latin typeface="Arial" panose="020B0604020202020204" pitchFamily="34" charset="0"/>
                <a:cs typeface="Arial" panose="020B0604020202020204" pitchFamily="34" charset="0"/>
              </a:rPr>
              <a:t> The analysis is expected to provide a reasonable amount of insights/guidance to the management in their quest for business expansion, but any more analysis needed, or suggestions would be highly appreciated. </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113465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AD9A97-5BC0-9F97-0AFD-A022D01AFB62}"/>
              </a:ext>
            </a:extLst>
          </p:cNvPr>
          <p:cNvSpPr>
            <a:spLocks noGrp="1"/>
          </p:cNvSpPr>
          <p:nvPr>
            <p:ph idx="1"/>
          </p:nvPr>
        </p:nvSpPr>
        <p:spPr/>
        <p:txBody>
          <a:bodyPr>
            <a:normAutofit/>
          </a:bodyPr>
          <a:lstStyle/>
          <a:p>
            <a:pPr algn="ctr"/>
            <a:endParaRPr lang="en-IN" sz="7200" b="1" i="1"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algn="ctr"/>
            <a:r>
              <a:rPr lang="en-IN" sz="7200" b="1" i="1" dirty="0">
                <a:solidFill>
                  <a:schemeClr val="accent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2241627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D5C4D53B-74A0-D104-1DD4-2E0CB43D1B45}"/>
              </a:ext>
            </a:extLst>
          </p:cNvPr>
          <p:cNvSpPr>
            <a:spLocks noGrp="1"/>
          </p:cNvSpPr>
          <p:nvPr>
            <p:ph idx="1"/>
          </p:nvPr>
        </p:nvSpPr>
        <p:spPr>
          <a:xfrm>
            <a:off x="1165412" y="2017059"/>
            <a:ext cx="9990268" cy="3421729"/>
          </a:xfrm>
        </p:spPr>
        <p:txBody>
          <a:bodyPr>
            <a:normAutofit/>
          </a:bodyPr>
          <a:lstStyle/>
          <a:p>
            <a:pPr marL="0" indent="0" algn="just">
              <a:buNone/>
            </a:pPr>
            <a:endParaRPr lang="en-US" sz="2400" dirty="0">
              <a:solidFill>
                <a:srgbClr val="111111"/>
              </a:solidFill>
            </a:endParaRPr>
          </a:p>
          <a:p>
            <a:pPr marL="0" indent="0" algn="just">
              <a:buNone/>
            </a:pPr>
            <a:endParaRPr lang="en-US" sz="2400" b="0" i="0" dirty="0">
              <a:solidFill>
                <a:srgbClr val="111111"/>
              </a:solidFill>
              <a:effectLst/>
            </a:endParaRPr>
          </a:p>
          <a:p>
            <a:pPr marL="0" indent="0" algn="just">
              <a:buNone/>
            </a:pPr>
            <a:r>
              <a:rPr lang="en-US" sz="2400" b="0" i="0" dirty="0">
                <a:solidFill>
                  <a:srgbClr val="111111"/>
                </a:solidFill>
                <a:effectLst/>
              </a:rPr>
              <a:t>This project was a prerequisite for the completion of the virtual experience program with Tata Insights and Quants or Tata iQ, made possible by Forage.</a:t>
            </a:r>
            <a:endParaRPr lang="en-US" sz="2800" b="0" i="0" dirty="0">
              <a:solidFill>
                <a:srgbClr val="111111"/>
              </a:solidFill>
              <a:effectLst/>
            </a:endParaRPr>
          </a:p>
        </p:txBody>
      </p:sp>
      <p:sp>
        <p:nvSpPr>
          <p:cNvPr id="6" name="Title 5">
            <a:extLst>
              <a:ext uri="{FF2B5EF4-FFF2-40B4-BE49-F238E27FC236}">
                <a16:creationId xmlns:a16="http://schemas.microsoft.com/office/drawing/2014/main" id="{45233E99-8915-D0E3-F521-F23E731FBDD5}"/>
              </a:ext>
            </a:extLst>
          </p:cNvPr>
          <p:cNvSpPr>
            <a:spLocks noGrp="1"/>
          </p:cNvSpPr>
          <p:nvPr>
            <p:ph type="title"/>
          </p:nvPr>
        </p:nvSpPr>
        <p:spPr>
          <a:xfrm>
            <a:off x="1097280" y="259710"/>
            <a:ext cx="10058400" cy="1353938"/>
          </a:xfrm>
        </p:spPr>
        <p:txBody>
          <a:bodyPr>
            <a:normAutofit/>
          </a:bodyPr>
          <a:lstStyle/>
          <a:p>
            <a:pPr algn="just"/>
            <a:r>
              <a:rPr lang="en-US" b="1" dirty="0">
                <a:effectLst/>
                <a:latin typeface="Arial" panose="020B0604020202020204" pitchFamily="34" charset="0"/>
                <a:cs typeface="Arial" panose="020B0604020202020204" pitchFamily="34" charset="0"/>
              </a:rPr>
              <a:t>Forage Virtual Internship Program with TATA Insights &amp; Quants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825468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1559F-ED2D-CE35-828B-7C7316358307}"/>
              </a:ext>
            </a:extLst>
          </p:cNvPr>
          <p:cNvSpPr>
            <a:spLocks noGrp="1"/>
          </p:cNvSpPr>
          <p:nvPr>
            <p:ph type="title"/>
          </p:nvPr>
        </p:nvSpPr>
        <p:spPr/>
        <p:txBody>
          <a:bodyPr>
            <a:normAutofit/>
          </a:bodyPr>
          <a:lstStyle/>
          <a:p>
            <a:pPr algn="ctr"/>
            <a:r>
              <a:rPr lang="en-IN" sz="5400" b="1" dirty="0">
                <a:latin typeface="Arial" panose="020B0604020202020204" pitchFamily="34" charset="0"/>
                <a:cs typeface="Arial" panose="020B0604020202020204" pitchFamily="34" charset="0"/>
              </a:rPr>
              <a:t>INTRODUCTION</a:t>
            </a:r>
          </a:p>
        </p:txBody>
      </p:sp>
      <p:sp>
        <p:nvSpPr>
          <p:cNvPr id="3" name="Content Placeholder 2">
            <a:extLst>
              <a:ext uri="{FF2B5EF4-FFF2-40B4-BE49-F238E27FC236}">
                <a16:creationId xmlns:a16="http://schemas.microsoft.com/office/drawing/2014/main" id="{CD549843-3E81-8CB5-F100-89F68BD0D77E}"/>
              </a:ext>
            </a:extLst>
          </p:cNvPr>
          <p:cNvSpPr>
            <a:spLocks noGrp="1"/>
          </p:cNvSpPr>
          <p:nvPr>
            <p:ph idx="1"/>
          </p:nvPr>
        </p:nvSpPr>
        <p:spPr>
          <a:xfrm>
            <a:off x="1201270" y="1845733"/>
            <a:ext cx="9954410" cy="3703419"/>
          </a:xfrm>
        </p:spPr>
        <p:txBody>
          <a:bodyPr>
            <a:normAutofit/>
          </a:bodyPr>
          <a:lstStyle/>
          <a:p>
            <a:pPr lvl="1" algn="just">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lvl="1" algn="just">
              <a:buFont typeface="Wingdings" panose="05000000000000000000" pitchFamily="2" charset="2"/>
              <a:buChar char="§"/>
            </a:pPr>
            <a:r>
              <a:rPr lang="en-US" sz="2400" dirty="0">
                <a:latin typeface="Arial" panose="020B0604020202020204" pitchFamily="34" charset="0"/>
                <a:cs typeface="Arial" panose="020B0604020202020204" pitchFamily="34" charset="0"/>
              </a:rPr>
              <a:t>In today's presentation, we'll explore the exciting world of data visualization and how it plays a vital role in the Forage Tata Virtual Internship program.</a:t>
            </a:r>
          </a:p>
          <a:p>
            <a:pPr marL="201168" lvl="1" indent="0" algn="just">
              <a:buNone/>
            </a:pPr>
            <a:endParaRPr lang="en-US" sz="2400" dirty="0">
              <a:latin typeface="Arial" panose="020B0604020202020204" pitchFamily="34" charset="0"/>
              <a:cs typeface="Arial" panose="020B0604020202020204" pitchFamily="34" charset="0"/>
            </a:endParaRPr>
          </a:p>
          <a:p>
            <a:pPr lvl="1" algn="just">
              <a:buFont typeface="Wingdings" panose="05000000000000000000" pitchFamily="2" charset="2"/>
              <a:buChar char="§"/>
            </a:pPr>
            <a:r>
              <a:rPr lang="en-US" sz="2400" dirty="0">
                <a:latin typeface="Arial" panose="020B0604020202020204" pitchFamily="34" charset="0"/>
                <a:cs typeface="Arial" panose="020B0604020202020204" pitchFamily="34" charset="0"/>
              </a:rPr>
              <a:t>Data visualization is more than just creating pretty charts; it's about transforming complex data into meaningful insights that drive decision-making and innovation.</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128875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0B33F-E2FA-DE61-88AE-02A51F1BC93C}"/>
              </a:ext>
            </a:extLst>
          </p:cNvPr>
          <p:cNvSpPr>
            <a:spLocks noGrp="1"/>
          </p:cNvSpPr>
          <p:nvPr>
            <p:ph type="title"/>
          </p:nvPr>
        </p:nvSpPr>
        <p:spPr>
          <a:xfrm>
            <a:off x="1097280" y="286603"/>
            <a:ext cx="10058400" cy="833985"/>
          </a:xfrm>
        </p:spPr>
        <p:txBody>
          <a:bodyPr/>
          <a:lstStyle/>
          <a:p>
            <a:pPr algn="ctr"/>
            <a:r>
              <a:rPr lang="en-IN" b="1" dirty="0">
                <a:latin typeface="Arial" panose="020B0604020202020204" pitchFamily="34" charset="0"/>
                <a:cs typeface="Arial" panose="020B0604020202020204" pitchFamily="34" charset="0"/>
              </a:rPr>
              <a:t>SCENARIO</a:t>
            </a:r>
          </a:p>
        </p:txBody>
      </p:sp>
      <p:sp>
        <p:nvSpPr>
          <p:cNvPr id="3" name="Content Placeholder 2">
            <a:extLst>
              <a:ext uri="{FF2B5EF4-FFF2-40B4-BE49-F238E27FC236}">
                <a16:creationId xmlns:a16="http://schemas.microsoft.com/office/drawing/2014/main" id="{B9835D41-3C24-39D7-93C4-10652C2B6640}"/>
              </a:ext>
            </a:extLst>
          </p:cNvPr>
          <p:cNvSpPr>
            <a:spLocks noGrp="1"/>
          </p:cNvSpPr>
          <p:nvPr>
            <p:ph idx="1"/>
          </p:nvPr>
        </p:nvSpPr>
        <p:spPr/>
        <p:txBody>
          <a:bodyPr>
            <a:normAutofit fontScale="92500" lnSpcReduction="10000"/>
          </a:bodyPr>
          <a:lstStyle/>
          <a:p>
            <a:pPr lvl="1" algn="just">
              <a:buFont typeface="Wingdings" panose="05000000000000000000" pitchFamily="2" charset="2"/>
              <a:buChar char="§"/>
            </a:pPr>
            <a:r>
              <a:rPr lang="en-US" sz="2000" dirty="0"/>
              <a:t>I have been hired by an online retail store as a consultant to review their data and provide insights that would be valuable to the CEO and CMO of the business. </a:t>
            </a:r>
          </a:p>
          <a:p>
            <a:pPr marL="201168" lvl="1" indent="0" algn="just">
              <a:buNone/>
            </a:pPr>
            <a:endParaRPr lang="en-US" sz="2000" dirty="0"/>
          </a:p>
          <a:p>
            <a:pPr lvl="1" algn="just">
              <a:buFont typeface="Wingdings" panose="05000000000000000000" pitchFamily="2" charset="2"/>
              <a:buChar char="§"/>
            </a:pPr>
            <a:r>
              <a:rPr lang="en-US" sz="2000" dirty="0"/>
              <a:t>The business has been performing well and the management wants to analyze what the major contributing factors are to the revenue so they can strategically plan for next year. </a:t>
            </a:r>
          </a:p>
          <a:p>
            <a:pPr marL="201168" lvl="1" indent="0" algn="just">
              <a:buNone/>
            </a:pPr>
            <a:endParaRPr lang="en-US" sz="2000" dirty="0"/>
          </a:p>
          <a:p>
            <a:pPr lvl="1" algn="just">
              <a:buFont typeface="Wingdings" panose="05000000000000000000" pitchFamily="2" charset="2"/>
              <a:buChar char="§"/>
            </a:pPr>
            <a:r>
              <a:rPr lang="en-US" sz="2000" dirty="0"/>
              <a:t>The leadership is interested in viewing the metrics from both an operations and marketing perspective.</a:t>
            </a:r>
          </a:p>
          <a:p>
            <a:pPr marL="201168" lvl="1" indent="0" algn="just">
              <a:buNone/>
            </a:pPr>
            <a:endParaRPr lang="en-US" sz="2000" dirty="0"/>
          </a:p>
          <a:p>
            <a:pPr lvl="1" algn="just">
              <a:buFont typeface="Wingdings" panose="05000000000000000000" pitchFamily="2" charset="2"/>
              <a:buChar char="§"/>
            </a:pPr>
            <a:r>
              <a:rPr lang="en-US" sz="2000" dirty="0"/>
              <a:t> Management also intends to expand the business and is interested in seeking guidance into areas that are performing well so they can keep a clear focus on what’s working. </a:t>
            </a:r>
          </a:p>
          <a:p>
            <a:pPr marL="201168" lvl="1" indent="0" algn="just">
              <a:buNone/>
            </a:pPr>
            <a:endParaRPr lang="en-US" sz="2000" dirty="0"/>
          </a:p>
          <a:p>
            <a:pPr lvl="1" algn="just">
              <a:buFont typeface="Wingdings" panose="05000000000000000000" pitchFamily="2" charset="2"/>
              <a:buChar char="§"/>
            </a:pPr>
            <a:r>
              <a:rPr lang="en-US" sz="2000" dirty="0"/>
              <a:t>They would also like to view different metrics based on the demographic information that is available in the data.</a:t>
            </a:r>
            <a:endParaRPr lang="en-IN" sz="2000" dirty="0"/>
          </a:p>
        </p:txBody>
      </p:sp>
    </p:spTree>
    <p:extLst>
      <p:ext uri="{BB962C8B-B14F-4D97-AF65-F5344CB8AC3E}">
        <p14:creationId xmlns:p14="http://schemas.microsoft.com/office/powerpoint/2010/main" val="39412180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 name="Group 2"/>
          <p:cNvGrpSpPr/>
          <p:nvPr/>
        </p:nvGrpSpPr>
        <p:grpSpPr>
          <a:xfrm>
            <a:off x="0" y="270769"/>
            <a:ext cx="12084424" cy="6067278"/>
            <a:chOff x="0" y="0"/>
            <a:chExt cx="13390046" cy="12632924"/>
          </a:xfrm>
        </p:grpSpPr>
        <p:pic>
          <p:nvPicPr>
            <p:cNvPr id="3" name="Picture 3"/>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268928" y="685261"/>
            <a:ext cx="1236641" cy="1187499"/>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pPr defTabSz="609630"/>
                <a:endParaRPr lang="en-IN" sz="1200">
                  <a:solidFill>
                    <a:prstClr val="black"/>
                  </a:solidFill>
                  <a:latin typeface="Calibri"/>
                </a:endParaRPr>
              </a:p>
            </p:txBody>
          </p:sp>
        </p:grpSp>
        <p:pic>
          <p:nvPicPr>
            <p:cNvPr id="16" name="Picture 16"/>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2505836" y="1759987"/>
            <a:ext cx="1236641" cy="1187499"/>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pPr defTabSz="609630"/>
                <a:endParaRPr lang="en-IN" sz="1200">
                  <a:solidFill>
                    <a:prstClr val="black"/>
                  </a:solidFill>
                  <a:latin typeface="Calibri"/>
                </a:endParaRPr>
              </a:p>
            </p:txBody>
          </p:sp>
        </p:grpSp>
        <p:pic>
          <p:nvPicPr>
            <p:cNvPr id="20" name="Picture 20"/>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3742745" y="2834712"/>
            <a:ext cx="1236641" cy="1187499"/>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pPr defTabSz="609630"/>
                <a:endParaRPr lang="en-IN" sz="1200">
                  <a:solidFill>
                    <a:prstClr val="black"/>
                  </a:solidFill>
                  <a:latin typeface="Calibri"/>
                </a:endParaRPr>
              </a:p>
            </p:txBody>
          </p:sp>
        </p:grpSp>
        <p:pic>
          <p:nvPicPr>
            <p:cNvPr id="24" name="Picture 24"/>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4979654" y="3909437"/>
            <a:ext cx="1236641" cy="1187499"/>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pPr defTabSz="609630"/>
                <a:endParaRPr lang="en-IN" sz="1200">
                  <a:solidFill>
                    <a:prstClr val="black"/>
                  </a:solidFill>
                  <a:latin typeface="Calibri"/>
                </a:endParaRPr>
              </a:p>
            </p:txBody>
          </p:sp>
        </p:grpSp>
        <p:pic>
          <p:nvPicPr>
            <p:cNvPr id="28" name="Picture 28"/>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6216562" y="4984163"/>
            <a:ext cx="1236641" cy="1187499"/>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pPr defTabSz="609630"/>
                <a:endParaRPr lang="en-IN" sz="1200">
                  <a:solidFill>
                    <a:prstClr val="black"/>
                  </a:solidFill>
                  <a:latin typeface="Calibri"/>
                </a:endParaRPr>
              </a:p>
            </p:txBody>
          </p:sp>
        </p:grpSp>
        <p:pic>
          <p:nvPicPr>
            <p:cNvPr id="32" name="Picture 32"/>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7111879" y="685800"/>
            <a:ext cx="4428363" cy="820738"/>
          </a:xfrm>
          <a:prstGeom prst="rect">
            <a:avLst/>
          </a:prstGeom>
        </p:spPr>
        <p:txBody>
          <a:bodyPr lIns="0" tIns="0" rIns="0" bIns="0" rtlCol="0" anchor="t">
            <a:spAutoFit/>
          </a:bodyPr>
          <a:lstStyle/>
          <a:p>
            <a:pPr algn="r" defTabSz="609630">
              <a:lnSpc>
                <a:spcPts val="6400"/>
              </a:lnSpc>
            </a:pPr>
            <a:r>
              <a:rPr lang="en-US" sz="5334" spc="-53" dirty="0">
                <a:solidFill>
                  <a:srgbClr val="FFFFFF"/>
                </a:solidFill>
                <a:latin typeface="Graphik Regular" panose="020B0503030202060203" pitchFamily="34" charset="0"/>
              </a:rPr>
              <a:t>Process</a:t>
            </a:r>
          </a:p>
        </p:txBody>
      </p:sp>
      <p:sp>
        <p:nvSpPr>
          <p:cNvPr id="34" name="TextBox 34"/>
          <p:cNvSpPr txBox="1"/>
          <p:nvPr/>
        </p:nvSpPr>
        <p:spPr>
          <a:xfrm>
            <a:off x="1753963" y="914906"/>
            <a:ext cx="819658" cy="615553"/>
          </a:xfrm>
          <a:prstGeom prst="rect">
            <a:avLst/>
          </a:prstGeom>
        </p:spPr>
        <p:txBody>
          <a:bodyPr lIns="0" tIns="0" rIns="0" bIns="0" rtlCol="0" anchor="t">
            <a:spAutoFit/>
          </a:bodyPr>
          <a:lstStyle/>
          <a:p>
            <a:pPr defTabSz="609630">
              <a:lnSpc>
                <a:spcPts val="4795"/>
              </a:lnSpc>
            </a:pPr>
            <a:r>
              <a:rPr lang="en-US" sz="4795" spc="-427" dirty="0">
                <a:solidFill>
                  <a:srgbClr val="FFFFFF"/>
                </a:solidFill>
                <a:latin typeface="Clear Sans Regular Bold"/>
              </a:rPr>
              <a:t>1</a:t>
            </a:r>
          </a:p>
        </p:txBody>
      </p:sp>
      <p:sp>
        <p:nvSpPr>
          <p:cNvPr id="35" name="TextBox 35"/>
          <p:cNvSpPr txBox="1"/>
          <p:nvPr/>
        </p:nvSpPr>
        <p:spPr>
          <a:xfrm>
            <a:off x="3023098" y="1989362"/>
            <a:ext cx="819658" cy="615553"/>
          </a:xfrm>
          <a:prstGeom prst="rect">
            <a:avLst/>
          </a:prstGeom>
        </p:spPr>
        <p:txBody>
          <a:bodyPr lIns="0" tIns="0" rIns="0" bIns="0" rtlCol="0" anchor="t">
            <a:spAutoFit/>
          </a:bodyPr>
          <a:lstStyle/>
          <a:p>
            <a:pPr defTabSz="609630">
              <a:lnSpc>
                <a:spcPts val="4795"/>
              </a:lnSpc>
            </a:pPr>
            <a:r>
              <a:rPr lang="en-US" sz="4795" spc="-427" dirty="0">
                <a:solidFill>
                  <a:srgbClr val="FFFFFF"/>
                </a:solidFill>
                <a:latin typeface="Clear Sans Regular Bold"/>
              </a:rPr>
              <a:t>2</a:t>
            </a:r>
          </a:p>
        </p:txBody>
      </p:sp>
      <p:sp>
        <p:nvSpPr>
          <p:cNvPr id="36" name="TextBox 36"/>
          <p:cNvSpPr txBox="1"/>
          <p:nvPr/>
        </p:nvSpPr>
        <p:spPr>
          <a:xfrm>
            <a:off x="6738816" y="5219080"/>
            <a:ext cx="819658" cy="615553"/>
          </a:xfrm>
          <a:prstGeom prst="rect">
            <a:avLst/>
          </a:prstGeom>
        </p:spPr>
        <p:txBody>
          <a:bodyPr lIns="0" tIns="0" rIns="0" bIns="0" rtlCol="0" anchor="t">
            <a:spAutoFit/>
          </a:bodyPr>
          <a:lstStyle/>
          <a:p>
            <a:pPr defTabSz="609630">
              <a:lnSpc>
                <a:spcPts val="4795"/>
              </a:lnSpc>
            </a:pPr>
            <a:r>
              <a:rPr lang="en-US" sz="4795" spc="-427">
                <a:solidFill>
                  <a:srgbClr val="FFFFFF"/>
                </a:solidFill>
                <a:latin typeface="Clear Sans Regular Bold"/>
              </a:rPr>
              <a:t>5</a:t>
            </a:r>
          </a:p>
        </p:txBody>
      </p:sp>
      <p:sp>
        <p:nvSpPr>
          <p:cNvPr id="37" name="TextBox 37"/>
          <p:cNvSpPr txBox="1"/>
          <p:nvPr/>
        </p:nvSpPr>
        <p:spPr>
          <a:xfrm>
            <a:off x="5462587" y="4136511"/>
            <a:ext cx="819658" cy="615553"/>
          </a:xfrm>
          <a:prstGeom prst="rect">
            <a:avLst/>
          </a:prstGeom>
        </p:spPr>
        <p:txBody>
          <a:bodyPr lIns="0" tIns="0" rIns="0" bIns="0" rtlCol="0" anchor="t">
            <a:spAutoFit/>
          </a:bodyPr>
          <a:lstStyle/>
          <a:p>
            <a:pPr defTabSz="609630">
              <a:lnSpc>
                <a:spcPts val="4795"/>
              </a:lnSpc>
            </a:pPr>
            <a:r>
              <a:rPr lang="en-US" sz="4795" spc="-427" dirty="0">
                <a:solidFill>
                  <a:srgbClr val="FFFFFF"/>
                </a:solidFill>
                <a:latin typeface="Clear Sans Regular Bold"/>
              </a:rPr>
              <a:t>4</a:t>
            </a:r>
          </a:p>
        </p:txBody>
      </p:sp>
      <p:sp>
        <p:nvSpPr>
          <p:cNvPr id="38" name="TextBox 38"/>
          <p:cNvSpPr txBox="1"/>
          <p:nvPr/>
        </p:nvSpPr>
        <p:spPr>
          <a:xfrm>
            <a:off x="4264500" y="3070168"/>
            <a:ext cx="819658" cy="615553"/>
          </a:xfrm>
          <a:prstGeom prst="rect">
            <a:avLst/>
          </a:prstGeom>
        </p:spPr>
        <p:txBody>
          <a:bodyPr lIns="0" tIns="0" rIns="0" bIns="0" rtlCol="0" anchor="t">
            <a:spAutoFit/>
          </a:bodyPr>
          <a:lstStyle/>
          <a:p>
            <a:pPr defTabSz="609630">
              <a:lnSpc>
                <a:spcPts val="4795"/>
              </a:lnSpc>
            </a:pPr>
            <a:r>
              <a:rPr lang="en-US" sz="4795" spc="-427" dirty="0">
                <a:solidFill>
                  <a:srgbClr val="FFFFFF"/>
                </a:solidFill>
                <a:latin typeface="Clear Sans Regular Bold"/>
              </a:rPr>
              <a:t>3</a:t>
            </a:r>
          </a:p>
        </p:txBody>
      </p:sp>
      <p:sp>
        <p:nvSpPr>
          <p:cNvPr id="39" name="TextBox 38">
            <a:extLst>
              <a:ext uri="{FF2B5EF4-FFF2-40B4-BE49-F238E27FC236}">
                <a16:creationId xmlns:a16="http://schemas.microsoft.com/office/drawing/2014/main" id="{834FAC5E-314C-4B7E-86B2-4BC67498A897}"/>
              </a:ext>
            </a:extLst>
          </p:cNvPr>
          <p:cNvSpPr txBox="1"/>
          <p:nvPr/>
        </p:nvSpPr>
        <p:spPr>
          <a:xfrm>
            <a:off x="2494852" y="854071"/>
            <a:ext cx="3343851" cy="400110"/>
          </a:xfrm>
          <a:prstGeom prst="rect">
            <a:avLst/>
          </a:prstGeom>
          <a:noFill/>
        </p:spPr>
        <p:txBody>
          <a:bodyPr wrap="square" rtlCol="0">
            <a:spAutoFit/>
          </a:bodyPr>
          <a:lstStyle/>
          <a:p>
            <a:pPr algn="ctr" defTabSz="609630"/>
            <a:r>
              <a:rPr lang="en-US" sz="2000" b="1" dirty="0">
                <a:solidFill>
                  <a:srgbClr val="FFC000"/>
                </a:solidFill>
                <a:latin typeface="Arial" panose="020B0604020202020204" pitchFamily="34" charset="0"/>
                <a:cs typeface="Arial" panose="020B0604020202020204" pitchFamily="34" charset="0"/>
              </a:rPr>
              <a:t>Data Understanding</a:t>
            </a:r>
            <a:endParaRPr lang="en-IN" sz="2000" b="1" dirty="0">
              <a:solidFill>
                <a:srgbClr val="FFC000"/>
              </a:solidFill>
              <a:latin typeface="Arial" panose="020B0604020202020204" pitchFamily="34" charset="0"/>
              <a:cs typeface="Arial" panose="020B0604020202020204" pitchFamily="34" charset="0"/>
            </a:endParaRPr>
          </a:p>
        </p:txBody>
      </p:sp>
      <p:sp>
        <p:nvSpPr>
          <p:cNvPr id="40" name="TextBox 39">
            <a:extLst>
              <a:ext uri="{FF2B5EF4-FFF2-40B4-BE49-F238E27FC236}">
                <a16:creationId xmlns:a16="http://schemas.microsoft.com/office/drawing/2014/main" id="{8991B625-5E65-4399-B7EF-A90E482B29E0}"/>
              </a:ext>
            </a:extLst>
          </p:cNvPr>
          <p:cNvSpPr txBox="1"/>
          <p:nvPr/>
        </p:nvSpPr>
        <p:spPr>
          <a:xfrm>
            <a:off x="3911778" y="2003327"/>
            <a:ext cx="2153114" cy="400110"/>
          </a:xfrm>
          <a:prstGeom prst="rect">
            <a:avLst/>
          </a:prstGeom>
          <a:noFill/>
        </p:spPr>
        <p:txBody>
          <a:bodyPr wrap="square" rtlCol="0">
            <a:spAutoFit/>
          </a:bodyPr>
          <a:lstStyle/>
          <a:p>
            <a:pPr algn="ctr" defTabSz="609630"/>
            <a:r>
              <a:rPr lang="en-US" sz="2000" b="1" dirty="0">
                <a:solidFill>
                  <a:srgbClr val="FFC000"/>
                </a:solidFill>
                <a:latin typeface="Arial" panose="020B0604020202020204" pitchFamily="34" charset="0"/>
                <a:cs typeface="Arial" panose="020B0604020202020204" pitchFamily="34" charset="0"/>
              </a:rPr>
              <a:t>Data</a:t>
            </a:r>
            <a:r>
              <a:rPr lang="en-US" sz="2000" b="1" dirty="0">
                <a:latin typeface="Arial" panose="020B0604020202020204" pitchFamily="34" charset="0"/>
                <a:cs typeface="Arial" panose="020B0604020202020204" pitchFamily="34" charset="0"/>
              </a:rPr>
              <a:t> </a:t>
            </a:r>
            <a:r>
              <a:rPr lang="en-US" sz="2000" b="1" dirty="0">
                <a:solidFill>
                  <a:srgbClr val="FFC000"/>
                </a:solidFill>
                <a:latin typeface="Arial" panose="020B0604020202020204" pitchFamily="34" charset="0"/>
                <a:cs typeface="Arial" panose="020B0604020202020204" pitchFamily="34" charset="0"/>
              </a:rPr>
              <a:t>Cleaning</a:t>
            </a:r>
            <a:endParaRPr lang="en-IN" sz="2000" b="1" dirty="0">
              <a:solidFill>
                <a:srgbClr val="FFC000"/>
              </a:solidFill>
              <a:latin typeface="Arial" panose="020B0604020202020204" pitchFamily="34" charset="0"/>
              <a:cs typeface="Arial" panose="020B0604020202020204" pitchFamily="34" charset="0"/>
            </a:endParaRPr>
          </a:p>
        </p:txBody>
      </p:sp>
      <p:sp>
        <p:nvSpPr>
          <p:cNvPr id="41" name="TextBox 40">
            <a:extLst>
              <a:ext uri="{FF2B5EF4-FFF2-40B4-BE49-F238E27FC236}">
                <a16:creationId xmlns:a16="http://schemas.microsoft.com/office/drawing/2014/main" id="{8FA6C4FC-CA89-4909-914E-10821BC58210}"/>
              </a:ext>
            </a:extLst>
          </p:cNvPr>
          <p:cNvSpPr txBox="1"/>
          <p:nvPr/>
        </p:nvSpPr>
        <p:spPr>
          <a:xfrm>
            <a:off x="5117115" y="2947486"/>
            <a:ext cx="1794673" cy="400110"/>
          </a:xfrm>
          <a:prstGeom prst="rect">
            <a:avLst/>
          </a:prstGeom>
          <a:noFill/>
        </p:spPr>
        <p:txBody>
          <a:bodyPr wrap="square" rtlCol="0">
            <a:spAutoFit/>
          </a:bodyPr>
          <a:lstStyle/>
          <a:p>
            <a:pPr algn="ctr" defTabSz="609630"/>
            <a:r>
              <a:rPr lang="en-US" sz="2000" b="1" dirty="0">
                <a:solidFill>
                  <a:srgbClr val="FFC000"/>
                </a:solidFill>
                <a:latin typeface="Arial" panose="020B0604020202020204" pitchFamily="34" charset="0"/>
                <a:cs typeface="Arial" panose="020B0604020202020204" pitchFamily="34" charset="0"/>
              </a:rPr>
              <a:t>Modeling</a:t>
            </a:r>
            <a:endParaRPr lang="en-IN" sz="2000" b="1" dirty="0">
              <a:solidFill>
                <a:srgbClr val="FFC000"/>
              </a:solidFill>
              <a:latin typeface="Arial" panose="020B0604020202020204" pitchFamily="34" charset="0"/>
              <a:cs typeface="Arial" panose="020B0604020202020204" pitchFamily="34" charset="0"/>
            </a:endParaRPr>
          </a:p>
        </p:txBody>
      </p:sp>
      <p:sp>
        <p:nvSpPr>
          <p:cNvPr id="42" name="TextBox 41">
            <a:extLst>
              <a:ext uri="{FF2B5EF4-FFF2-40B4-BE49-F238E27FC236}">
                <a16:creationId xmlns:a16="http://schemas.microsoft.com/office/drawing/2014/main" id="{F2BF4D85-42CE-4C07-A46F-225FCAA25954}"/>
              </a:ext>
            </a:extLst>
          </p:cNvPr>
          <p:cNvSpPr txBox="1"/>
          <p:nvPr/>
        </p:nvSpPr>
        <p:spPr>
          <a:xfrm>
            <a:off x="6483924" y="4137489"/>
            <a:ext cx="2059441" cy="400110"/>
          </a:xfrm>
          <a:prstGeom prst="rect">
            <a:avLst/>
          </a:prstGeom>
          <a:noFill/>
        </p:spPr>
        <p:txBody>
          <a:bodyPr wrap="square" rtlCol="0">
            <a:spAutoFit/>
          </a:bodyPr>
          <a:lstStyle/>
          <a:p>
            <a:pPr defTabSz="609630"/>
            <a:r>
              <a:rPr lang="en-US" sz="2000" b="1" dirty="0">
                <a:solidFill>
                  <a:srgbClr val="FFC000"/>
                </a:solidFill>
                <a:latin typeface="Arial" panose="020B0604020202020204" pitchFamily="34" charset="0"/>
                <a:cs typeface="Arial" panose="020B0604020202020204" pitchFamily="34" charset="0"/>
              </a:rPr>
              <a:t>Data</a:t>
            </a:r>
            <a:r>
              <a:rPr lang="en-US" sz="2000" b="1" dirty="0">
                <a:latin typeface="Arial" panose="020B0604020202020204" pitchFamily="34" charset="0"/>
                <a:cs typeface="Arial" panose="020B0604020202020204" pitchFamily="34" charset="0"/>
              </a:rPr>
              <a:t> </a:t>
            </a:r>
            <a:r>
              <a:rPr lang="en-US" sz="2000" b="1" dirty="0">
                <a:solidFill>
                  <a:srgbClr val="FFC000"/>
                </a:solidFill>
                <a:latin typeface="Arial" panose="020B0604020202020204" pitchFamily="34" charset="0"/>
                <a:cs typeface="Arial" panose="020B0604020202020204" pitchFamily="34" charset="0"/>
              </a:rPr>
              <a:t>Analysis</a:t>
            </a:r>
            <a:endParaRPr lang="en-IN" sz="2000" b="1" dirty="0">
              <a:solidFill>
                <a:srgbClr val="FFC000"/>
              </a:solidFill>
              <a:latin typeface="Arial" panose="020B0604020202020204" pitchFamily="34" charset="0"/>
              <a:cs typeface="Arial" panose="020B0604020202020204" pitchFamily="34" charset="0"/>
            </a:endParaRPr>
          </a:p>
        </p:txBody>
      </p:sp>
      <p:sp>
        <p:nvSpPr>
          <p:cNvPr id="43" name="TextBox 42">
            <a:extLst>
              <a:ext uri="{FF2B5EF4-FFF2-40B4-BE49-F238E27FC236}">
                <a16:creationId xmlns:a16="http://schemas.microsoft.com/office/drawing/2014/main" id="{1AC58DA2-8A77-4978-A07E-95D1583F33C6}"/>
              </a:ext>
            </a:extLst>
          </p:cNvPr>
          <p:cNvSpPr txBox="1"/>
          <p:nvPr/>
        </p:nvSpPr>
        <p:spPr>
          <a:xfrm>
            <a:off x="7558473" y="5358222"/>
            <a:ext cx="2360640" cy="400110"/>
          </a:xfrm>
          <a:prstGeom prst="rect">
            <a:avLst/>
          </a:prstGeom>
          <a:noFill/>
        </p:spPr>
        <p:txBody>
          <a:bodyPr wrap="square" rtlCol="0">
            <a:spAutoFit/>
          </a:bodyPr>
          <a:lstStyle/>
          <a:p>
            <a:pPr defTabSz="609630"/>
            <a:r>
              <a:rPr lang="en-US" sz="2000" b="1" dirty="0">
                <a:solidFill>
                  <a:srgbClr val="FFC000"/>
                </a:solidFill>
                <a:latin typeface="Arial" panose="020B0604020202020204" pitchFamily="34" charset="0"/>
                <a:cs typeface="Arial" panose="020B0604020202020204" pitchFamily="34" charset="0"/>
              </a:rPr>
              <a:t>Uncover</a:t>
            </a:r>
            <a:r>
              <a:rPr lang="en-US" sz="2000" b="1" dirty="0">
                <a:latin typeface="Arial" panose="020B0604020202020204" pitchFamily="34" charset="0"/>
                <a:cs typeface="Arial" panose="020B0604020202020204" pitchFamily="34" charset="0"/>
              </a:rPr>
              <a:t> </a:t>
            </a:r>
            <a:r>
              <a:rPr lang="en-US" sz="2000" b="1" dirty="0">
                <a:solidFill>
                  <a:srgbClr val="FFC000"/>
                </a:solidFill>
                <a:latin typeface="Arial" panose="020B0604020202020204" pitchFamily="34" charset="0"/>
                <a:cs typeface="Arial" panose="020B0604020202020204" pitchFamily="34" charset="0"/>
              </a:rPr>
              <a:t>Insights</a:t>
            </a:r>
            <a:endParaRPr lang="en-IN" sz="2000" b="1" dirty="0">
              <a:solidFill>
                <a:srgbClr val="FFC000"/>
              </a:solidFill>
              <a:latin typeface="Arial" panose="020B0604020202020204" pitchFamily="34" charset="0"/>
              <a:cs typeface="Arial" panose="020B0604020202020204" pitchFamily="34" charset="0"/>
            </a:endParaRPr>
          </a:p>
        </p:txBody>
      </p:sp>
      <p:sp>
        <p:nvSpPr>
          <p:cNvPr id="44" name="TextBox 43">
            <a:extLst>
              <a:ext uri="{FF2B5EF4-FFF2-40B4-BE49-F238E27FC236}">
                <a16:creationId xmlns:a16="http://schemas.microsoft.com/office/drawing/2014/main" id="{81D742C6-11AA-2278-CF72-5A4873F203ED}"/>
              </a:ext>
            </a:extLst>
          </p:cNvPr>
          <p:cNvSpPr txBox="1"/>
          <p:nvPr/>
        </p:nvSpPr>
        <p:spPr>
          <a:xfrm>
            <a:off x="8193740" y="2232212"/>
            <a:ext cx="3585883" cy="923330"/>
          </a:xfrm>
          <a:prstGeom prst="rect">
            <a:avLst/>
          </a:prstGeom>
          <a:noFill/>
        </p:spPr>
        <p:txBody>
          <a:bodyPr wrap="square" rtlCol="0">
            <a:spAutoFit/>
          </a:bodyPr>
          <a:lstStyle/>
          <a:p>
            <a:pPr algn="ctr"/>
            <a:r>
              <a:rPr lang="en-IN" sz="5400" b="1" dirty="0">
                <a:latin typeface="Arial" panose="020B0604020202020204" pitchFamily="34" charset="0"/>
                <a:cs typeface="Arial" panose="020B0604020202020204" pitchFamily="34" charset="0"/>
              </a:rPr>
              <a:t>PROCESS</a:t>
            </a:r>
          </a:p>
        </p:txBody>
      </p:sp>
    </p:spTree>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ADBA8-0D77-95CD-37D6-84961B6799EA}"/>
              </a:ext>
            </a:extLst>
          </p:cNvPr>
          <p:cNvSpPr>
            <a:spLocks noGrp="1"/>
          </p:cNvSpPr>
          <p:nvPr>
            <p:ph type="title"/>
          </p:nvPr>
        </p:nvSpPr>
        <p:spPr>
          <a:xfrm>
            <a:off x="457199" y="80549"/>
            <a:ext cx="10581939" cy="1076031"/>
          </a:xfrm>
        </p:spPr>
        <p:txBody>
          <a:bodyPr>
            <a:normAutofit fontScale="90000"/>
          </a:bodyPr>
          <a:lstStyle/>
          <a:p>
            <a:pPr algn="ctr"/>
            <a:br>
              <a:rPr lang="en-IN" dirty="0"/>
            </a:br>
            <a:r>
              <a:rPr lang="en-IN" b="1" dirty="0">
                <a:latin typeface="Arial" panose="020B0604020202020204" pitchFamily="34" charset="0"/>
                <a:cs typeface="Arial" panose="020B0604020202020204" pitchFamily="34" charset="0"/>
              </a:rPr>
              <a:t>DATA CLEANUP</a:t>
            </a:r>
          </a:p>
        </p:txBody>
      </p:sp>
      <p:sp>
        <p:nvSpPr>
          <p:cNvPr id="3" name="Content Placeholder 2">
            <a:extLst>
              <a:ext uri="{FF2B5EF4-FFF2-40B4-BE49-F238E27FC236}">
                <a16:creationId xmlns:a16="http://schemas.microsoft.com/office/drawing/2014/main" id="{DE1D4E92-5B63-67D2-8D8E-823713FFBF16}"/>
              </a:ext>
            </a:extLst>
          </p:cNvPr>
          <p:cNvSpPr>
            <a:spLocks noGrp="1"/>
          </p:cNvSpPr>
          <p:nvPr>
            <p:ph idx="1"/>
          </p:nvPr>
        </p:nvSpPr>
        <p:spPr>
          <a:xfrm>
            <a:off x="1147482" y="1325781"/>
            <a:ext cx="10139084" cy="4474384"/>
          </a:xfrm>
        </p:spPr>
        <p:txBody>
          <a:bodyPr anchor="t">
            <a:normAutofit/>
          </a:bodyPr>
          <a:lstStyle/>
          <a:p>
            <a:pPr marL="0" indent="0" algn="just">
              <a:buNone/>
            </a:pPr>
            <a:endParaRPr lang="en-US" sz="1800" dirty="0">
              <a:latin typeface="Arial" panose="020B0604020202020204" pitchFamily="34" charset="0"/>
              <a:cs typeface="Arial" panose="020B0604020202020204" pitchFamily="34" charset="0"/>
            </a:endParaRPr>
          </a:p>
          <a:p>
            <a:pPr algn="just">
              <a:buFont typeface="Wingdings" panose="05000000000000000000" pitchFamily="2" charset="2"/>
              <a:buChar char="§"/>
            </a:pPr>
            <a:r>
              <a:rPr lang="en-US" sz="1800" dirty="0">
                <a:latin typeface="Arial" panose="020B0604020202020204" pitchFamily="34" charset="0"/>
                <a:cs typeface="Arial" panose="020B0604020202020204" pitchFamily="34" charset="0"/>
              </a:rPr>
              <a:t> Before you can begin the analysis, make sure that the data is cleaned properly. </a:t>
            </a:r>
          </a:p>
          <a:p>
            <a:pPr algn="just">
              <a:buFont typeface="Wingdings" panose="05000000000000000000" pitchFamily="2" charset="2"/>
              <a:buChar char="§"/>
            </a:pPr>
            <a:r>
              <a:rPr lang="en-US" sz="1800" dirty="0">
                <a:latin typeface="Arial" panose="020B0604020202020204" pitchFamily="34" charset="0"/>
                <a:cs typeface="Arial" panose="020B0604020202020204" pitchFamily="34" charset="0"/>
              </a:rPr>
              <a:t> You have noticed that the data contains some returns to the store which are provided in negative quantities and there are unit prices that were input in error. </a:t>
            </a:r>
          </a:p>
          <a:p>
            <a:pPr algn="just">
              <a:buFont typeface="Wingdings" panose="05000000000000000000" pitchFamily="2" charset="2"/>
              <a:buChar char="§"/>
            </a:pPr>
            <a:r>
              <a:rPr lang="en-US" sz="1800" dirty="0">
                <a:latin typeface="Arial" panose="020B0604020202020204" pitchFamily="34" charset="0"/>
                <a:cs typeface="Arial" panose="020B0604020202020204" pitchFamily="34" charset="0"/>
              </a:rPr>
              <a:t> You will need to perform the following steps to clean this data:</a:t>
            </a:r>
          </a:p>
          <a:p>
            <a:pPr marL="0" indent="0" algn="just">
              <a:buNone/>
            </a:pPr>
            <a:endParaRPr lang="en-US" sz="1800" dirty="0">
              <a:latin typeface="Arial" panose="020B0604020202020204" pitchFamily="34" charset="0"/>
              <a:cs typeface="Arial" panose="020B0604020202020204" pitchFamily="34" charset="0"/>
            </a:endParaRPr>
          </a:p>
          <a:p>
            <a:pPr lvl="1" algn="just">
              <a:buFont typeface="Arial" panose="020B0604020202020204" pitchFamily="34" charset="0"/>
              <a:buChar char="•"/>
            </a:pPr>
            <a:r>
              <a:rPr lang="en-US" dirty="0">
                <a:latin typeface="Arial" panose="020B0604020202020204" pitchFamily="34" charset="0"/>
                <a:cs typeface="Arial" panose="020B0604020202020204" pitchFamily="34" charset="0"/>
              </a:rPr>
              <a:t>Create a check that the quantity should not be below 1 unit</a:t>
            </a:r>
          </a:p>
          <a:p>
            <a:pPr marL="201168" lvl="1" indent="0" algn="just">
              <a:buNone/>
            </a:pPr>
            <a:endParaRPr lang="en-US" dirty="0">
              <a:latin typeface="Arial" panose="020B0604020202020204" pitchFamily="34" charset="0"/>
              <a:cs typeface="Arial" panose="020B0604020202020204" pitchFamily="34" charset="0"/>
            </a:endParaRPr>
          </a:p>
          <a:p>
            <a:pPr lvl="1" algn="just">
              <a:buFont typeface="Arial" panose="020B0604020202020204" pitchFamily="34" charset="0"/>
              <a:buChar char="•"/>
            </a:pPr>
            <a:r>
              <a:rPr lang="en-US" dirty="0">
                <a:latin typeface="Arial" panose="020B0604020202020204" pitchFamily="34" charset="0"/>
                <a:cs typeface="Arial" panose="020B0604020202020204" pitchFamily="34" charset="0"/>
              </a:rPr>
              <a:t>Create a check that the unit price is not below 0</a:t>
            </a:r>
          </a:p>
          <a:p>
            <a:pPr marL="0" indent="0" algn="just">
              <a:buNone/>
            </a:pPr>
            <a:r>
              <a:rPr lang="en-US" sz="1600" dirty="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395044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72DF5-E68C-FC32-4AA3-7261BBBAA033}"/>
              </a:ext>
            </a:extLst>
          </p:cNvPr>
          <p:cNvSpPr>
            <a:spLocks noGrp="1"/>
          </p:cNvSpPr>
          <p:nvPr>
            <p:ph type="title"/>
          </p:nvPr>
        </p:nvSpPr>
        <p:spPr>
          <a:xfrm>
            <a:off x="1097280" y="286604"/>
            <a:ext cx="10058400" cy="798126"/>
          </a:xfrm>
        </p:spPr>
        <p:txBody>
          <a:bodyPr/>
          <a:lstStyle/>
          <a:p>
            <a:pPr algn="ctr"/>
            <a:r>
              <a:rPr lang="en-IN" b="1" dirty="0">
                <a:solidFill>
                  <a:schemeClr val="tx1"/>
                </a:solidFill>
                <a:latin typeface="Arial" panose="020B0604020202020204" pitchFamily="34" charset="0"/>
                <a:cs typeface="Arial" panose="020B0604020202020204" pitchFamily="34" charset="0"/>
              </a:rPr>
              <a:t>ANALYSIS</a:t>
            </a:r>
          </a:p>
        </p:txBody>
      </p:sp>
      <p:sp>
        <p:nvSpPr>
          <p:cNvPr id="3" name="Content Placeholder 2">
            <a:extLst>
              <a:ext uri="{FF2B5EF4-FFF2-40B4-BE49-F238E27FC236}">
                <a16:creationId xmlns:a16="http://schemas.microsoft.com/office/drawing/2014/main" id="{A9B7B1AB-D255-75D9-ECB2-D5D71B160B69}"/>
              </a:ext>
            </a:extLst>
          </p:cNvPr>
          <p:cNvSpPr>
            <a:spLocks noGrp="1"/>
          </p:cNvSpPr>
          <p:nvPr>
            <p:ph idx="1"/>
          </p:nvPr>
        </p:nvSpPr>
        <p:spPr/>
        <p:txBody>
          <a:bodyPr/>
          <a:lstStyle/>
          <a:p>
            <a:pPr marL="457200" indent="-457200">
              <a:buClr>
                <a:schemeClr val="tx1"/>
              </a:buClr>
              <a:buFont typeface="+mj-lt"/>
              <a:buAutoNum type="arabicPeriod"/>
            </a:pPr>
            <a:r>
              <a:rPr lang="en-IN" b="1" dirty="0">
                <a:solidFill>
                  <a:schemeClr val="tx1"/>
                </a:solidFill>
              </a:rPr>
              <a:t>Revenue Trend</a:t>
            </a:r>
          </a:p>
          <a:p>
            <a:pPr marL="0" indent="0">
              <a:buClr>
                <a:schemeClr val="tx1"/>
              </a:buClr>
              <a:buNone/>
            </a:pPr>
            <a:endParaRPr lang="en-IN" b="1" dirty="0">
              <a:solidFill>
                <a:schemeClr val="tx1"/>
              </a:solidFill>
            </a:endParaRPr>
          </a:p>
          <a:p>
            <a:pPr marL="0" indent="0">
              <a:buClr>
                <a:schemeClr val="tx1"/>
              </a:buClr>
              <a:buNone/>
            </a:pPr>
            <a:endParaRPr lang="en-IN" b="1" dirty="0">
              <a:solidFill>
                <a:schemeClr val="tx1"/>
              </a:solidFill>
            </a:endParaRPr>
          </a:p>
        </p:txBody>
      </p:sp>
      <p:pic>
        <p:nvPicPr>
          <p:cNvPr id="5" name="Picture 4">
            <a:extLst>
              <a:ext uri="{FF2B5EF4-FFF2-40B4-BE49-F238E27FC236}">
                <a16:creationId xmlns:a16="http://schemas.microsoft.com/office/drawing/2014/main" id="{9FD8DC80-E545-4D94-A607-7D9E93B38D22}"/>
              </a:ext>
            </a:extLst>
          </p:cNvPr>
          <p:cNvPicPr>
            <a:picLocks noChangeAspect="1"/>
          </p:cNvPicPr>
          <p:nvPr/>
        </p:nvPicPr>
        <p:blipFill rotWithShape="1">
          <a:blip r:embed="rId3"/>
          <a:srcRect b="27753"/>
          <a:stretch/>
        </p:blipFill>
        <p:spPr>
          <a:xfrm>
            <a:off x="3200400" y="2007099"/>
            <a:ext cx="6953102" cy="4023360"/>
          </a:xfrm>
          <a:prstGeom prst="rect">
            <a:avLst/>
          </a:prstGeom>
        </p:spPr>
      </p:pic>
    </p:spTree>
    <p:extLst>
      <p:ext uri="{BB962C8B-B14F-4D97-AF65-F5344CB8AC3E}">
        <p14:creationId xmlns:p14="http://schemas.microsoft.com/office/powerpoint/2010/main" val="7369438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CBF3C4-AC86-37A7-9A6B-3F4767F2463B}"/>
              </a:ext>
            </a:extLst>
          </p:cNvPr>
          <p:cNvSpPr>
            <a:spLocks noGrp="1"/>
          </p:cNvSpPr>
          <p:nvPr>
            <p:ph idx="1"/>
          </p:nvPr>
        </p:nvSpPr>
        <p:spPr>
          <a:xfrm>
            <a:off x="744855" y="540809"/>
            <a:ext cx="10058400" cy="5621866"/>
          </a:xfrm>
        </p:spPr>
        <p:txBody>
          <a:bodyPr/>
          <a:lstStyle/>
          <a:p>
            <a:pPr marL="457200" indent="-457200">
              <a:buClrTx/>
              <a:buFont typeface="+mj-lt"/>
              <a:buAutoNum type="arabicPeriod" startAt="2"/>
            </a:pPr>
            <a:r>
              <a:rPr lang="en-US" b="1" dirty="0">
                <a:latin typeface="Arial" panose="020B0604020202020204" pitchFamily="34" charset="0"/>
                <a:cs typeface="Arial" panose="020B0604020202020204" pitchFamily="34" charset="0"/>
              </a:rPr>
              <a:t>Countries by Revenue and Quantity</a:t>
            </a:r>
            <a:endParaRPr lang="en-IN" b="1"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ECD172B9-91A8-98AE-E7B1-AD1A18940E1D}"/>
              </a:ext>
            </a:extLst>
          </p:cNvPr>
          <p:cNvPicPr>
            <a:picLocks noChangeAspect="1"/>
          </p:cNvPicPr>
          <p:nvPr/>
        </p:nvPicPr>
        <p:blipFill rotWithShape="1">
          <a:blip r:embed="rId3"/>
          <a:srcRect r="-904" b="7618"/>
          <a:stretch/>
        </p:blipFill>
        <p:spPr>
          <a:xfrm>
            <a:off x="744855" y="1132069"/>
            <a:ext cx="10702290" cy="5030606"/>
          </a:xfrm>
          <a:prstGeom prst="rect">
            <a:avLst/>
          </a:prstGeom>
        </p:spPr>
      </p:pic>
    </p:spTree>
    <p:extLst>
      <p:ext uri="{BB962C8B-B14F-4D97-AF65-F5344CB8AC3E}">
        <p14:creationId xmlns:p14="http://schemas.microsoft.com/office/powerpoint/2010/main" val="25290983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04FA4C6-9B05-7523-DCA5-3B9EABCE01A9}"/>
              </a:ext>
            </a:extLst>
          </p:cNvPr>
          <p:cNvSpPr>
            <a:spLocks noGrp="1"/>
          </p:cNvSpPr>
          <p:nvPr>
            <p:ph idx="1"/>
          </p:nvPr>
        </p:nvSpPr>
        <p:spPr>
          <a:xfrm>
            <a:off x="914400" y="485775"/>
            <a:ext cx="10241280" cy="5383319"/>
          </a:xfrm>
        </p:spPr>
        <p:txBody>
          <a:bodyPr/>
          <a:lstStyle/>
          <a:p>
            <a:pPr marL="457200" indent="-457200">
              <a:buClrTx/>
              <a:buFont typeface="+mj-lt"/>
              <a:buAutoNum type="arabicPeriod" startAt="3"/>
            </a:pPr>
            <a:r>
              <a:rPr lang="en-IN" b="1" dirty="0">
                <a:solidFill>
                  <a:schemeClr val="tx1"/>
                </a:solidFill>
                <a:latin typeface="Arial" panose="020B0604020202020204" pitchFamily="34" charset="0"/>
                <a:cs typeface="Arial" panose="020B0604020202020204" pitchFamily="34" charset="0"/>
              </a:rPr>
              <a:t>Understanding Customers' Purchasing Power</a:t>
            </a:r>
          </a:p>
          <a:p>
            <a:pPr marL="0" indent="0">
              <a:buClrTx/>
              <a:buNone/>
            </a:pPr>
            <a:endParaRPr lang="en-IN" b="1" dirty="0">
              <a:solidFill>
                <a:schemeClr val="tx1"/>
              </a:solidFill>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15B114BF-C4CE-89E2-0590-D0676B036797}"/>
              </a:ext>
            </a:extLst>
          </p:cNvPr>
          <p:cNvPicPr>
            <a:picLocks noChangeAspect="1"/>
          </p:cNvPicPr>
          <p:nvPr/>
        </p:nvPicPr>
        <p:blipFill rotWithShape="1">
          <a:blip r:embed="rId3"/>
          <a:srcRect t="1" r="4102" b="9785"/>
          <a:stretch/>
        </p:blipFill>
        <p:spPr>
          <a:xfrm>
            <a:off x="828676" y="988907"/>
            <a:ext cx="10448924" cy="5249968"/>
          </a:xfrm>
          <a:prstGeom prst="rect">
            <a:avLst/>
          </a:prstGeom>
        </p:spPr>
      </p:pic>
    </p:spTree>
    <p:extLst>
      <p:ext uri="{BB962C8B-B14F-4D97-AF65-F5344CB8AC3E}">
        <p14:creationId xmlns:p14="http://schemas.microsoft.com/office/powerpoint/2010/main" val="3621570181"/>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F5B1FD9-3BB6-4DA9-A089-3B68C2323D4F}">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638A3B04-B0F3-4C12-A722-52B5CF6D9723}">
  <ds:schemaRefs>
    <ds:schemaRef ds:uri="http://schemas.microsoft.com/sharepoint/v3/contenttype/forms"/>
  </ds:schemaRefs>
</ds:datastoreItem>
</file>

<file path=customXml/itemProps3.xml><?xml version="1.0" encoding="utf-8"?>
<ds:datastoreItem xmlns:ds="http://schemas.openxmlformats.org/officeDocument/2006/customXml" ds:itemID="{1747A963-53E0-44AF-AF13-963FE676C6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4278</TotalTime>
  <Words>1026</Words>
  <Application>Microsoft Office PowerPoint</Application>
  <PresentationFormat>Widescreen</PresentationFormat>
  <Paragraphs>72</Paragraphs>
  <Slides>12</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__Inter_a64ecd</vt:lpstr>
      <vt:lpstr>Arial</vt:lpstr>
      <vt:lpstr>Calibri</vt:lpstr>
      <vt:lpstr>Calibri Light</vt:lpstr>
      <vt:lpstr>Clear Sans Regular Bold</vt:lpstr>
      <vt:lpstr>Graphik Regular</vt:lpstr>
      <vt:lpstr>Wingdings</vt:lpstr>
      <vt:lpstr>Retrospect</vt:lpstr>
      <vt:lpstr>TATA-IQ Data Visualization: Empowering Business with Effective Insights</vt:lpstr>
      <vt:lpstr>Forage Virtual Internship Program with TATA Insights &amp; Quants</vt:lpstr>
      <vt:lpstr>INTRODUCTION</vt:lpstr>
      <vt:lpstr>SCENARIO</vt:lpstr>
      <vt:lpstr>PowerPoint Presentation</vt:lpstr>
      <vt:lpstr> DATA CLEANUP</vt:lpstr>
      <vt:lpstr>ANALYSIS</vt:lpstr>
      <vt:lpstr>PowerPoint Presentation</vt:lpstr>
      <vt:lpstr>PowerPoint Presentation</vt:lpstr>
      <vt:lpstr>PowerPoint Presentation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TATA-IQ Data Visualization: Empowering Business with Effective Insights</dc:title>
  <dc:creator>Anjana Maniyote</dc:creator>
  <cp:lastModifiedBy>Anjana Maniyote</cp:lastModifiedBy>
  <cp:revision>1</cp:revision>
  <dcterms:created xsi:type="dcterms:W3CDTF">2023-10-13T13:03:43Z</dcterms:created>
  <dcterms:modified xsi:type="dcterms:W3CDTF">2023-10-16T12:22:12Z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