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64" r:id="rId4"/>
    <p:sldId id="268" r:id="rId5"/>
    <p:sldId id="265" r:id="rId6"/>
    <p:sldId id="266" r:id="rId7"/>
    <p:sldId id="267" r:id="rId8"/>
    <p:sldId id="259" r:id="rId9"/>
    <p:sldId id="260" r:id="rId10"/>
    <p:sldId id="261" r:id="rId11"/>
    <p:sldId id="262" r:id="rId12"/>
    <p:sldId id="263" r:id="rId13"/>
    <p:sldId id="270" r:id="rId14"/>
    <p:sldId id="271" r:id="rId15"/>
    <p:sldId id="272" r:id="rId16"/>
    <p:sldId id="269" r:id="rId17"/>
    <p:sldId id="273"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5224CF3-975B-4F87-8736-6A7A00FB1B32}"/>
              </a:ext>
            </a:extLst>
          </p:cNvPr>
          <p:cNvSpPr>
            <a:spLocks noGrp="1" noChangeArrowheads="1"/>
          </p:cNvSpPr>
          <p:nvPr>
            <p:ph type="ctrTitle"/>
          </p:nvPr>
        </p:nvSpPr>
        <p:spPr>
          <a:xfrm>
            <a:off x="685800" y="990600"/>
            <a:ext cx="7772400" cy="1371600"/>
          </a:xfrm>
        </p:spPr>
        <p:txBody>
          <a:bodyPr/>
          <a:lstStyle>
            <a:lvl1pPr>
              <a:defRPr sz="4000"/>
            </a:lvl1pPr>
          </a:lstStyle>
          <a:p>
            <a:pPr lvl="0"/>
            <a:r>
              <a:rPr lang="en-US" altLang="en-US" noProof="0"/>
              <a:t>Click to edit Master title style</a:t>
            </a:r>
          </a:p>
        </p:txBody>
      </p:sp>
      <p:sp>
        <p:nvSpPr>
          <p:cNvPr id="8195" name="Rectangle 3">
            <a:extLst>
              <a:ext uri="{FF2B5EF4-FFF2-40B4-BE49-F238E27FC236}">
                <a16:creationId xmlns:a16="http://schemas.microsoft.com/office/drawing/2014/main" id="{8621E00A-1EFE-48F1-91DD-80887764526A}"/>
              </a:ext>
            </a:extLst>
          </p:cNvPr>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8196" name="Rectangle 4">
            <a:extLst>
              <a:ext uri="{FF2B5EF4-FFF2-40B4-BE49-F238E27FC236}">
                <a16:creationId xmlns:a16="http://schemas.microsoft.com/office/drawing/2014/main" id="{19D54ED4-E40A-4DE9-A395-EF9A93A1E5DF}"/>
              </a:ext>
            </a:extLst>
          </p:cNvPr>
          <p:cNvSpPr>
            <a:spLocks noGrp="1" noChangeArrowheads="1"/>
          </p:cNvSpPr>
          <p:nvPr>
            <p:ph type="dt" sz="half" idx="2"/>
          </p:nvPr>
        </p:nvSpPr>
        <p:spPr>
          <a:xfrm>
            <a:off x="685800" y="6248400"/>
            <a:ext cx="1905000" cy="457200"/>
          </a:xfrm>
        </p:spPr>
        <p:txBody>
          <a:bodyPr/>
          <a:lstStyle>
            <a:lvl1pPr>
              <a:defRPr/>
            </a:lvl1pPr>
          </a:lstStyle>
          <a:p>
            <a:endParaRPr lang="en-US" altLang="en-US"/>
          </a:p>
        </p:txBody>
      </p:sp>
      <p:sp>
        <p:nvSpPr>
          <p:cNvPr id="8197" name="Rectangle 5">
            <a:extLst>
              <a:ext uri="{FF2B5EF4-FFF2-40B4-BE49-F238E27FC236}">
                <a16:creationId xmlns:a16="http://schemas.microsoft.com/office/drawing/2014/main" id="{97EA5983-C310-4C30-9FB6-FC99758A2B55}"/>
              </a:ext>
            </a:extLst>
          </p:cNvPr>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8198" name="Rectangle 6">
            <a:extLst>
              <a:ext uri="{FF2B5EF4-FFF2-40B4-BE49-F238E27FC236}">
                <a16:creationId xmlns:a16="http://schemas.microsoft.com/office/drawing/2014/main" id="{EB0569B3-E5F2-499E-B469-995535B3604A}"/>
              </a:ext>
            </a:extLst>
          </p:cNvPr>
          <p:cNvSpPr>
            <a:spLocks noGrp="1" noChangeArrowheads="1"/>
          </p:cNvSpPr>
          <p:nvPr>
            <p:ph type="sldNum" sz="quarter" idx="4"/>
          </p:nvPr>
        </p:nvSpPr>
        <p:spPr>
          <a:xfrm>
            <a:off x="6553200" y="6248400"/>
            <a:ext cx="1905000" cy="457200"/>
          </a:xfrm>
        </p:spPr>
        <p:txBody>
          <a:bodyPr/>
          <a:lstStyle>
            <a:lvl1pPr>
              <a:defRPr/>
            </a:lvl1pPr>
          </a:lstStyle>
          <a:p>
            <a:fld id="{C314DED1-EFD3-401E-A44F-A714A343FF78}" type="slidenum">
              <a:rPr lang="en-US" altLang="en-US"/>
              <a:pPr/>
              <a:t>‹#›</a:t>
            </a:fld>
            <a:endParaRPr lang="en-US" altLang="en-US"/>
          </a:p>
        </p:txBody>
      </p:sp>
      <p:sp>
        <p:nvSpPr>
          <p:cNvPr id="8199" name="AutoShape 7">
            <a:extLst>
              <a:ext uri="{FF2B5EF4-FFF2-40B4-BE49-F238E27FC236}">
                <a16:creationId xmlns:a16="http://schemas.microsoft.com/office/drawing/2014/main" id="{B7E99470-6C5B-4153-B933-AA7D7F0ED4E1}"/>
              </a:ext>
            </a:extLst>
          </p:cNvPr>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8EFE-9D26-4D3B-BC74-955795C34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F2412-C569-4A20-8386-BB08D03A53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2E844-6130-4FA5-B8BE-31EEAE472B5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4A76858-E1FF-4561-A46F-9506F5EC3C8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71ED5E4-2E58-424D-B39E-CD7F8517DEC8}"/>
              </a:ext>
            </a:extLst>
          </p:cNvPr>
          <p:cNvSpPr>
            <a:spLocks noGrp="1"/>
          </p:cNvSpPr>
          <p:nvPr>
            <p:ph type="sldNum" sz="quarter" idx="12"/>
          </p:nvPr>
        </p:nvSpPr>
        <p:spPr/>
        <p:txBody>
          <a:bodyPr/>
          <a:lstStyle>
            <a:lvl1pPr>
              <a:defRPr/>
            </a:lvl1pPr>
          </a:lstStyle>
          <a:p>
            <a:fld id="{A9E6EDFF-0DC1-4F3D-905F-B04029B466A4}" type="slidenum">
              <a:rPr lang="en-US" altLang="en-US"/>
              <a:pPr/>
              <a:t>‹#›</a:t>
            </a:fld>
            <a:endParaRPr lang="en-US" altLang="en-US"/>
          </a:p>
        </p:txBody>
      </p:sp>
    </p:spTree>
    <p:extLst>
      <p:ext uri="{BB962C8B-B14F-4D97-AF65-F5344CB8AC3E}">
        <p14:creationId xmlns:p14="http://schemas.microsoft.com/office/powerpoint/2010/main" val="398797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B6FC3-2C8C-436B-AF9F-D52CCE4F2E60}"/>
              </a:ext>
            </a:extLst>
          </p:cNvPr>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C468-039C-4830-983D-4E5322FC2EB7}"/>
              </a:ext>
            </a:extLst>
          </p:cNvPr>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CB434-300C-48A5-9A28-159166ED4AA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E900680-2A48-4D84-8780-FA80F214385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A04082B-6333-4C4F-AFA9-E638EB7C0E70}"/>
              </a:ext>
            </a:extLst>
          </p:cNvPr>
          <p:cNvSpPr>
            <a:spLocks noGrp="1"/>
          </p:cNvSpPr>
          <p:nvPr>
            <p:ph type="sldNum" sz="quarter" idx="12"/>
          </p:nvPr>
        </p:nvSpPr>
        <p:spPr/>
        <p:txBody>
          <a:bodyPr/>
          <a:lstStyle>
            <a:lvl1pPr>
              <a:defRPr/>
            </a:lvl1pPr>
          </a:lstStyle>
          <a:p>
            <a:fld id="{DAB6E517-95E1-46AB-B0BB-5CF74BF16A75}" type="slidenum">
              <a:rPr lang="en-US" altLang="en-US"/>
              <a:pPr/>
              <a:t>‹#›</a:t>
            </a:fld>
            <a:endParaRPr lang="en-US" altLang="en-US"/>
          </a:p>
        </p:txBody>
      </p:sp>
    </p:spTree>
    <p:extLst>
      <p:ext uri="{BB962C8B-B14F-4D97-AF65-F5344CB8AC3E}">
        <p14:creationId xmlns:p14="http://schemas.microsoft.com/office/powerpoint/2010/main" val="362955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8507-8FC2-494E-96E0-5D22896E5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014AA-6EA1-441E-B215-CFF8D7CFF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7633B-2616-463A-8C26-E819A12BDBF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F9D8104-8F69-4A50-936D-EB509570FC8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32AF94A-34D0-46D6-ADAD-FDCE83EBBF1F}"/>
              </a:ext>
            </a:extLst>
          </p:cNvPr>
          <p:cNvSpPr>
            <a:spLocks noGrp="1"/>
          </p:cNvSpPr>
          <p:nvPr>
            <p:ph type="sldNum" sz="quarter" idx="12"/>
          </p:nvPr>
        </p:nvSpPr>
        <p:spPr/>
        <p:txBody>
          <a:bodyPr/>
          <a:lstStyle>
            <a:lvl1pPr>
              <a:defRPr/>
            </a:lvl1pPr>
          </a:lstStyle>
          <a:p>
            <a:fld id="{A1F548BB-C9B0-4AF8-BEEB-3539ED9A25C6}" type="slidenum">
              <a:rPr lang="en-US" altLang="en-US"/>
              <a:pPr/>
              <a:t>‹#›</a:t>
            </a:fld>
            <a:endParaRPr lang="en-US" altLang="en-US"/>
          </a:p>
        </p:txBody>
      </p:sp>
    </p:spTree>
    <p:extLst>
      <p:ext uri="{BB962C8B-B14F-4D97-AF65-F5344CB8AC3E}">
        <p14:creationId xmlns:p14="http://schemas.microsoft.com/office/powerpoint/2010/main" val="21858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347A-EA90-4DE4-AB04-28E9E1E1A2E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75935A-DF55-473E-90E1-2D64A313531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C97007A-FC9E-4619-9BCB-953C1BE5C2D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F0B8409-F3A6-4B04-B8DD-DB59D246251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9263BF6-388B-4C2C-88E9-4E4E1A5B326F}"/>
              </a:ext>
            </a:extLst>
          </p:cNvPr>
          <p:cNvSpPr>
            <a:spLocks noGrp="1"/>
          </p:cNvSpPr>
          <p:nvPr>
            <p:ph type="sldNum" sz="quarter" idx="12"/>
          </p:nvPr>
        </p:nvSpPr>
        <p:spPr/>
        <p:txBody>
          <a:bodyPr/>
          <a:lstStyle>
            <a:lvl1pPr>
              <a:defRPr/>
            </a:lvl1pPr>
          </a:lstStyle>
          <a:p>
            <a:fld id="{14164D3B-03A8-4C13-A3F6-76D8D35CF9AC}" type="slidenum">
              <a:rPr lang="en-US" altLang="en-US"/>
              <a:pPr/>
              <a:t>‹#›</a:t>
            </a:fld>
            <a:endParaRPr lang="en-US" altLang="en-US"/>
          </a:p>
        </p:txBody>
      </p:sp>
    </p:spTree>
    <p:extLst>
      <p:ext uri="{BB962C8B-B14F-4D97-AF65-F5344CB8AC3E}">
        <p14:creationId xmlns:p14="http://schemas.microsoft.com/office/powerpoint/2010/main" val="9208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C76B-925B-4C33-8A30-5BBDA617C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3BFCD-36AC-4CCB-958B-D4ED3DBE41FF}"/>
              </a:ext>
            </a:extLst>
          </p:cNvPr>
          <p:cNvSpPr>
            <a:spLocks noGrp="1"/>
          </p:cNvSpPr>
          <p:nvPr>
            <p:ph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BA822-C267-416B-B945-2CBEE1D8750C}"/>
              </a:ext>
            </a:extLst>
          </p:cNvPr>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51643-7081-41E0-A92D-36F8AEBDE28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61CDB4A-9618-499C-92D3-D677A1A1287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1136E45-6A03-4E10-BDCE-52734E3081BF}"/>
              </a:ext>
            </a:extLst>
          </p:cNvPr>
          <p:cNvSpPr>
            <a:spLocks noGrp="1"/>
          </p:cNvSpPr>
          <p:nvPr>
            <p:ph type="sldNum" sz="quarter" idx="12"/>
          </p:nvPr>
        </p:nvSpPr>
        <p:spPr/>
        <p:txBody>
          <a:bodyPr/>
          <a:lstStyle>
            <a:lvl1pPr>
              <a:defRPr/>
            </a:lvl1pPr>
          </a:lstStyle>
          <a:p>
            <a:fld id="{38D26206-8B76-4EF2-A2AB-5D047A1432BD}" type="slidenum">
              <a:rPr lang="en-US" altLang="en-US"/>
              <a:pPr/>
              <a:t>‹#›</a:t>
            </a:fld>
            <a:endParaRPr lang="en-US" altLang="en-US"/>
          </a:p>
        </p:txBody>
      </p:sp>
    </p:spTree>
    <p:extLst>
      <p:ext uri="{BB962C8B-B14F-4D97-AF65-F5344CB8AC3E}">
        <p14:creationId xmlns:p14="http://schemas.microsoft.com/office/powerpoint/2010/main" val="387608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E3A7-B3F1-4609-BE96-CBC54D9ED3B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B9BDE-CCEC-4076-9F3C-4AC0A0F2B46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7DE98-340A-4DAB-89A9-B52DE17D675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9CD26-A678-4232-B2C9-1F0FF502B00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40A8B-0F0B-4573-AA67-68FA5E08F3C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DC2EE-93C5-486D-86A3-E335019D674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4D57244-6795-47B1-B742-E743D85F881A}"/>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1DEC946-1413-4B55-AA9C-ACBC91991DE1}"/>
              </a:ext>
            </a:extLst>
          </p:cNvPr>
          <p:cNvSpPr>
            <a:spLocks noGrp="1"/>
          </p:cNvSpPr>
          <p:nvPr>
            <p:ph type="sldNum" sz="quarter" idx="12"/>
          </p:nvPr>
        </p:nvSpPr>
        <p:spPr/>
        <p:txBody>
          <a:bodyPr/>
          <a:lstStyle>
            <a:lvl1pPr>
              <a:defRPr/>
            </a:lvl1pPr>
          </a:lstStyle>
          <a:p>
            <a:fld id="{0C9FE5F8-6A43-47F4-849D-9F6D010C9C2B}" type="slidenum">
              <a:rPr lang="en-US" altLang="en-US"/>
              <a:pPr/>
              <a:t>‹#›</a:t>
            </a:fld>
            <a:endParaRPr lang="en-US" altLang="en-US"/>
          </a:p>
        </p:txBody>
      </p:sp>
    </p:spTree>
    <p:extLst>
      <p:ext uri="{BB962C8B-B14F-4D97-AF65-F5344CB8AC3E}">
        <p14:creationId xmlns:p14="http://schemas.microsoft.com/office/powerpoint/2010/main" val="201185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6BA4-9032-4CA3-BBEE-A989C4329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11946-D60A-4C26-BA44-2D5ACA0C6521}"/>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B9E0066-5804-46F5-9A8F-47DAD15633B4}"/>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71AA67E-88D3-4B07-8F0A-564B6F9083FC}"/>
              </a:ext>
            </a:extLst>
          </p:cNvPr>
          <p:cNvSpPr>
            <a:spLocks noGrp="1"/>
          </p:cNvSpPr>
          <p:nvPr>
            <p:ph type="sldNum" sz="quarter" idx="12"/>
          </p:nvPr>
        </p:nvSpPr>
        <p:spPr/>
        <p:txBody>
          <a:bodyPr/>
          <a:lstStyle>
            <a:lvl1pPr>
              <a:defRPr/>
            </a:lvl1pPr>
          </a:lstStyle>
          <a:p>
            <a:fld id="{0CE47EA3-2079-449F-B75C-95FAE09289B2}" type="slidenum">
              <a:rPr lang="en-US" altLang="en-US"/>
              <a:pPr/>
              <a:t>‹#›</a:t>
            </a:fld>
            <a:endParaRPr lang="en-US" altLang="en-US"/>
          </a:p>
        </p:txBody>
      </p:sp>
    </p:spTree>
    <p:extLst>
      <p:ext uri="{BB962C8B-B14F-4D97-AF65-F5344CB8AC3E}">
        <p14:creationId xmlns:p14="http://schemas.microsoft.com/office/powerpoint/2010/main" val="61209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CA4C4-AF58-4F6F-AAA4-B9E3DCB23D0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248D1C0-BF23-4CB0-B8A1-3AD62D0668B5}"/>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6653152-DBE1-426E-92B4-C80AD7E1F9DF}"/>
              </a:ext>
            </a:extLst>
          </p:cNvPr>
          <p:cNvSpPr>
            <a:spLocks noGrp="1"/>
          </p:cNvSpPr>
          <p:nvPr>
            <p:ph type="sldNum" sz="quarter" idx="12"/>
          </p:nvPr>
        </p:nvSpPr>
        <p:spPr/>
        <p:txBody>
          <a:bodyPr/>
          <a:lstStyle>
            <a:lvl1pPr>
              <a:defRPr/>
            </a:lvl1pPr>
          </a:lstStyle>
          <a:p>
            <a:fld id="{B3E12C1E-7E7F-4CCF-93DA-B539FB1E9170}" type="slidenum">
              <a:rPr lang="en-US" altLang="en-US"/>
              <a:pPr/>
              <a:t>‹#›</a:t>
            </a:fld>
            <a:endParaRPr lang="en-US" altLang="en-US"/>
          </a:p>
        </p:txBody>
      </p:sp>
    </p:spTree>
    <p:extLst>
      <p:ext uri="{BB962C8B-B14F-4D97-AF65-F5344CB8AC3E}">
        <p14:creationId xmlns:p14="http://schemas.microsoft.com/office/powerpoint/2010/main" val="305873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1BA-D062-42C7-89B9-C6DCA89C740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5EB05-FE46-4E2D-A056-BF4036C68B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01F92-DB61-46F1-BF55-7AE828695A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AEB1F-AA19-4598-84F9-E70B283D146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9890EAC-F4F1-4001-9EC9-254B226E338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EBE14BD-4E27-44E6-AF6F-F9DD285D4ED3}"/>
              </a:ext>
            </a:extLst>
          </p:cNvPr>
          <p:cNvSpPr>
            <a:spLocks noGrp="1"/>
          </p:cNvSpPr>
          <p:nvPr>
            <p:ph type="sldNum" sz="quarter" idx="12"/>
          </p:nvPr>
        </p:nvSpPr>
        <p:spPr/>
        <p:txBody>
          <a:bodyPr/>
          <a:lstStyle>
            <a:lvl1pPr>
              <a:defRPr/>
            </a:lvl1pPr>
          </a:lstStyle>
          <a:p>
            <a:fld id="{EEE9AF57-2E55-4D90-BE07-A05B27675C4A}" type="slidenum">
              <a:rPr lang="en-US" altLang="en-US"/>
              <a:pPr/>
              <a:t>‹#›</a:t>
            </a:fld>
            <a:endParaRPr lang="en-US" altLang="en-US"/>
          </a:p>
        </p:txBody>
      </p:sp>
    </p:spTree>
    <p:extLst>
      <p:ext uri="{BB962C8B-B14F-4D97-AF65-F5344CB8AC3E}">
        <p14:creationId xmlns:p14="http://schemas.microsoft.com/office/powerpoint/2010/main" val="5108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4367-2C22-43F0-B716-6638E8303A7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5A6F1-15EE-40B5-8536-2922ECB101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41114-C92D-427B-AE5A-0F4CAB93A27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D1EA4-6ABD-4527-9E08-10CAEF92210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8E42CBB-8E10-465B-920B-D58674BEAFB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EAB64C2-7083-4ACA-B51B-4B20ACA76472}"/>
              </a:ext>
            </a:extLst>
          </p:cNvPr>
          <p:cNvSpPr>
            <a:spLocks noGrp="1"/>
          </p:cNvSpPr>
          <p:nvPr>
            <p:ph type="sldNum" sz="quarter" idx="12"/>
          </p:nvPr>
        </p:nvSpPr>
        <p:spPr/>
        <p:txBody>
          <a:bodyPr/>
          <a:lstStyle>
            <a:lvl1pPr>
              <a:defRPr/>
            </a:lvl1pPr>
          </a:lstStyle>
          <a:p>
            <a:fld id="{C5DB4BF3-063E-49E0-9DA2-0B83D4C03CB4}" type="slidenum">
              <a:rPr lang="en-US" altLang="en-US"/>
              <a:pPr/>
              <a:t>‹#›</a:t>
            </a:fld>
            <a:endParaRPr lang="en-US" altLang="en-US"/>
          </a:p>
        </p:txBody>
      </p:sp>
    </p:spTree>
    <p:extLst>
      <p:ext uri="{BB962C8B-B14F-4D97-AF65-F5344CB8AC3E}">
        <p14:creationId xmlns:p14="http://schemas.microsoft.com/office/powerpoint/2010/main" val="16561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E74E73A-E1A2-4943-8B0D-4F9E53D85D0F}"/>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1" name="Rectangle 3">
            <a:extLst>
              <a:ext uri="{FF2B5EF4-FFF2-40B4-BE49-F238E27FC236}">
                <a16:creationId xmlns:a16="http://schemas.microsoft.com/office/drawing/2014/main" id="{D7C282F5-18FD-4153-915D-414B94D2E3D3}"/>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AutoShape 4">
            <a:extLst>
              <a:ext uri="{FF2B5EF4-FFF2-40B4-BE49-F238E27FC236}">
                <a16:creationId xmlns:a16="http://schemas.microsoft.com/office/drawing/2014/main" id="{8ACEBC18-6DF5-4CCD-A019-C8CBE0498CBC}"/>
              </a:ext>
            </a:extLst>
          </p:cNvPr>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
        <p:nvSpPr>
          <p:cNvPr id="7173" name="Line 5">
            <a:extLst>
              <a:ext uri="{FF2B5EF4-FFF2-40B4-BE49-F238E27FC236}">
                <a16:creationId xmlns:a16="http://schemas.microsoft.com/office/drawing/2014/main" id="{B4168101-EAF4-46BB-9E97-5BA827E01912}"/>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Rectangle 6">
            <a:extLst>
              <a:ext uri="{FF2B5EF4-FFF2-40B4-BE49-F238E27FC236}">
                <a16:creationId xmlns:a16="http://schemas.microsoft.com/office/drawing/2014/main" id="{C82FCEFB-1D57-4462-AA46-32FA8DCB7BDA}"/>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7175" name="Rectangle 7">
            <a:extLst>
              <a:ext uri="{FF2B5EF4-FFF2-40B4-BE49-F238E27FC236}">
                <a16:creationId xmlns:a16="http://schemas.microsoft.com/office/drawing/2014/main" id="{074A8C62-C470-4FC2-8669-A70FB7DEAA4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ltLang="en-US"/>
          </a:p>
        </p:txBody>
      </p:sp>
      <p:sp>
        <p:nvSpPr>
          <p:cNvPr id="7176" name="Rectangle 8">
            <a:extLst>
              <a:ext uri="{FF2B5EF4-FFF2-40B4-BE49-F238E27FC236}">
                <a16:creationId xmlns:a16="http://schemas.microsoft.com/office/drawing/2014/main" id="{78198E42-186C-407C-B35D-6842811575FB}"/>
              </a:ext>
            </a:extLst>
          </p:cNvPr>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88D64303-B007-43AF-9C5C-E795111661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defRPr>
      </a:lvl2pPr>
      <a:lvl3pPr algn="l" rtl="0" fontAlgn="base">
        <a:spcBef>
          <a:spcPct val="0"/>
        </a:spcBef>
        <a:spcAft>
          <a:spcPct val="0"/>
        </a:spcAft>
        <a:defRPr sz="3800">
          <a:solidFill>
            <a:schemeClr val="tx2"/>
          </a:solidFill>
          <a:latin typeface="Verdana" panose="020B0604030504040204" pitchFamily="34" charset="0"/>
        </a:defRPr>
      </a:lvl3pPr>
      <a:lvl4pPr algn="l" rtl="0" fontAlgn="base">
        <a:spcBef>
          <a:spcPct val="0"/>
        </a:spcBef>
        <a:spcAft>
          <a:spcPct val="0"/>
        </a:spcAft>
        <a:defRPr sz="3800">
          <a:solidFill>
            <a:schemeClr val="tx2"/>
          </a:solidFill>
          <a:latin typeface="Verdana" panose="020B0604030504040204" pitchFamily="34" charset="0"/>
        </a:defRPr>
      </a:lvl4pPr>
      <a:lvl5pPr algn="l" rtl="0" fontAlgn="base">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54D9B9E-8689-4CB1-9CB4-E2843EBE38A2}"/>
              </a:ext>
            </a:extLst>
          </p:cNvPr>
          <p:cNvSpPr>
            <a:spLocks noGrp="1" noChangeArrowheads="1"/>
          </p:cNvSpPr>
          <p:nvPr>
            <p:ph type="ctrTitle"/>
          </p:nvPr>
        </p:nvSpPr>
        <p:spPr/>
        <p:txBody>
          <a:bodyPr/>
          <a:lstStyle/>
          <a:p>
            <a:r>
              <a:rPr lang="en-US" altLang="en-US"/>
              <a:t>SHANNON’s THEORY</a:t>
            </a:r>
          </a:p>
        </p:txBody>
      </p:sp>
      <p:sp>
        <p:nvSpPr>
          <p:cNvPr id="6147" name="Rectangle 3">
            <a:extLst>
              <a:ext uri="{FF2B5EF4-FFF2-40B4-BE49-F238E27FC236}">
                <a16:creationId xmlns:a16="http://schemas.microsoft.com/office/drawing/2014/main" id="{140AA168-E46F-414F-A4B3-702F1A17E661}"/>
              </a:ext>
            </a:extLst>
          </p:cNvPr>
          <p:cNvSpPr>
            <a:spLocks noGrp="1" noChangeArrowheads="1"/>
          </p:cNvSpPr>
          <p:nvPr>
            <p:ph type="subTitle" idx="1"/>
          </p:nvPr>
        </p:nvSpPr>
        <p:spPr/>
        <p:txBody>
          <a:bodyPr/>
          <a:lstStyle/>
          <a:p>
            <a:pPr algn="r"/>
            <a:r>
              <a:rPr lang="en-US" altLang="en-US"/>
              <a:t>PERFECT SECRECY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8030F7B-73AD-4DFD-864B-758DC1F6C84C}"/>
              </a:ext>
            </a:extLst>
          </p:cNvPr>
          <p:cNvSpPr>
            <a:spLocks noGrp="1" noChangeArrowheads="1"/>
          </p:cNvSpPr>
          <p:nvPr>
            <p:ph type="title"/>
          </p:nvPr>
        </p:nvSpPr>
        <p:spPr/>
        <p:txBody>
          <a:bodyPr/>
          <a:lstStyle/>
          <a:p>
            <a:r>
              <a:rPr lang="en-US" altLang="en-US" sz="3400"/>
              <a:t>PERFECT INDISTINGUISHABILITY</a:t>
            </a:r>
          </a:p>
        </p:txBody>
      </p:sp>
      <p:pic>
        <p:nvPicPr>
          <p:cNvPr id="14340" name="Picture 4">
            <a:extLst>
              <a:ext uri="{FF2B5EF4-FFF2-40B4-BE49-F238E27FC236}">
                <a16:creationId xmlns:a16="http://schemas.microsoft.com/office/drawing/2014/main" id="{0984D734-0276-4759-98C4-45AD90F64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2608263"/>
            <a:ext cx="8234363"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8D595A-6C74-4E8A-B7BE-094664491396}"/>
              </a:ext>
            </a:extLst>
          </p:cNvPr>
          <p:cNvSpPr>
            <a:spLocks noGrp="1" noChangeArrowheads="1"/>
          </p:cNvSpPr>
          <p:nvPr>
            <p:ph type="title"/>
          </p:nvPr>
        </p:nvSpPr>
        <p:spPr/>
        <p:txBody>
          <a:bodyPr/>
          <a:lstStyle/>
          <a:p>
            <a:pPr algn="ctr"/>
            <a:r>
              <a:rPr lang="en-US" altLang="en-US" sz="6800"/>
              <a:t>PROOF</a:t>
            </a:r>
          </a:p>
        </p:txBody>
      </p:sp>
      <p:sp>
        <p:nvSpPr>
          <p:cNvPr id="15363" name="Rectangle 3">
            <a:extLst>
              <a:ext uri="{FF2B5EF4-FFF2-40B4-BE49-F238E27FC236}">
                <a16:creationId xmlns:a16="http://schemas.microsoft.com/office/drawing/2014/main" id="{0035792D-40DF-4DF3-BC87-BF662E171A8B}"/>
              </a:ext>
            </a:extLst>
          </p:cNvPr>
          <p:cNvSpPr>
            <a:spLocks noGrp="1" noChangeArrowheads="1"/>
          </p:cNvSpPr>
          <p:nvPr>
            <p:ph type="body" idx="1"/>
          </p:nvPr>
        </p:nvSpPr>
        <p:spPr/>
        <p:txBody>
          <a:bodyPr/>
          <a:lstStyle/>
          <a:p>
            <a:pPr>
              <a:buFont typeface="Wingdings" panose="05000000000000000000" pitchFamily="2" charset="2"/>
              <a:buNone/>
            </a:pPr>
            <a:r>
              <a:rPr lang="en-US" altLang="en-US" sz="2600"/>
              <a:t>One direction follows from previous Lemma.</a:t>
            </a:r>
          </a:p>
          <a:p>
            <a:pPr>
              <a:buFont typeface="Wingdings" panose="05000000000000000000" pitchFamily="2" charset="2"/>
              <a:buNone/>
            </a:pPr>
            <a:endParaRPr lang="en-US" altLang="en-US" sz="2600"/>
          </a:p>
          <a:p>
            <a:pPr>
              <a:buFont typeface="Wingdings" panose="05000000000000000000" pitchFamily="2" charset="2"/>
              <a:buNone/>
            </a:pPr>
            <a:r>
              <a:rPr lang="en-US" altLang="en-US" sz="2600"/>
              <a:t>For the other direction, fix p = </a:t>
            </a:r>
          </a:p>
        </p:txBody>
      </p:sp>
      <p:pic>
        <p:nvPicPr>
          <p:cNvPr id="15364" name="Picture 4">
            <a:extLst>
              <a:ext uri="{FF2B5EF4-FFF2-40B4-BE49-F238E27FC236}">
                <a16:creationId xmlns:a16="http://schemas.microsoft.com/office/drawing/2014/main" id="{663EDD82-03FB-46BE-9FA8-E6C67E00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2743200"/>
            <a:ext cx="29845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a:extLst>
              <a:ext uri="{FF2B5EF4-FFF2-40B4-BE49-F238E27FC236}">
                <a16:creationId xmlns:a16="http://schemas.microsoft.com/office/drawing/2014/main" id="{C25B91A1-5AE1-47FA-AED4-A7BD5FAC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a:extLst>
              <a:ext uri="{FF2B5EF4-FFF2-40B4-BE49-F238E27FC236}">
                <a16:creationId xmlns:a16="http://schemas.microsoft.com/office/drawing/2014/main" id="{DB252035-1FA6-4E1E-B8F9-BE20013C8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4286250"/>
            <a:ext cx="415131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a:extLst>
              <a:ext uri="{FF2B5EF4-FFF2-40B4-BE49-F238E27FC236}">
                <a16:creationId xmlns:a16="http://schemas.microsoft.com/office/drawing/2014/main" id="{F36C0C2B-00C7-45B2-BC4F-5E11445A21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105400"/>
            <a:ext cx="42672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Text Box 8">
            <a:extLst>
              <a:ext uri="{FF2B5EF4-FFF2-40B4-BE49-F238E27FC236}">
                <a16:creationId xmlns:a16="http://schemas.microsoft.com/office/drawing/2014/main" id="{B4444FD8-B393-4ED0-9992-FE3A29DA0199}"/>
              </a:ext>
            </a:extLst>
          </p:cNvPr>
          <p:cNvSpPr txBox="1">
            <a:spLocks noChangeArrowheads="1"/>
          </p:cNvSpPr>
          <p:nvPr/>
        </p:nvSpPr>
        <p:spPr bwMode="auto">
          <a:xfrm>
            <a:off x="6765925" y="5043488"/>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 =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7"/>
                                        </p:tgtEl>
                                        <p:attrNameLst>
                                          <p:attrName>style.visibility</p:attrName>
                                        </p:attrNameLst>
                                      </p:cBhvr>
                                      <p:to>
                                        <p:strVal val="visible"/>
                                      </p:to>
                                    </p:set>
                                    <p:anim calcmode="lin" valueType="num">
                                      <p:cBhvr additive="base">
                                        <p:cTn id="19" dur="500" fill="hold"/>
                                        <p:tgtEl>
                                          <p:spTgt spid="15367"/>
                                        </p:tgtEl>
                                        <p:attrNameLst>
                                          <p:attrName>ppt_x</p:attrName>
                                        </p:attrNameLst>
                                      </p:cBhvr>
                                      <p:tavLst>
                                        <p:tav tm="0">
                                          <p:val>
                                            <p:strVal val="#ppt_x"/>
                                          </p:val>
                                        </p:tav>
                                        <p:tav tm="100000">
                                          <p:val>
                                            <p:strVal val="#ppt_x"/>
                                          </p:val>
                                        </p:tav>
                                      </p:tavLst>
                                    </p:anim>
                                    <p:anim calcmode="lin" valueType="num">
                                      <p:cBhvr additive="base">
                                        <p:cTn id="20"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8"/>
                                        </p:tgtEl>
                                        <p:attrNameLst>
                                          <p:attrName>style.visibility</p:attrName>
                                        </p:attrNameLst>
                                      </p:cBhvr>
                                      <p:to>
                                        <p:strVal val="visible"/>
                                      </p:to>
                                    </p:set>
                                    <p:anim calcmode="lin" valueType="num">
                                      <p:cBhvr additive="base">
                                        <p:cTn id="25" dur="500" fill="hold"/>
                                        <p:tgtEl>
                                          <p:spTgt spid="15368"/>
                                        </p:tgtEl>
                                        <p:attrNameLst>
                                          <p:attrName>ppt_x</p:attrName>
                                        </p:attrNameLst>
                                      </p:cBhvr>
                                      <p:tavLst>
                                        <p:tav tm="0">
                                          <p:val>
                                            <p:strVal val="#ppt_x"/>
                                          </p:val>
                                        </p:tav>
                                        <p:tav tm="100000">
                                          <p:val>
                                            <p:strVal val="#ppt_x"/>
                                          </p:val>
                                        </p:tav>
                                      </p:tavLst>
                                    </p:anim>
                                    <p:anim calcmode="lin" valueType="num">
                                      <p:cBhvr additive="base">
                                        <p:cTn id="26"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B37C604-AC37-4FA2-BBCD-C9DB85894F06}"/>
              </a:ext>
            </a:extLst>
          </p:cNvPr>
          <p:cNvSpPr>
            <a:spLocks noGrp="1" noChangeArrowheads="1"/>
          </p:cNvSpPr>
          <p:nvPr>
            <p:ph type="title"/>
          </p:nvPr>
        </p:nvSpPr>
        <p:spPr/>
        <p:txBody>
          <a:bodyPr/>
          <a:lstStyle/>
          <a:p>
            <a:pPr algn="ctr"/>
            <a:r>
              <a:rPr lang="en-US" altLang="en-US" sz="4200"/>
              <a:t>ONE-TIME PAD</a:t>
            </a:r>
            <a:br>
              <a:rPr lang="en-US" altLang="en-US" sz="4200"/>
            </a:br>
            <a:r>
              <a:rPr lang="en-US" altLang="en-US" sz="4200"/>
              <a:t> (VERNAM CIPHER)</a:t>
            </a:r>
          </a:p>
        </p:txBody>
      </p:sp>
      <p:sp>
        <p:nvSpPr>
          <p:cNvPr id="16387" name="Rectangle 3">
            <a:extLst>
              <a:ext uri="{FF2B5EF4-FFF2-40B4-BE49-F238E27FC236}">
                <a16:creationId xmlns:a16="http://schemas.microsoft.com/office/drawing/2014/main" id="{037094BD-10B9-44AD-8092-F5D547F6F0C7}"/>
              </a:ext>
            </a:extLst>
          </p:cNvPr>
          <p:cNvSpPr>
            <a:spLocks noGrp="1" noChangeArrowheads="1"/>
          </p:cNvSpPr>
          <p:nvPr>
            <p:ph type="body" idx="1"/>
          </p:nvPr>
        </p:nvSpPr>
        <p:spPr/>
        <p:txBody>
          <a:bodyPr/>
          <a:lstStyle/>
          <a:p>
            <a:pPr>
              <a:lnSpc>
                <a:spcPct val="90000"/>
              </a:lnSpc>
            </a:pPr>
            <a:r>
              <a:rPr lang="en-US" altLang="en-US" sz="2600"/>
              <a:t>Message Space = Key Space = Cipher space = {0,1}</a:t>
            </a:r>
            <a:r>
              <a:rPr lang="en-US" altLang="en-US" sz="2600" baseline="30000"/>
              <a:t>n</a:t>
            </a:r>
          </a:p>
          <a:p>
            <a:pPr>
              <a:lnSpc>
                <a:spcPct val="90000"/>
              </a:lnSpc>
            </a:pPr>
            <a:endParaRPr lang="en-US" altLang="en-US" sz="2600" baseline="30000"/>
          </a:p>
          <a:p>
            <a:pPr>
              <a:lnSpc>
                <a:spcPct val="90000"/>
              </a:lnSpc>
            </a:pPr>
            <a:endParaRPr lang="en-US" altLang="en-US" sz="2600" baseline="30000"/>
          </a:p>
          <a:p>
            <a:pPr>
              <a:lnSpc>
                <a:spcPct val="90000"/>
              </a:lnSpc>
            </a:pPr>
            <a:r>
              <a:rPr lang="en-US" altLang="en-US" sz="2600" b="1" i="1"/>
              <a:t>Gen: </a:t>
            </a:r>
            <a:r>
              <a:rPr lang="en-US" altLang="en-US" sz="2600"/>
              <a:t>Choose an n-bit key uniformly at random.</a:t>
            </a:r>
          </a:p>
          <a:p>
            <a:pPr>
              <a:lnSpc>
                <a:spcPct val="90000"/>
              </a:lnSpc>
            </a:pPr>
            <a:endParaRPr lang="en-US" altLang="en-US" sz="2600" b="1" i="1"/>
          </a:p>
          <a:p>
            <a:pPr>
              <a:lnSpc>
                <a:spcPct val="90000"/>
              </a:lnSpc>
            </a:pPr>
            <a:r>
              <a:rPr lang="en-US" altLang="en-US" sz="2600" b="1" i="1"/>
              <a:t>Enc: </a:t>
            </a:r>
            <a:r>
              <a:rPr lang="en-US" altLang="en-US" sz="2600"/>
              <a:t>c = m xor key</a:t>
            </a:r>
          </a:p>
          <a:p>
            <a:pPr>
              <a:lnSpc>
                <a:spcPct val="90000"/>
              </a:lnSpc>
            </a:pPr>
            <a:endParaRPr lang="en-US" altLang="en-US" sz="2600"/>
          </a:p>
          <a:p>
            <a:pPr>
              <a:lnSpc>
                <a:spcPct val="90000"/>
              </a:lnSpc>
            </a:pPr>
            <a:r>
              <a:rPr lang="en-US" altLang="en-US" sz="2600" b="1" i="1"/>
              <a:t>Dec: </a:t>
            </a:r>
            <a:r>
              <a:rPr lang="en-US" altLang="en-US" sz="2600"/>
              <a:t>m = c xor key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92849E8-D7BE-4A61-BA7D-139F6ACE5C58}"/>
              </a:ext>
            </a:extLst>
          </p:cNvPr>
          <p:cNvSpPr>
            <a:spLocks noGrp="1" noChangeArrowheads="1"/>
          </p:cNvSpPr>
          <p:nvPr>
            <p:ph type="title"/>
          </p:nvPr>
        </p:nvSpPr>
        <p:spPr>
          <a:xfrm>
            <a:off x="304800" y="304800"/>
            <a:ext cx="8534400" cy="1216025"/>
          </a:xfrm>
        </p:spPr>
        <p:txBody>
          <a:bodyPr/>
          <a:lstStyle/>
          <a:p>
            <a:r>
              <a:rPr lang="en-US" altLang="en-US" sz="4600" b="1"/>
              <a:t>Vernam Cipher is perfect</a:t>
            </a:r>
          </a:p>
        </p:txBody>
      </p:sp>
      <p:pic>
        <p:nvPicPr>
          <p:cNvPr id="24581" name="Picture 5">
            <a:extLst>
              <a:ext uri="{FF2B5EF4-FFF2-40B4-BE49-F238E27FC236}">
                <a16:creationId xmlns:a16="http://schemas.microsoft.com/office/drawing/2014/main" id="{6D30AB39-24C0-431F-A44D-C2318134B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62175"/>
            <a:ext cx="86106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Text Box 6">
            <a:extLst>
              <a:ext uri="{FF2B5EF4-FFF2-40B4-BE49-F238E27FC236}">
                <a16:creationId xmlns:a16="http://schemas.microsoft.com/office/drawing/2014/main" id="{0C008B03-E92C-4FCA-B407-F6AF594E0E75}"/>
              </a:ext>
            </a:extLst>
          </p:cNvPr>
          <p:cNvSpPr txBox="1">
            <a:spLocks noChangeArrowheads="1"/>
          </p:cNvSpPr>
          <p:nvPr/>
        </p:nvSpPr>
        <p:spPr bwMode="auto">
          <a:xfrm>
            <a:off x="3489325" y="4756150"/>
            <a:ext cx="170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 1/2</a:t>
            </a:r>
            <a:r>
              <a:rPr lang="en-US" altLang="en-US" sz="3600" baseline="30000"/>
              <a:t>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7CCAD38D-9151-4225-BDE0-410044AF1814}"/>
              </a:ext>
            </a:extLst>
          </p:cNvPr>
          <p:cNvSpPr>
            <a:spLocks noGrp="1" noChangeArrowheads="1"/>
          </p:cNvSpPr>
          <p:nvPr>
            <p:ph type="ctrTitle"/>
          </p:nvPr>
        </p:nvSpPr>
        <p:spPr/>
        <p:txBody>
          <a:bodyPr/>
          <a:lstStyle/>
          <a:p>
            <a:r>
              <a:rPr lang="en-US" altLang="en-US" sz="5400"/>
              <a:t>LIMITATIONS OF PERFECT SECRECY</a:t>
            </a:r>
          </a:p>
        </p:txBody>
      </p:sp>
      <p:sp>
        <p:nvSpPr>
          <p:cNvPr id="25605" name="Rectangle 5">
            <a:extLst>
              <a:ext uri="{FF2B5EF4-FFF2-40B4-BE49-F238E27FC236}">
                <a16:creationId xmlns:a16="http://schemas.microsoft.com/office/drawing/2014/main" id="{7B1A1E9F-9BB9-46D2-B948-59DC4B2D742E}"/>
              </a:ext>
            </a:extLst>
          </p:cNvPr>
          <p:cNvSpPr>
            <a:spLocks noGrp="1" noChangeArrowheads="1"/>
          </p:cNvSpPr>
          <p:nvPr>
            <p:ph type="subTitle" idx="1"/>
          </p:nvPr>
        </p:nvSpPr>
        <p:spPr/>
        <p:txBody>
          <a:bodyPr/>
          <a:lstStyle/>
          <a:p>
            <a:pPr algn="r"/>
            <a:r>
              <a:rPr lang="en-US" altLang="en-US" sz="1600" b="1"/>
              <a:t>Key space is at least as large as the message space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D963890-A22E-49D5-A642-302F0012FB87}"/>
              </a:ext>
            </a:extLst>
          </p:cNvPr>
          <p:cNvSpPr>
            <a:spLocks noGrp="1" noChangeArrowheads="1"/>
          </p:cNvSpPr>
          <p:nvPr>
            <p:ph type="title"/>
          </p:nvPr>
        </p:nvSpPr>
        <p:spPr/>
        <p:txBody>
          <a:bodyPr/>
          <a:lstStyle/>
          <a:p>
            <a:pPr algn="ctr"/>
            <a:r>
              <a:rPr lang="en-US" altLang="en-US" sz="3400" dirty="0"/>
              <a:t>If More Messages than Keys </a:t>
            </a:r>
            <a:br>
              <a:rPr lang="en-US" altLang="en-US" sz="3400" dirty="0"/>
            </a:br>
            <a:r>
              <a:rPr lang="en-US" altLang="en-US" sz="3400" dirty="0"/>
              <a:t>then it CANNOT be PERFECT!</a:t>
            </a:r>
          </a:p>
        </p:txBody>
      </p:sp>
      <p:sp>
        <p:nvSpPr>
          <p:cNvPr id="27652" name="Oval 4">
            <a:extLst>
              <a:ext uri="{FF2B5EF4-FFF2-40B4-BE49-F238E27FC236}">
                <a16:creationId xmlns:a16="http://schemas.microsoft.com/office/drawing/2014/main" id="{A55E4CD5-5CB8-45BF-8F11-B5E4A0E8606F}"/>
              </a:ext>
            </a:extLst>
          </p:cNvPr>
          <p:cNvSpPr>
            <a:spLocks noChangeArrowheads="1"/>
          </p:cNvSpPr>
          <p:nvPr/>
        </p:nvSpPr>
        <p:spPr bwMode="auto">
          <a:xfrm>
            <a:off x="5410200" y="2514600"/>
            <a:ext cx="1752600" cy="297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a:extLst>
              <a:ext uri="{FF2B5EF4-FFF2-40B4-BE49-F238E27FC236}">
                <a16:creationId xmlns:a16="http://schemas.microsoft.com/office/drawing/2014/main" id="{099F9E0F-F900-4537-96B9-423B10A91A14}"/>
              </a:ext>
            </a:extLst>
          </p:cNvPr>
          <p:cNvSpPr>
            <a:spLocks noChangeArrowheads="1"/>
          </p:cNvSpPr>
          <p:nvPr/>
        </p:nvSpPr>
        <p:spPr bwMode="auto">
          <a:xfrm>
            <a:off x="4648200" y="1981200"/>
            <a:ext cx="3352800" cy="3886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6">
            <a:extLst>
              <a:ext uri="{FF2B5EF4-FFF2-40B4-BE49-F238E27FC236}">
                <a16:creationId xmlns:a16="http://schemas.microsoft.com/office/drawing/2014/main" id="{75EF2E2E-C0BD-498F-8508-6F79C18B76AD}"/>
              </a:ext>
            </a:extLst>
          </p:cNvPr>
          <p:cNvSpPr txBox="1">
            <a:spLocks noChangeArrowheads="1"/>
          </p:cNvSpPr>
          <p:nvPr/>
        </p:nvSpPr>
        <p:spPr bwMode="auto">
          <a:xfrm>
            <a:off x="762000" y="3733800"/>
            <a:ext cx="1381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Ciphertext</a:t>
            </a:r>
          </a:p>
          <a:p>
            <a:pPr algn="ctr"/>
            <a:r>
              <a:rPr lang="en-US" altLang="en-US"/>
              <a:t>c</a:t>
            </a:r>
          </a:p>
        </p:txBody>
      </p:sp>
      <p:sp>
        <p:nvSpPr>
          <p:cNvPr id="27656" name="Line 8">
            <a:extLst>
              <a:ext uri="{FF2B5EF4-FFF2-40B4-BE49-F238E27FC236}">
                <a16:creationId xmlns:a16="http://schemas.microsoft.com/office/drawing/2014/main" id="{72E2A81A-E21A-45CB-AF00-B23DB2173F71}"/>
              </a:ext>
            </a:extLst>
          </p:cNvPr>
          <p:cNvSpPr>
            <a:spLocks noChangeShapeType="1"/>
          </p:cNvSpPr>
          <p:nvPr/>
        </p:nvSpPr>
        <p:spPr bwMode="auto">
          <a:xfrm flipV="1">
            <a:off x="2286000" y="2590800"/>
            <a:ext cx="3733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a:extLst>
              <a:ext uri="{FF2B5EF4-FFF2-40B4-BE49-F238E27FC236}">
                <a16:creationId xmlns:a16="http://schemas.microsoft.com/office/drawing/2014/main" id="{CE0E3AFE-2FBB-46C0-AA8F-9CD11D7ABAAA}"/>
              </a:ext>
            </a:extLst>
          </p:cNvPr>
          <p:cNvSpPr>
            <a:spLocks noChangeShapeType="1"/>
          </p:cNvSpPr>
          <p:nvPr/>
        </p:nvSpPr>
        <p:spPr bwMode="auto">
          <a:xfrm>
            <a:off x="2286000" y="4038600"/>
            <a:ext cx="38862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Text Box 11">
            <a:extLst>
              <a:ext uri="{FF2B5EF4-FFF2-40B4-BE49-F238E27FC236}">
                <a16:creationId xmlns:a16="http://schemas.microsoft.com/office/drawing/2014/main" id="{4AA1CC30-3CD7-4692-ABD8-7497126B2919}"/>
              </a:ext>
            </a:extLst>
          </p:cNvPr>
          <p:cNvSpPr txBox="1">
            <a:spLocks noChangeArrowheads="1"/>
          </p:cNvSpPr>
          <p:nvPr/>
        </p:nvSpPr>
        <p:spPr bwMode="auto">
          <a:xfrm>
            <a:off x="2879725" y="3702050"/>
            <a:ext cx="155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All possible </a:t>
            </a:r>
          </a:p>
          <a:p>
            <a:r>
              <a:rPr lang="en-US" altLang="en-US"/>
              <a:t>Decryptions</a:t>
            </a:r>
          </a:p>
        </p:txBody>
      </p:sp>
      <p:sp>
        <p:nvSpPr>
          <p:cNvPr id="27660" name="Text Box 12">
            <a:extLst>
              <a:ext uri="{FF2B5EF4-FFF2-40B4-BE49-F238E27FC236}">
                <a16:creationId xmlns:a16="http://schemas.microsoft.com/office/drawing/2014/main" id="{8E9E0C83-A1F5-4FC0-A8F5-45E3EF35D786}"/>
              </a:ext>
            </a:extLst>
          </p:cNvPr>
          <p:cNvSpPr txBox="1">
            <a:spLocks noChangeArrowheads="1"/>
          </p:cNvSpPr>
          <p:nvPr/>
        </p:nvSpPr>
        <p:spPr bwMode="auto">
          <a:xfrm>
            <a:off x="6232525" y="2012950"/>
            <a:ext cx="128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Messages</a:t>
            </a:r>
          </a:p>
        </p:txBody>
      </p:sp>
      <p:sp>
        <p:nvSpPr>
          <p:cNvPr id="27661" name="Text Box 13">
            <a:extLst>
              <a:ext uri="{FF2B5EF4-FFF2-40B4-BE49-F238E27FC236}">
                <a16:creationId xmlns:a16="http://schemas.microsoft.com/office/drawing/2014/main" id="{7EB52C18-9C44-48CD-A4B6-6D92E8F9CF2B}"/>
              </a:ext>
            </a:extLst>
          </p:cNvPr>
          <p:cNvSpPr txBox="1">
            <a:spLocks noChangeArrowheads="1"/>
          </p:cNvSpPr>
          <p:nvPr/>
        </p:nvSpPr>
        <p:spPr bwMode="auto">
          <a:xfrm>
            <a:off x="7375525" y="2622550"/>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m*</a:t>
            </a:r>
          </a:p>
        </p:txBody>
      </p:sp>
      <p:sp>
        <p:nvSpPr>
          <p:cNvPr id="27662" name="Text Box 14">
            <a:extLst>
              <a:ext uri="{FF2B5EF4-FFF2-40B4-BE49-F238E27FC236}">
                <a16:creationId xmlns:a16="http://schemas.microsoft.com/office/drawing/2014/main" id="{09C992F5-1156-432A-8371-B013C49A4501}"/>
              </a:ext>
            </a:extLst>
          </p:cNvPr>
          <p:cNvSpPr txBox="1">
            <a:spLocks noChangeArrowheads="1"/>
          </p:cNvSpPr>
          <p:nvPr/>
        </p:nvSpPr>
        <p:spPr bwMode="auto">
          <a:xfrm>
            <a:off x="22225" y="2190750"/>
            <a:ext cx="462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P[Message = m* | Ciphertext = c] = 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470517-316A-4BF2-8CBB-593B2DD4825E}"/>
              </a:ext>
            </a:extLst>
          </p:cNvPr>
          <p:cNvSpPr>
            <a:spLocks noGrp="1" noChangeArrowheads="1"/>
          </p:cNvSpPr>
          <p:nvPr>
            <p:ph type="title"/>
          </p:nvPr>
        </p:nvSpPr>
        <p:spPr/>
        <p:txBody>
          <a:bodyPr/>
          <a:lstStyle/>
          <a:p>
            <a:pPr algn="ctr"/>
            <a:br>
              <a:rPr lang="en-US" altLang="en-US" sz="3400">
                <a:solidFill>
                  <a:schemeClr val="accent2"/>
                </a:solidFill>
              </a:rPr>
            </a:br>
            <a:r>
              <a:rPr lang="en-US" altLang="en-US" sz="3400">
                <a:solidFill>
                  <a:schemeClr val="accent2"/>
                </a:solidFill>
              </a:rPr>
              <a:t>(Next Class)</a:t>
            </a:r>
            <a:br>
              <a:rPr lang="en-US" altLang="en-US" sz="3400">
                <a:solidFill>
                  <a:schemeClr val="accent2"/>
                </a:solidFill>
              </a:rPr>
            </a:br>
            <a:r>
              <a:rPr lang="en-US" altLang="en-US" sz="3400">
                <a:solidFill>
                  <a:schemeClr val="accent2"/>
                </a:solidFill>
              </a:rPr>
              <a:t>Two Relaxations to Perfect Secrecy</a:t>
            </a:r>
          </a:p>
        </p:txBody>
      </p:sp>
      <p:sp>
        <p:nvSpPr>
          <p:cNvPr id="23555" name="Rectangle 3">
            <a:extLst>
              <a:ext uri="{FF2B5EF4-FFF2-40B4-BE49-F238E27FC236}">
                <a16:creationId xmlns:a16="http://schemas.microsoft.com/office/drawing/2014/main" id="{4B525692-47DD-4637-A884-5669D5F77B92}"/>
              </a:ext>
            </a:extLst>
          </p:cNvPr>
          <p:cNvSpPr>
            <a:spLocks noGrp="1" noChangeArrowheads="1"/>
          </p:cNvSpPr>
          <p:nvPr>
            <p:ph type="body" idx="1"/>
          </p:nvPr>
        </p:nvSpPr>
        <p:spPr>
          <a:xfrm>
            <a:off x="228600" y="1874838"/>
            <a:ext cx="8686800" cy="4525962"/>
          </a:xfrm>
        </p:spPr>
        <p:txBody>
          <a:bodyPr/>
          <a:lstStyle/>
          <a:p>
            <a:pPr>
              <a:lnSpc>
                <a:spcPct val="80000"/>
              </a:lnSpc>
            </a:pPr>
            <a:r>
              <a:rPr lang="en-US" altLang="en-US"/>
              <a:t>Security is only preserved against </a:t>
            </a:r>
            <a:r>
              <a:rPr lang="en-US" altLang="en-US">
                <a:solidFill>
                  <a:schemeClr val="accent2"/>
                </a:solidFill>
              </a:rPr>
              <a:t>efficient </a:t>
            </a:r>
            <a:r>
              <a:rPr lang="en-US" altLang="en-US"/>
              <a:t>adversaries that run in a feasible amount of time</a:t>
            </a:r>
          </a:p>
          <a:p>
            <a:pPr>
              <a:lnSpc>
                <a:spcPct val="80000"/>
              </a:lnSpc>
            </a:pPr>
            <a:endParaRPr lang="en-US" altLang="en-US"/>
          </a:p>
          <a:p>
            <a:pPr>
              <a:lnSpc>
                <a:spcPct val="80000"/>
              </a:lnSpc>
            </a:pPr>
            <a:r>
              <a:rPr lang="en-US" altLang="en-US"/>
              <a:t>Adversaries can potentially succeed with some very small probability</a:t>
            </a:r>
          </a:p>
          <a:p>
            <a:pPr>
              <a:lnSpc>
                <a:spcPct val="80000"/>
              </a:lnSpc>
            </a:pPr>
            <a:endParaRPr lang="en-US" altLang="en-US"/>
          </a:p>
          <a:p>
            <a:pPr>
              <a:lnSpc>
                <a:spcPct val="80000"/>
              </a:lnSpc>
              <a:buFont typeface="Wingdings" panose="05000000000000000000" pitchFamily="2" charset="2"/>
              <a:buNone/>
            </a:pPr>
            <a:r>
              <a:rPr lang="en-US" altLang="en-US">
                <a:solidFill>
                  <a:schemeClr val="accent2"/>
                </a:solidFill>
              </a:rPr>
              <a:t>	</a:t>
            </a:r>
            <a:r>
              <a:rPr lang="en-US" altLang="en-US" sz="2600" b="1">
                <a:solidFill>
                  <a:schemeClr val="accent2"/>
                </a:solidFill>
              </a:rPr>
              <a:t>These two relaxations are necessary and (if certain interesting mathematical objects exist) are also sufficient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1125833-1B4E-42E0-8BB9-F377D192DC02}"/>
              </a:ext>
            </a:extLst>
          </p:cNvPr>
          <p:cNvSpPr>
            <a:spLocks noGrp="1" noChangeArrowheads="1"/>
          </p:cNvSpPr>
          <p:nvPr>
            <p:ph type="ctrTitle"/>
          </p:nvPr>
        </p:nvSpPr>
        <p:spPr/>
        <p:txBody>
          <a:bodyPr/>
          <a:lstStyle/>
          <a:p>
            <a:r>
              <a:rPr lang="en-US" altLang="en-US"/>
              <a:t>THANK YOU</a:t>
            </a:r>
          </a:p>
        </p:txBody>
      </p:sp>
      <p:sp>
        <p:nvSpPr>
          <p:cNvPr id="28677" name="Rectangle 5">
            <a:extLst>
              <a:ext uri="{FF2B5EF4-FFF2-40B4-BE49-F238E27FC236}">
                <a16:creationId xmlns:a16="http://schemas.microsoft.com/office/drawing/2014/main" id="{70911CB8-9FAC-419C-B4ED-79A86254D36C}"/>
              </a:ext>
            </a:extLst>
          </p:cNvPr>
          <p:cNvSpPr>
            <a:spLocks noGrp="1" noChangeArrowheads="1"/>
          </p:cNvSpPr>
          <p:nvPr>
            <p:ph type="subTitle" idx="1"/>
          </p:nvPr>
        </p:nvSpPr>
        <p:spPr/>
        <p:txBody>
          <a:bodyPr/>
          <a:lstStyle/>
          <a:p>
            <a:pPr algn="r"/>
            <a:r>
              <a:rPr lang="en-US" altLang="en-US"/>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6A749A-AC7D-43B0-8389-8B5CA7DD13DF}"/>
              </a:ext>
            </a:extLst>
          </p:cNvPr>
          <p:cNvSpPr>
            <a:spLocks noGrp="1" noChangeArrowheads="1"/>
          </p:cNvSpPr>
          <p:nvPr>
            <p:ph type="title"/>
          </p:nvPr>
        </p:nvSpPr>
        <p:spPr/>
        <p:txBody>
          <a:bodyPr/>
          <a:lstStyle/>
          <a:p>
            <a:pPr algn="ctr"/>
            <a:r>
              <a:rPr lang="en-US" altLang="en-US" sz="3400"/>
              <a:t>ENCRYPTION SCHEME</a:t>
            </a:r>
            <a:br>
              <a:rPr lang="en-US" altLang="en-US" sz="3400"/>
            </a:br>
            <a:r>
              <a:rPr lang="en-US" altLang="en-US" sz="3400"/>
              <a:t>(Generic Definition)</a:t>
            </a:r>
          </a:p>
        </p:txBody>
      </p:sp>
      <p:sp>
        <p:nvSpPr>
          <p:cNvPr id="10243" name="Rectangle 3">
            <a:extLst>
              <a:ext uri="{FF2B5EF4-FFF2-40B4-BE49-F238E27FC236}">
                <a16:creationId xmlns:a16="http://schemas.microsoft.com/office/drawing/2014/main" id="{3A54A515-C31E-40AC-8724-5215D040BC9F}"/>
              </a:ext>
            </a:extLst>
          </p:cNvPr>
          <p:cNvSpPr>
            <a:spLocks noGrp="1" noChangeArrowheads="1"/>
          </p:cNvSpPr>
          <p:nvPr>
            <p:ph type="body" idx="1"/>
          </p:nvPr>
        </p:nvSpPr>
        <p:spPr/>
        <p:txBody>
          <a:bodyPr/>
          <a:lstStyle/>
          <a:p>
            <a:r>
              <a:rPr lang="en-US" altLang="en-US"/>
              <a:t>Three Algorithms</a:t>
            </a:r>
          </a:p>
          <a:p>
            <a:pPr lvl="1"/>
            <a:r>
              <a:rPr lang="en-US" altLang="en-US"/>
              <a:t>Key Generation (</a:t>
            </a:r>
            <a:r>
              <a:rPr lang="en-US" altLang="en-US" b="1" i="1"/>
              <a:t>Gen</a:t>
            </a:r>
            <a:r>
              <a:rPr lang="en-US" altLang="en-US"/>
              <a:t>)</a:t>
            </a:r>
          </a:p>
          <a:p>
            <a:pPr lvl="1"/>
            <a:r>
              <a:rPr lang="en-US" altLang="en-US"/>
              <a:t>Encryption (</a:t>
            </a:r>
            <a:r>
              <a:rPr lang="en-US" altLang="en-US" b="1" i="1"/>
              <a:t>Enc</a:t>
            </a:r>
            <a:r>
              <a:rPr lang="en-US" altLang="en-US"/>
              <a:t>)</a:t>
            </a:r>
          </a:p>
          <a:p>
            <a:pPr lvl="1"/>
            <a:r>
              <a:rPr lang="en-US" altLang="en-US"/>
              <a:t>Decryption (</a:t>
            </a:r>
            <a:r>
              <a:rPr lang="en-US" altLang="en-US" b="1" i="1"/>
              <a:t>Dec</a:t>
            </a:r>
            <a:r>
              <a:rPr lang="en-US" altLang="en-US"/>
              <a:t>)</a:t>
            </a:r>
          </a:p>
          <a:p>
            <a:pPr lvl="1">
              <a:buFont typeface="Wingdings" panose="05000000000000000000" pitchFamily="2" charset="2"/>
              <a:buNone/>
            </a:pPr>
            <a:endParaRPr lang="en-US" altLang="en-US"/>
          </a:p>
          <a:p>
            <a:r>
              <a:rPr lang="en-US" altLang="en-US"/>
              <a:t>Message Space </a:t>
            </a:r>
            <a:r>
              <a:rPr lang="en-US" altLang="en-US" b="1" i="1"/>
              <a: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F8D8D18-9F08-4904-8437-497182E458CD}"/>
              </a:ext>
            </a:extLst>
          </p:cNvPr>
          <p:cNvSpPr>
            <a:spLocks noGrp="1" noChangeArrowheads="1"/>
          </p:cNvSpPr>
          <p:nvPr>
            <p:ph type="title"/>
          </p:nvPr>
        </p:nvSpPr>
        <p:spPr/>
        <p:txBody>
          <a:bodyPr/>
          <a:lstStyle/>
          <a:p>
            <a:r>
              <a:rPr lang="en-US" altLang="en-US"/>
              <a:t>Perfect Secrecy</a:t>
            </a:r>
          </a:p>
        </p:txBody>
      </p:sp>
      <p:sp>
        <p:nvSpPr>
          <p:cNvPr id="18435" name="Rectangle 3">
            <a:extLst>
              <a:ext uri="{FF2B5EF4-FFF2-40B4-BE49-F238E27FC236}">
                <a16:creationId xmlns:a16="http://schemas.microsoft.com/office/drawing/2014/main" id="{F996BFDF-D3B0-4577-91D2-19CB16BEEAC3}"/>
              </a:ext>
            </a:extLst>
          </p:cNvPr>
          <p:cNvSpPr>
            <a:spLocks noGrp="1" noChangeArrowheads="1"/>
          </p:cNvSpPr>
          <p:nvPr>
            <p:ph type="body" idx="1"/>
          </p:nvPr>
        </p:nvSpPr>
        <p:spPr>
          <a:xfrm>
            <a:off x="566738" y="1819275"/>
            <a:ext cx="8120062" cy="4200525"/>
          </a:xfrm>
        </p:spPr>
        <p:txBody>
          <a:bodyPr/>
          <a:lstStyle/>
          <a:p>
            <a:r>
              <a:rPr lang="en-US" altLang="en-US"/>
              <a:t>Adversary must not obtain any </a:t>
            </a:r>
            <a:r>
              <a:rPr lang="en-US" altLang="en-US" i="1"/>
              <a:t>additional</a:t>
            </a:r>
            <a:r>
              <a:rPr lang="en-US" altLang="en-US"/>
              <a:t> information about the message, due to the ciphertext</a:t>
            </a:r>
          </a:p>
          <a:p>
            <a:pPr>
              <a:buFont typeface="Wingdings" panose="05000000000000000000" pitchFamily="2" charset="2"/>
              <a:buNone/>
            </a:pPr>
            <a:endParaRPr lang="en-US" altLang="en-US"/>
          </a:p>
          <a:p>
            <a:pPr>
              <a:buFont typeface="Wingdings" panose="05000000000000000000" pitchFamily="2" charset="2"/>
              <a:buNone/>
            </a:pPr>
            <a:r>
              <a:rPr lang="en-US" altLang="en-US" sz="2600"/>
              <a:t>For any message m and any valid ciphertext c,</a:t>
            </a:r>
          </a:p>
          <a:p>
            <a:pPr algn="ctr">
              <a:buFont typeface="Wingdings" panose="05000000000000000000" pitchFamily="2" charset="2"/>
              <a:buNone/>
            </a:pPr>
            <a:r>
              <a:rPr lang="en-US" altLang="en-US" b="1">
                <a:solidFill>
                  <a:schemeClr val="hlink"/>
                </a:solidFill>
              </a:rPr>
              <a:t>Pr[Message = m | Ciphertext = c] </a:t>
            </a:r>
          </a:p>
          <a:p>
            <a:pPr algn="ctr">
              <a:buFont typeface="Wingdings" panose="05000000000000000000" pitchFamily="2" charset="2"/>
              <a:buNone/>
            </a:pPr>
            <a:r>
              <a:rPr lang="en-US" altLang="en-US" b="1">
                <a:solidFill>
                  <a:schemeClr val="hlink"/>
                </a:solidFill>
              </a:rPr>
              <a:t>= Pr[Message =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8AFB67C-7431-4FC8-A61B-8D6F3DD9CE02}"/>
              </a:ext>
            </a:extLst>
          </p:cNvPr>
          <p:cNvSpPr>
            <a:spLocks noGrp="1" noChangeArrowheads="1"/>
          </p:cNvSpPr>
          <p:nvPr>
            <p:ph type="title"/>
          </p:nvPr>
        </p:nvSpPr>
        <p:spPr/>
        <p:txBody>
          <a:bodyPr/>
          <a:lstStyle/>
          <a:p>
            <a:pPr algn="ctr"/>
            <a:r>
              <a:rPr lang="en-US" altLang="en-US" sz="3400"/>
              <a:t>PERFECTLY SECRET ENCRYPTION</a:t>
            </a:r>
            <a:br>
              <a:rPr lang="en-US" altLang="en-US" sz="3400"/>
            </a:br>
            <a:r>
              <a:rPr lang="en-US" altLang="en-US" sz="3400"/>
              <a:t>(textbook definition)</a:t>
            </a:r>
          </a:p>
        </p:txBody>
      </p:sp>
      <p:pic>
        <p:nvPicPr>
          <p:cNvPr id="22531" name="Picture 3">
            <a:extLst>
              <a:ext uri="{FF2B5EF4-FFF2-40B4-BE49-F238E27FC236}">
                <a16:creationId xmlns:a16="http://schemas.microsoft.com/office/drawing/2014/main" id="{08CC35C8-1DA5-422E-AC1E-911966173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2222500"/>
            <a:ext cx="8272463"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848C070-A1F3-4FB9-90FE-A78A920C7BEB}"/>
              </a:ext>
            </a:extLst>
          </p:cNvPr>
          <p:cNvSpPr>
            <a:spLocks noGrp="1" noChangeArrowheads="1"/>
          </p:cNvSpPr>
          <p:nvPr>
            <p:ph type="title"/>
          </p:nvPr>
        </p:nvSpPr>
        <p:spPr/>
        <p:txBody>
          <a:bodyPr/>
          <a:lstStyle/>
          <a:p>
            <a:r>
              <a:rPr lang="en-US" altLang="en-US" sz="3400">
                <a:solidFill>
                  <a:schemeClr val="accent2"/>
                </a:solidFill>
              </a:rPr>
              <a:t>Achieving Perfect Secrecy is Impractical</a:t>
            </a:r>
          </a:p>
        </p:txBody>
      </p:sp>
      <p:sp>
        <p:nvSpPr>
          <p:cNvPr id="19459" name="Rectangle 3">
            <a:extLst>
              <a:ext uri="{FF2B5EF4-FFF2-40B4-BE49-F238E27FC236}">
                <a16:creationId xmlns:a16="http://schemas.microsoft.com/office/drawing/2014/main" id="{2F769DBF-EC14-4DE2-BE4E-9D0310F0FD53}"/>
              </a:ext>
            </a:extLst>
          </p:cNvPr>
          <p:cNvSpPr>
            <a:spLocks noGrp="1" noChangeArrowheads="1"/>
          </p:cNvSpPr>
          <p:nvPr>
            <p:ph type="body" idx="1"/>
          </p:nvPr>
        </p:nvSpPr>
        <p:spPr>
          <a:xfrm>
            <a:off x="566738" y="2759075"/>
            <a:ext cx="8043862" cy="2803525"/>
          </a:xfrm>
        </p:spPr>
        <p:txBody>
          <a:bodyPr/>
          <a:lstStyle/>
          <a:p>
            <a:pPr>
              <a:buFont typeface="Wingdings" panose="05000000000000000000" pitchFamily="2" charset="2"/>
              <a:buNone/>
            </a:pPr>
            <a:r>
              <a:rPr lang="en-US" altLang="en-US"/>
              <a:t>	Shannon proved that for perfect secrecy the size of the (and the entropy of) key space be at least as much as the size of (and the entropy of) the message space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8070025-0897-407B-B5E1-5ACC60A3DEA0}"/>
              </a:ext>
            </a:extLst>
          </p:cNvPr>
          <p:cNvSpPr>
            <a:spLocks noGrp="1" noChangeArrowheads="1"/>
          </p:cNvSpPr>
          <p:nvPr>
            <p:ph type="title"/>
          </p:nvPr>
        </p:nvSpPr>
        <p:spPr>
          <a:xfrm>
            <a:off x="574675" y="0"/>
            <a:ext cx="8001000" cy="1216025"/>
          </a:xfrm>
        </p:spPr>
        <p:txBody>
          <a:bodyPr/>
          <a:lstStyle/>
          <a:p>
            <a:r>
              <a:rPr lang="en-US" altLang="en-US">
                <a:solidFill>
                  <a:srgbClr val="000099"/>
                </a:solidFill>
              </a:rPr>
              <a:t>Why is it Impractical?</a:t>
            </a:r>
          </a:p>
        </p:txBody>
      </p:sp>
      <p:sp>
        <p:nvSpPr>
          <p:cNvPr id="20483" name="Rectangle 3">
            <a:extLst>
              <a:ext uri="{FF2B5EF4-FFF2-40B4-BE49-F238E27FC236}">
                <a16:creationId xmlns:a16="http://schemas.microsoft.com/office/drawing/2014/main" id="{30058DCD-D865-46A9-B290-A513A5E326DD}"/>
              </a:ext>
            </a:extLst>
          </p:cNvPr>
          <p:cNvSpPr>
            <a:spLocks noGrp="1" noChangeArrowheads="1"/>
          </p:cNvSpPr>
          <p:nvPr>
            <p:ph type="body" idx="1"/>
          </p:nvPr>
        </p:nvSpPr>
        <p:spPr>
          <a:xfrm>
            <a:off x="228600" y="5334000"/>
            <a:ext cx="8610600" cy="685800"/>
          </a:xfrm>
        </p:spPr>
        <p:txBody>
          <a:bodyPr/>
          <a:lstStyle/>
          <a:p>
            <a:pPr>
              <a:lnSpc>
                <a:spcPct val="90000"/>
              </a:lnSpc>
            </a:pPr>
            <a:r>
              <a:rPr lang="en-US" altLang="en-US" sz="1800"/>
              <a:t>The secure communication throughput of the entire system is same as the cumulative bandwidth of truly secure channels in the system</a:t>
            </a:r>
          </a:p>
        </p:txBody>
      </p:sp>
      <p:grpSp>
        <p:nvGrpSpPr>
          <p:cNvPr id="20484" name="Group 4">
            <a:extLst>
              <a:ext uri="{FF2B5EF4-FFF2-40B4-BE49-F238E27FC236}">
                <a16:creationId xmlns:a16="http://schemas.microsoft.com/office/drawing/2014/main" id="{2372245B-DFF9-4D61-B140-329E2ACBAE49}"/>
              </a:ext>
            </a:extLst>
          </p:cNvPr>
          <p:cNvGrpSpPr>
            <a:grpSpLocks/>
          </p:cNvGrpSpPr>
          <p:nvPr/>
        </p:nvGrpSpPr>
        <p:grpSpPr bwMode="auto">
          <a:xfrm>
            <a:off x="5029200" y="1744663"/>
            <a:ext cx="1274763" cy="1608137"/>
            <a:chOff x="1611" y="1579"/>
            <a:chExt cx="803" cy="1013"/>
          </a:xfrm>
        </p:grpSpPr>
        <p:pic>
          <p:nvPicPr>
            <p:cNvPr id="20485" name="Picture 5" descr="j0139031[1]">
              <a:extLst>
                <a:ext uri="{FF2B5EF4-FFF2-40B4-BE49-F238E27FC236}">
                  <a16:creationId xmlns:a16="http://schemas.microsoft.com/office/drawing/2014/main" id="{9913D331-EBBF-443B-B8D9-856D0EB11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 y="2021"/>
              <a:ext cx="413" cy="5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6" name="Text Box 6">
              <a:extLst>
                <a:ext uri="{FF2B5EF4-FFF2-40B4-BE49-F238E27FC236}">
                  <a16:creationId xmlns:a16="http://schemas.microsoft.com/office/drawing/2014/main" id="{2457D3E5-39B8-47CB-91E1-4612941D5017}"/>
                </a:ext>
              </a:extLst>
            </p:cNvPr>
            <p:cNvSpPr txBox="1">
              <a:spLocks noChangeArrowheads="1"/>
            </p:cNvSpPr>
            <p:nvPr/>
          </p:nvSpPr>
          <p:spPr bwMode="auto">
            <a:xfrm flipH="1">
              <a:off x="1611" y="1579"/>
              <a:ext cx="80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rtl="1" eaLnBrk="1" hangingPunct="1"/>
              <a:r>
                <a:rPr lang="en-US" altLang="en-US" sz="2000">
                  <a:latin typeface="Tahoma" panose="020B0604030504040204" pitchFamily="34" charset="0"/>
                  <a:cs typeface="Times New Roman (Hebrew)" charset="0"/>
                </a:rPr>
                <a:t>adversary</a:t>
              </a:r>
              <a:endParaRPr lang="en-US" altLang="en-US" sz="2000" b="1">
                <a:solidFill>
                  <a:srgbClr val="009900"/>
                </a:solidFill>
                <a:latin typeface="Tahoma" panose="020B0604030504040204" pitchFamily="34" charset="0"/>
                <a:cs typeface="Times New Roman (Hebrew)" charset="0"/>
              </a:endParaRPr>
            </a:p>
          </p:txBody>
        </p:sp>
      </p:grpSp>
      <p:grpSp>
        <p:nvGrpSpPr>
          <p:cNvPr id="20487" name="Group 7">
            <a:extLst>
              <a:ext uri="{FF2B5EF4-FFF2-40B4-BE49-F238E27FC236}">
                <a16:creationId xmlns:a16="http://schemas.microsoft.com/office/drawing/2014/main" id="{A5230ADD-0E9D-43C8-8EBF-15EF90327B92}"/>
              </a:ext>
            </a:extLst>
          </p:cNvPr>
          <p:cNvGrpSpPr>
            <a:grpSpLocks/>
          </p:cNvGrpSpPr>
          <p:nvPr/>
        </p:nvGrpSpPr>
        <p:grpSpPr bwMode="auto">
          <a:xfrm>
            <a:off x="1676400" y="2590800"/>
            <a:ext cx="5562600" cy="2566988"/>
            <a:chOff x="1008" y="1829"/>
            <a:chExt cx="3504" cy="1617"/>
          </a:xfrm>
        </p:grpSpPr>
        <p:sp>
          <p:nvSpPr>
            <p:cNvPr id="20488" name="Oval 7">
              <a:extLst>
                <a:ext uri="{FF2B5EF4-FFF2-40B4-BE49-F238E27FC236}">
                  <a16:creationId xmlns:a16="http://schemas.microsoft.com/office/drawing/2014/main" id="{61F3B3B0-B896-4802-8C2B-F6ECD8DA4DD7}"/>
                </a:ext>
              </a:extLst>
            </p:cNvPr>
            <p:cNvSpPr>
              <a:spLocks noChangeArrowheads="1"/>
            </p:cNvSpPr>
            <p:nvPr/>
          </p:nvSpPr>
          <p:spPr bwMode="auto">
            <a:xfrm>
              <a:off x="1008" y="2213"/>
              <a:ext cx="86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89" name="Text Box 8">
              <a:extLst>
                <a:ext uri="{FF2B5EF4-FFF2-40B4-BE49-F238E27FC236}">
                  <a16:creationId xmlns:a16="http://schemas.microsoft.com/office/drawing/2014/main" id="{AF9D0A97-1931-403F-A499-4700F60AC10B}"/>
                </a:ext>
              </a:extLst>
            </p:cNvPr>
            <p:cNvSpPr txBox="1">
              <a:spLocks noChangeArrowheads="1"/>
            </p:cNvSpPr>
            <p:nvPr/>
          </p:nvSpPr>
          <p:spPr bwMode="auto">
            <a:xfrm>
              <a:off x="1152" y="227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Sender</a:t>
              </a:r>
            </a:p>
          </p:txBody>
        </p:sp>
        <p:sp>
          <p:nvSpPr>
            <p:cNvPr id="20490" name="Text Box 9">
              <a:extLst>
                <a:ext uri="{FF2B5EF4-FFF2-40B4-BE49-F238E27FC236}">
                  <a16:creationId xmlns:a16="http://schemas.microsoft.com/office/drawing/2014/main" id="{87EDC9D3-263E-48A8-A8DF-1E0EBF2DB063}"/>
                </a:ext>
              </a:extLst>
            </p:cNvPr>
            <p:cNvSpPr txBox="1">
              <a:spLocks noChangeArrowheads="1"/>
            </p:cNvSpPr>
            <p:nvPr/>
          </p:nvSpPr>
          <p:spPr bwMode="auto">
            <a:xfrm>
              <a:off x="3600" y="2261"/>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Receiver</a:t>
              </a:r>
            </a:p>
          </p:txBody>
        </p:sp>
        <p:sp>
          <p:nvSpPr>
            <p:cNvPr id="20491" name="Oval 10">
              <a:extLst>
                <a:ext uri="{FF2B5EF4-FFF2-40B4-BE49-F238E27FC236}">
                  <a16:creationId xmlns:a16="http://schemas.microsoft.com/office/drawing/2014/main" id="{B14E1A47-13D6-432C-95C2-1940A503BC2D}"/>
                </a:ext>
              </a:extLst>
            </p:cNvPr>
            <p:cNvSpPr>
              <a:spLocks noChangeArrowheads="1"/>
            </p:cNvSpPr>
            <p:nvPr/>
          </p:nvSpPr>
          <p:spPr bwMode="auto">
            <a:xfrm>
              <a:off x="3552" y="2213"/>
              <a:ext cx="86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92" name="Line 11">
              <a:extLst>
                <a:ext uri="{FF2B5EF4-FFF2-40B4-BE49-F238E27FC236}">
                  <a16:creationId xmlns:a16="http://schemas.microsoft.com/office/drawing/2014/main" id="{6F4A64C8-D1C5-4DFC-8D8B-82AFC54A071D}"/>
                </a:ext>
              </a:extLst>
            </p:cNvPr>
            <p:cNvSpPr>
              <a:spLocks noChangeShapeType="1"/>
            </p:cNvSpPr>
            <p:nvPr/>
          </p:nvSpPr>
          <p:spPr bwMode="auto">
            <a:xfrm>
              <a:off x="1872" y="2357"/>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Freeform 12">
              <a:extLst>
                <a:ext uri="{FF2B5EF4-FFF2-40B4-BE49-F238E27FC236}">
                  <a16:creationId xmlns:a16="http://schemas.microsoft.com/office/drawing/2014/main" id="{8384B27F-A1F7-461A-B9EF-EDBD37C4B171}"/>
                </a:ext>
              </a:extLst>
            </p:cNvPr>
            <p:cNvSpPr>
              <a:spLocks/>
            </p:cNvSpPr>
            <p:nvPr/>
          </p:nvSpPr>
          <p:spPr bwMode="auto">
            <a:xfrm>
              <a:off x="2592" y="1829"/>
              <a:ext cx="720" cy="480"/>
            </a:xfrm>
            <a:custGeom>
              <a:avLst/>
              <a:gdLst>
                <a:gd name="T0" fmla="*/ 0 w 720"/>
                <a:gd name="T1" fmla="*/ 480 h 480"/>
                <a:gd name="T2" fmla="*/ 336 w 720"/>
                <a:gd name="T3" fmla="*/ 192 h 480"/>
                <a:gd name="T4" fmla="*/ 480 w 720"/>
                <a:gd name="T5" fmla="*/ 288 h 480"/>
                <a:gd name="T6" fmla="*/ 720 w 720"/>
                <a:gd name="T7" fmla="*/ 0 h 480"/>
                <a:gd name="T8" fmla="*/ 0 60000 65536"/>
                <a:gd name="T9" fmla="*/ 0 60000 65536"/>
                <a:gd name="T10" fmla="*/ 0 60000 65536"/>
                <a:gd name="T11" fmla="*/ 0 60000 65536"/>
                <a:gd name="T12" fmla="*/ 0 w 720"/>
                <a:gd name="T13" fmla="*/ 0 h 480"/>
                <a:gd name="T14" fmla="*/ 720 w 720"/>
                <a:gd name="T15" fmla="*/ 480 h 480"/>
              </a:gdLst>
              <a:ahLst/>
              <a:cxnLst>
                <a:cxn ang="T8">
                  <a:pos x="T0" y="T1"/>
                </a:cxn>
                <a:cxn ang="T9">
                  <a:pos x="T2" y="T3"/>
                </a:cxn>
                <a:cxn ang="T10">
                  <a:pos x="T4" y="T5"/>
                </a:cxn>
                <a:cxn ang="T11">
                  <a:pos x="T6" y="T7"/>
                </a:cxn>
              </a:cxnLst>
              <a:rect l="T12" t="T13" r="T14" b="T15"/>
              <a:pathLst>
                <a:path w="720" h="480">
                  <a:moveTo>
                    <a:pt x="0" y="480"/>
                  </a:moveTo>
                  <a:cubicBezTo>
                    <a:pt x="128" y="352"/>
                    <a:pt x="256" y="224"/>
                    <a:pt x="336" y="192"/>
                  </a:cubicBezTo>
                  <a:cubicBezTo>
                    <a:pt x="416" y="160"/>
                    <a:pt x="416" y="320"/>
                    <a:pt x="480" y="288"/>
                  </a:cubicBezTo>
                  <a:cubicBezTo>
                    <a:pt x="544" y="256"/>
                    <a:pt x="680" y="48"/>
                    <a:pt x="7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94" name="Text Box 13">
              <a:extLst>
                <a:ext uri="{FF2B5EF4-FFF2-40B4-BE49-F238E27FC236}">
                  <a16:creationId xmlns:a16="http://schemas.microsoft.com/office/drawing/2014/main" id="{16B10E39-A3C5-4055-B1E8-08B3DA9CEEB6}"/>
                </a:ext>
              </a:extLst>
            </p:cNvPr>
            <p:cNvSpPr txBox="1">
              <a:spLocks noChangeArrowheads="1"/>
            </p:cNvSpPr>
            <p:nvPr/>
          </p:nvSpPr>
          <p:spPr bwMode="auto">
            <a:xfrm>
              <a:off x="2208" y="2357"/>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Insecure channel (1Gbps)</a:t>
              </a:r>
            </a:p>
          </p:txBody>
        </p:sp>
        <p:sp>
          <p:nvSpPr>
            <p:cNvPr id="20495" name="Freeform 15">
              <a:extLst>
                <a:ext uri="{FF2B5EF4-FFF2-40B4-BE49-F238E27FC236}">
                  <a16:creationId xmlns:a16="http://schemas.microsoft.com/office/drawing/2014/main" id="{86610339-D7F6-4B2F-BE85-30A80D4C264C}"/>
                </a:ext>
              </a:extLst>
            </p:cNvPr>
            <p:cNvSpPr>
              <a:spLocks/>
            </p:cNvSpPr>
            <p:nvPr/>
          </p:nvSpPr>
          <p:spPr bwMode="auto">
            <a:xfrm>
              <a:off x="1584" y="2496"/>
              <a:ext cx="2208" cy="576"/>
            </a:xfrm>
            <a:custGeom>
              <a:avLst/>
              <a:gdLst>
                <a:gd name="T0" fmla="*/ 0 w 2208"/>
                <a:gd name="T1" fmla="*/ 0 h 576"/>
                <a:gd name="T2" fmla="*/ 1152 w 2208"/>
                <a:gd name="T3" fmla="*/ 576 h 576"/>
                <a:gd name="T4" fmla="*/ 2208 w 2208"/>
                <a:gd name="T5" fmla="*/ 0 h 576"/>
              </a:gdLst>
              <a:ahLst/>
              <a:cxnLst>
                <a:cxn ang="0">
                  <a:pos x="T0" y="T1"/>
                </a:cxn>
                <a:cxn ang="0">
                  <a:pos x="T2" y="T3"/>
                </a:cxn>
                <a:cxn ang="0">
                  <a:pos x="T4" y="T5"/>
                </a:cxn>
              </a:cxnLst>
              <a:rect l="0" t="0" r="r" b="b"/>
              <a:pathLst>
                <a:path w="2208" h="576">
                  <a:moveTo>
                    <a:pt x="0" y="0"/>
                  </a:moveTo>
                  <a:cubicBezTo>
                    <a:pt x="392" y="288"/>
                    <a:pt x="784" y="576"/>
                    <a:pt x="1152" y="576"/>
                  </a:cubicBezTo>
                  <a:cubicBezTo>
                    <a:pt x="1520" y="576"/>
                    <a:pt x="2032" y="96"/>
                    <a:pt x="2208" y="0"/>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Text Box 13">
              <a:extLst>
                <a:ext uri="{FF2B5EF4-FFF2-40B4-BE49-F238E27FC236}">
                  <a16:creationId xmlns:a16="http://schemas.microsoft.com/office/drawing/2014/main" id="{8B213DAF-27B1-4937-BB19-B712FB791990}"/>
                </a:ext>
              </a:extLst>
            </p:cNvPr>
            <p:cNvSpPr txBox="1">
              <a:spLocks noChangeArrowheads="1"/>
            </p:cNvSpPr>
            <p:nvPr/>
          </p:nvSpPr>
          <p:spPr bwMode="auto">
            <a:xfrm>
              <a:off x="2304" y="312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Secure channel (1Mbps)</a:t>
              </a:r>
            </a:p>
          </p:txBody>
        </p:sp>
      </p:grpSp>
      <p:sp>
        <p:nvSpPr>
          <p:cNvPr id="20497" name="Text Box 17">
            <a:extLst>
              <a:ext uri="{FF2B5EF4-FFF2-40B4-BE49-F238E27FC236}">
                <a16:creationId xmlns:a16="http://schemas.microsoft.com/office/drawing/2014/main" id="{D263B7E6-101C-45A0-B2C3-37534DBE56B6}"/>
              </a:ext>
            </a:extLst>
          </p:cNvPr>
          <p:cNvSpPr txBox="1">
            <a:spLocks noChangeArrowheads="1"/>
          </p:cNvSpPr>
          <p:nvPr/>
        </p:nvSpPr>
        <p:spPr bwMode="auto">
          <a:xfrm>
            <a:off x="425450" y="2286000"/>
            <a:ext cx="368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Overall secure throughput: 1 Mbps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B7139F-0A96-43A1-BA55-D3DB58221E8E}"/>
              </a:ext>
            </a:extLst>
          </p:cNvPr>
          <p:cNvSpPr>
            <a:spLocks noGrp="1" noChangeArrowheads="1"/>
          </p:cNvSpPr>
          <p:nvPr>
            <p:ph type="title"/>
          </p:nvPr>
        </p:nvSpPr>
        <p:spPr/>
        <p:txBody>
          <a:bodyPr/>
          <a:lstStyle/>
          <a:p>
            <a:r>
              <a:rPr lang="en-US" altLang="en-US">
                <a:solidFill>
                  <a:srgbClr val="000099"/>
                </a:solidFill>
              </a:rPr>
              <a:t>The Issue</a:t>
            </a:r>
          </a:p>
        </p:txBody>
      </p:sp>
      <p:sp>
        <p:nvSpPr>
          <p:cNvPr id="21507" name="Rectangle 3">
            <a:extLst>
              <a:ext uri="{FF2B5EF4-FFF2-40B4-BE49-F238E27FC236}">
                <a16:creationId xmlns:a16="http://schemas.microsoft.com/office/drawing/2014/main" id="{E95687CE-A137-41FC-A25B-A9628AFC1E1A}"/>
              </a:ext>
            </a:extLst>
          </p:cNvPr>
          <p:cNvSpPr>
            <a:spLocks noGrp="1" noChangeArrowheads="1"/>
          </p:cNvSpPr>
          <p:nvPr>
            <p:ph type="body" idx="1"/>
          </p:nvPr>
        </p:nvSpPr>
        <p:spPr>
          <a:xfrm>
            <a:off x="788988" y="2543175"/>
            <a:ext cx="7448550" cy="1292225"/>
          </a:xfrm>
        </p:spPr>
        <p:txBody>
          <a:bodyPr/>
          <a:lstStyle/>
          <a:p>
            <a:r>
              <a:rPr lang="en-US" altLang="en-US"/>
              <a:t>Fast secure channels are required for efficient secure communication</a:t>
            </a:r>
          </a:p>
        </p:txBody>
      </p:sp>
      <p:sp>
        <p:nvSpPr>
          <p:cNvPr id="21508" name="Text Box 4">
            <a:extLst>
              <a:ext uri="{FF2B5EF4-FFF2-40B4-BE49-F238E27FC236}">
                <a16:creationId xmlns:a16="http://schemas.microsoft.com/office/drawing/2014/main" id="{B2FFB492-3FF5-40F7-A7E9-98BF7DF74A67}"/>
              </a:ext>
            </a:extLst>
          </p:cNvPr>
          <p:cNvSpPr txBox="1">
            <a:spLocks noChangeArrowheads="1"/>
          </p:cNvSpPr>
          <p:nvPr/>
        </p:nvSpPr>
        <p:spPr bwMode="auto">
          <a:xfrm>
            <a:off x="1905000" y="4776788"/>
            <a:ext cx="5280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0000"/>
                </a:solidFill>
                <a:latin typeface="Arial" panose="020B0604020202020204" pitchFamily="34" charset="0"/>
              </a:rPr>
              <a:t>“Chicken-and-Egg”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312C8D5-BFFC-4F0A-BC86-762B7D2EE04A}"/>
              </a:ext>
            </a:extLst>
          </p:cNvPr>
          <p:cNvSpPr>
            <a:spLocks noGrp="1" noChangeArrowheads="1"/>
          </p:cNvSpPr>
          <p:nvPr>
            <p:ph type="title"/>
          </p:nvPr>
        </p:nvSpPr>
        <p:spPr/>
        <p:txBody>
          <a:bodyPr/>
          <a:lstStyle/>
          <a:p>
            <a:pPr algn="ctr"/>
            <a:r>
              <a:rPr lang="en-US" altLang="en-US" sz="3400"/>
              <a:t>EQUIVALENT STATEMENTS of PERFECT SECRECY</a:t>
            </a:r>
          </a:p>
        </p:txBody>
      </p:sp>
      <p:pic>
        <p:nvPicPr>
          <p:cNvPr id="12292" name="Picture 4">
            <a:extLst>
              <a:ext uri="{FF2B5EF4-FFF2-40B4-BE49-F238E27FC236}">
                <a16:creationId xmlns:a16="http://schemas.microsoft.com/office/drawing/2014/main" id="{456DE6CE-62E1-431E-8611-454932F54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2286000"/>
            <a:ext cx="85947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C6D58E6-5804-4B6C-9657-8F30774649DF}"/>
              </a:ext>
            </a:extLst>
          </p:cNvPr>
          <p:cNvSpPr>
            <a:spLocks noGrp="1" noChangeArrowheads="1"/>
          </p:cNvSpPr>
          <p:nvPr>
            <p:ph type="title"/>
          </p:nvPr>
        </p:nvSpPr>
        <p:spPr/>
        <p:txBody>
          <a:bodyPr/>
          <a:lstStyle/>
          <a:p>
            <a:pPr algn="ctr"/>
            <a:r>
              <a:rPr lang="en-US" altLang="en-US" sz="6200"/>
              <a:t>PROOF</a:t>
            </a:r>
          </a:p>
        </p:txBody>
      </p:sp>
      <p:sp>
        <p:nvSpPr>
          <p:cNvPr id="13316" name="Text Box 4">
            <a:extLst>
              <a:ext uri="{FF2B5EF4-FFF2-40B4-BE49-F238E27FC236}">
                <a16:creationId xmlns:a16="http://schemas.microsoft.com/office/drawing/2014/main" id="{A38ECE82-11D9-47DD-BC9D-DD8E7C335DF6}"/>
              </a:ext>
            </a:extLst>
          </p:cNvPr>
          <p:cNvSpPr txBox="1">
            <a:spLocks noChangeArrowheads="1"/>
          </p:cNvSpPr>
          <p:nvPr/>
        </p:nvSpPr>
        <p:spPr bwMode="auto">
          <a:xfrm>
            <a:off x="974725" y="1835150"/>
            <a:ext cx="58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If: </a:t>
            </a:r>
          </a:p>
        </p:txBody>
      </p:sp>
      <p:pic>
        <p:nvPicPr>
          <p:cNvPr id="13317" name="Picture 5">
            <a:extLst>
              <a:ext uri="{FF2B5EF4-FFF2-40B4-BE49-F238E27FC236}">
                <a16:creationId xmlns:a16="http://schemas.microsoft.com/office/drawing/2014/main" id="{BBB88261-2ADC-4695-88CE-BE43E34C8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84450"/>
            <a:ext cx="3962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Text Box 6">
            <a:extLst>
              <a:ext uri="{FF2B5EF4-FFF2-40B4-BE49-F238E27FC236}">
                <a16:creationId xmlns:a16="http://schemas.microsoft.com/office/drawing/2014/main" id="{8B23901F-8169-4EC1-87A8-9BCB0574C4A0}"/>
              </a:ext>
            </a:extLst>
          </p:cNvPr>
          <p:cNvSpPr txBox="1">
            <a:spLocks noChangeArrowheads="1"/>
          </p:cNvSpPr>
          <p:nvPr/>
        </p:nvSpPr>
        <p:spPr bwMode="auto">
          <a:xfrm>
            <a:off x="974725" y="3384550"/>
            <a:ext cx="3992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Then, multiplying both sides by: </a:t>
            </a:r>
          </a:p>
        </p:txBody>
      </p:sp>
      <p:pic>
        <p:nvPicPr>
          <p:cNvPr id="13319" name="Picture 7">
            <a:extLst>
              <a:ext uri="{FF2B5EF4-FFF2-40B4-BE49-F238E27FC236}">
                <a16:creationId xmlns:a16="http://schemas.microsoft.com/office/drawing/2014/main" id="{99CE21C1-67DC-4096-8913-C27D0F3D8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688" y="3429000"/>
            <a:ext cx="247491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a:extLst>
              <a:ext uri="{FF2B5EF4-FFF2-40B4-BE49-F238E27FC236}">
                <a16:creationId xmlns:a16="http://schemas.microsoft.com/office/drawing/2014/main" id="{20E35023-7322-4B01-A381-A125C15F0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114800"/>
            <a:ext cx="488791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1" name="Text Box 9">
            <a:extLst>
              <a:ext uri="{FF2B5EF4-FFF2-40B4-BE49-F238E27FC236}">
                <a16:creationId xmlns:a16="http://schemas.microsoft.com/office/drawing/2014/main" id="{31609B8B-353F-477D-8EAF-FB8C7F0A74D7}"/>
              </a:ext>
            </a:extLst>
          </p:cNvPr>
          <p:cNvSpPr txBox="1">
            <a:spLocks noChangeArrowheads="1"/>
          </p:cNvSpPr>
          <p:nvPr/>
        </p:nvSpPr>
        <p:spPr bwMode="auto">
          <a:xfrm>
            <a:off x="898525" y="5137150"/>
            <a:ext cx="3976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Using Bayes’ Theorem, L.H.S. is:</a:t>
            </a:r>
          </a:p>
        </p:txBody>
      </p:sp>
      <p:pic>
        <p:nvPicPr>
          <p:cNvPr id="13322" name="Picture 10">
            <a:extLst>
              <a:ext uri="{FF2B5EF4-FFF2-40B4-BE49-F238E27FC236}">
                <a16:creationId xmlns:a16="http://schemas.microsoft.com/office/drawing/2014/main" id="{17CF037F-3E70-4F7A-876F-537791033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199063"/>
            <a:ext cx="22225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3" name="Text Box 11">
            <a:extLst>
              <a:ext uri="{FF2B5EF4-FFF2-40B4-BE49-F238E27FC236}">
                <a16:creationId xmlns:a16="http://schemas.microsoft.com/office/drawing/2014/main" id="{3ECBE247-58C0-44BE-9CD5-285EF08EEB50}"/>
              </a:ext>
            </a:extLst>
          </p:cNvPr>
          <p:cNvSpPr txBox="1">
            <a:spLocks noChangeArrowheads="1"/>
          </p:cNvSpPr>
          <p:nvPr/>
        </p:nvSpPr>
        <p:spPr bwMode="auto">
          <a:xfrm>
            <a:off x="898525" y="5670550"/>
            <a:ext cx="3565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Similarly, the other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500" fill="hold"/>
                                        <p:tgtEl>
                                          <p:spTgt spid="13318"/>
                                        </p:tgtEl>
                                        <p:attrNameLst>
                                          <p:attrName>ppt_x</p:attrName>
                                        </p:attrNameLst>
                                      </p:cBhvr>
                                      <p:tavLst>
                                        <p:tav tm="0">
                                          <p:val>
                                            <p:strVal val="#ppt_x"/>
                                          </p:val>
                                        </p:tav>
                                        <p:tav tm="100000">
                                          <p:val>
                                            <p:strVal val="#ppt_x"/>
                                          </p:val>
                                        </p:tav>
                                      </p:tavLst>
                                    </p:anim>
                                    <p:anim calcmode="lin" valueType="num">
                                      <p:cBhvr additive="base">
                                        <p:cTn id="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9"/>
                                        </p:tgtEl>
                                        <p:attrNameLst>
                                          <p:attrName>style.visibility</p:attrName>
                                        </p:attrNameLst>
                                      </p:cBhvr>
                                      <p:to>
                                        <p:strVal val="visible"/>
                                      </p:to>
                                    </p:set>
                                    <p:anim calcmode="lin" valueType="num">
                                      <p:cBhvr additive="base">
                                        <p:cTn id="13" dur="500" fill="hold"/>
                                        <p:tgtEl>
                                          <p:spTgt spid="13319"/>
                                        </p:tgtEl>
                                        <p:attrNameLst>
                                          <p:attrName>ppt_x</p:attrName>
                                        </p:attrNameLst>
                                      </p:cBhvr>
                                      <p:tavLst>
                                        <p:tav tm="0">
                                          <p:val>
                                            <p:strVal val="#ppt_x"/>
                                          </p:val>
                                        </p:tav>
                                        <p:tav tm="100000">
                                          <p:val>
                                            <p:strVal val="#ppt_x"/>
                                          </p:val>
                                        </p:tav>
                                      </p:tavLst>
                                    </p:anim>
                                    <p:anim calcmode="lin" valueType="num">
                                      <p:cBhvr additive="base">
                                        <p:cTn id="14"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 calcmode="lin" valueType="num">
                                      <p:cBhvr additive="base">
                                        <p:cTn id="19" dur="500" fill="hold"/>
                                        <p:tgtEl>
                                          <p:spTgt spid="13320"/>
                                        </p:tgtEl>
                                        <p:attrNameLst>
                                          <p:attrName>ppt_x</p:attrName>
                                        </p:attrNameLst>
                                      </p:cBhvr>
                                      <p:tavLst>
                                        <p:tav tm="0">
                                          <p:val>
                                            <p:strVal val="#ppt_x"/>
                                          </p:val>
                                        </p:tav>
                                        <p:tav tm="100000">
                                          <p:val>
                                            <p:strVal val="#ppt_x"/>
                                          </p:val>
                                        </p:tav>
                                      </p:tavLst>
                                    </p:anim>
                                    <p:anim calcmode="lin" valueType="num">
                                      <p:cBhvr additive="base">
                                        <p:cTn id="20"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1"/>
                                        </p:tgtEl>
                                        <p:attrNameLst>
                                          <p:attrName>style.visibility</p:attrName>
                                        </p:attrNameLst>
                                      </p:cBhvr>
                                      <p:to>
                                        <p:strVal val="visible"/>
                                      </p:to>
                                    </p:set>
                                    <p:anim calcmode="lin" valueType="num">
                                      <p:cBhvr additive="base">
                                        <p:cTn id="25" dur="500" fill="hold"/>
                                        <p:tgtEl>
                                          <p:spTgt spid="13321"/>
                                        </p:tgtEl>
                                        <p:attrNameLst>
                                          <p:attrName>ppt_x</p:attrName>
                                        </p:attrNameLst>
                                      </p:cBhvr>
                                      <p:tavLst>
                                        <p:tav tm="0">
                                          <p:val>
                                            <p:strVal val="#ppt_x"/>
                                          </p:val>
                                        </p:tav>
                                        <p:tav tm="100000">
                                          <p:val>
                                            <p:strVal val="#ppt_x"/>
                                          </p:val>
                                        </p:tav>
                                      </p:tavLst>
                                    </p:anim>
                                    <p:anim calcmode="lin" valueType="num">
                                      <p:cBhvr additive="base">
                                        <p:cTn id="26"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2"/>
                                        </p:tgtEl>
                                        <p:attrNameLst>
                                          <p:attrName>style.visibility</p:attrName>
                                        </p:attrNameLst>
                                      </p:cBhvr>
                                      <p:to>
                                        <p:strVal val="visible"/>
                                      </p:to>
                                    </p:set>
                                    <p:anim calcmode="lin" valueType="num">
                                      <p:cBhvr additive="base">
                                        <p:cTn id="31" dur="500" fill="hold"/>
                                        <p:tgtEl>
                                          <p:spTgt spid="13322"/>
                                        </p:tgtEl>
                                        <p:attrNameLst>
                                          <p:attrName>ppt_x</p:attrName>
                                        </p:attrNameLst>
                                      </p:cBhvr>
                                      <p:tavLst>
                                        <p:tav tm="0">
                                          <p:val>
                                            <p:strVal val="#ppt_x"/>
                                          </p:val>
                                        </p:tav>
                                        <p:tav tm="100000">
                                          <p:val>
                                            <p:strVal val="#ppt_x"/>
                                          </p:val>
                                        </p:tav>
                                      </p:tavLst>
                                    </p:anim>
                                    <p:anim calcmode="lin" valueType="num">
                                      <p:cBhvr additive="base">
                                        <p:cTn id="32"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3"/>
                                        </p:tgtEl>
                                        <p:attrNameLst>
                                          <p:attrName>style.visibility</p:attrName>
                                        </p:attrNameLst>
                                      </p:cBhvr>
                                      <p:to>
                                        <p:strVal val="visible"/>
                                      </p:to>
                                    </p:set>
                                    <p:anim calcmode="lin" valueType="num">
                                      <p:cBhvr additive="base">
                                        <p:cTn id="37" dur="500" fill="hold"/>
                                        <p:tgtEl>
                                          <p:spTgt spid="13323"/>
                                        </p:tgtEl>
                                        <p:attrNameLst>
                                          <p:attrName>ppt_x</p:attrName>
                                        </p:attrNameLst>
                                      </p:cBhvr>
                                      <p:tavLst>
                                        <p:tav tm="0">
                                          <p:val>
                                            <p:strVal val="#ppt_x"/>
                                          </p:val>
                                        </p:tav>
                                        <p:tav tm="100000">
                                          <p:val>
                                            <p:strVal val="#ppt_x"/>
                                          </p:val>
                                        </p:tav>
                                      </p:tavLst>
                                    </p:anim>
                                    <p:anim calcmode="lin" valueType="num">
                                      <p:cBhvr additive="base">
                                        <p:cTn id="38"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21" grpId="0"/>
      <p:bldP spid="13323"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BCC50B40434847A090975301202254" ma:contentTypeVersion="10" ma:contentTypeDescription="Create a new document." ma:contentTypeScope="" ma:versionID="20a84fb6ad40c22b0679f6ed2f1ab974">
  <xsd:schema xmlns:xsd="http://www.w3.org/2001/XMLSchema" xmlns:xs="http://www.w3.org/2001/XMLSchema" xmlns:p="http://schemas.microsoft.com/office/2006/metadata/properties" xmlns:ns2="eba02f85-95b9-4d1e-8958-bf3b9f1583b9" xmlns:ns3="7498ef00-a751-4e43-9bcd-4f3dac93fd8f" targetNamespace="http://schemas.microsoft.com/office/2006/metadata/properties" ma:root="true" ma:fieldsID="f3fcf638bd9d0aec1963da316bd99653" ns2:_="" ns3:_="">
    <xsd:import namespace="eba02f85-95b9-4d1e-8958-bf3b9f1583b9"/>
    <xsd:import namespace="7498ef00-a751-4e43-9bcd-4f3dac93f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02f85-95b9-4d1e-8958-bf3b9f158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76566c8-5863-4230-bf35-5b2b4eaf1a7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498ef00-a751-4e43-9bcd-4f3dac93fd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b4a7436-6881-4c77-9def-992d6ac43f94}" ma:internalName="TaxCatchAll" ma:showField="CatchAllData" ma:web="7498ef00-a751-4e43-9bcd-4f3dac93fd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a02f85-95b9-4d1e-8958-bf3b9f1583b9">
      <Terms xmlns="http://schemas.microsoft.com/office/infopath/2007/PartnerControls"/>
    </lcf76f155ced4ddcb4097134ff3c332f>
    <TaxCatchAll xmlns="7498ef00-a751-4e43-9bcd-4f3dac93fd8f" xsi:nil="true"/>
  </documentManagement>
</p:properties>
</file>

<file path=customXml/itemProps1.xml><?xml version="1.0" encoding="utf-8"?>
<ds:datastoreItem xmlns:ds="http://schemas.openxmlformats.org/officeDocument/2006/customXml" ds:itemID="{7BF8C02C-C121-482B-B001-685A2E19B823}"/>
</file>

<file path=customXml/itemProps2.xml><?xml version="1.0" encoding="utf-8"?>
<ds:datastoreItem xmlns:ds="http://schemas.openxmlformats.org/officeDocument/2006/customXml" ds:itemID="{D6065BF9-32C6-4FBC-83E9-E4B75223DA13}"/>
</file>

<file path=customXml/itemProps3.xml><?xml version="1.0" encoding="utf-8"?>
<ds:datastoreItem xmlns:ds="http://schemas.openxmlformats.org/officeDocument/2006/customXml" ds:itemID="{EE1720F5-31BF-4F09-A6C8-DFA4A4BD541C}"/>
</file>

<file path=docProps/app.xml><?xml version="1.0" encoding="utf-8"?>
<Properties xmlns="http://schemas.openxmlformats.org/officeDocument/2006/extended-properties" xmlns:vt="http://schemas.openxmlformats.org/officeDocument/2006/docPropsVTypes">
  <Template>Profile</Template>
  <TotalTime>63</TotalTime>
  <Words>397</Words>
  <Application>Microsoft Office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Tahoma</vt:lpstr>
      <vt:lpstr>Times New Roman</vt:lpstr>
      <vt:lpstr>Verdana</vt:lpstr>
      <vt:lpstr>Wingdings</vt:lpstr>
      <vt:lpstr>Profile</vt:lpstr>
      <vt:lpstr>SHANNON’s THEORY</vt:lpstr>
      <vt:lpstr>ENCRYPTION SCHEME (Generic Definition)</vt:lpstr>
      <vt:lpstr>Perfect Secrecy</vt:lpstr>
      <vt:lpstr>PERFECTLY SECRET ENCRYPTION (textbook definition)</vt:lpstr>
      <vt:lpstr>Achieving Perfect Secrecy is Impractical</vt:lpstr>
      <vt:lpstr>Why is it Impractical?</vt:lpstr>
      <vt:lpstr>The Issue</vt:lpstr>
      <vt:lpstr>EQUIVALENT STATEMENTS of PERFECT SECRECY</vt:lpstr>
      <vt:lpstr>PROOF</vt:lpstr>
      <vt:lpstr>PERFECT INDISTINGUISHABILITY</vt:lpstr>
      <vt:lpstr>PROOF</vt:lpstr>
      <vt:lpstr>ONE-TIME PAD  (VERNAM CIPHER)</vt:lpstr>
      <vt:lpstr>Vernam Cipher is perfect</vt:lpstr>
      <vt:lpstr>LIMITATIONS OF PERFECT SECRECY</vt:lpstr>
      <vt:lpstr>If More Messages than Keys  then it CANNOT be PERFECT!</vt:lpstr>
      <vt:lpstr> (Next Class) Two Relaxations to Perfect Secrecy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Srinathan K</cp:lastModifiedBy>
  <cp:revision>17</cp:revision>
  <cp:lastPrinted>1601-01-01T00:00:00Z</cp:lastPrinted>
  <dcterms:created xsi:type="dcterms:W3CDTF">1601-01-01T00:00:00Z</dcterms:created>
  <dcterms:modified xsi:type="dcterms:W3CDTF">2022-01-08T05:30:11Z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0x01010015BCC50B40434847A090975301202254</vt:lpwstr>
  </property>
  <property fmtid="{D5CDD505-2E9C-101B-9397-08002B2CF9AE}" pid="4" name="MediaServiceImageTags">
    <vt:lpwstr/>
  </property>
</Properties>
</file>