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36"/>
  </p:notesMasterIdLst>
  <p:sldIdLst>
    <p:sldId id="256" r:id="rId5"/>
    <p:sldId id="302" r:id="rId6"/>
    <p:sldId id="294" r:id="rId7"/>
    <p:sldId id="295" r:id="rId8"/>
    <p:sldId id="296" r:id="rId9"/>
    <p:sldId id="297" r:id="rId10"/>
    <p:sldId id="303" r:id="rId11"/>
    <p:sldId id="301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21" r:id="rId25"/>
    <p:sldId id="316" r:id="rId26"/>
    <p:sldId id="317" r:id="rId27"/>
    <p:sldId id="318" r:id="rId28"/>
    <p:sldId id="319" r:id="rId29"/>
    <p:sldId id="320" r:id="rId30"/>
    <p:sldId id="322" r:id="rId31"/>
    <p:sldId id="323" r:id="rId32"/>
    <p:sldId id="324" r:id="rId33"/>
    <p:sldId id="299" r:id="rId34"/>
    <p:sldId id="273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3BAF5-8835-9F65-CFB3-ECD90358F9EC}" v="4" dt="2022-02-07T18:52:21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Sharma" userId="S::aditya.sha@students.iiit.ac.in::63700ebb-3cd7-4ee0-bea7-81a35a9aced8" providerId="AD" clId="Web-{F273BAF5-8835-9F65-CFB3-ECD90358F9EC}"/>
    <pc:docChg chg="modSld">
      <pc:chgData name="Aditya Sharma" userId="S::aditya.sha@students.iiit.ac.in::63700ebb-3cd7-4ee0-bea7-81a35a9aced8" providerId="AD" clId="Web-{F273BAF5-8835-9F65-CFB3-ECD90358F9EC}" dt="2022-02-07T18:52:20.607" v="2" actId="20577"/>
      <pc:docMkLst>
        <pc:docMk/>
      </pc:docMkLst>
      <pc:sldChg chg="modSp">
        <pc:chgData name="Aditya Sharma" userId="S::aditya.sha@students.iiit.ac.in::63700ebb-3cd7-4ee0-bea7-81a35a9aced8" providerId="AD" clId="Web-{F273BAF5-8835-9F65-CFB3-ECD90358F9EC}" dt="2022-02-07T18:52:20.607" v="2" actId="20577"/>
        <pc:sldMkLst>
          <pc:docMk/>
          <pc:sldMk cId="0" sldId="299"/>
        </pc:sldMkLst>
        <pc:spChg chg="mod">
          <ac:chgData name="Aditya Sharma" userId="S::aditya.sha@students.iiit.ac.in::63700ebb-3cd7-4ee0-bea7-81a35a9aced8" providerId="AD" clId="Web-{F273BAF5-8835-9F65-CFB3-ECD90358F9EC}" dt="2022-02-07T18:52:20.607" v="2" actId="20577"/>
          <ac:spMkLst>
            <pc:docMk/>
            <pc:sldMk cId="0" sldId="299"/>
            <ac:spMk id="72707" creationId="{7A216A58-F2FB-4371-B0DB-57B8AD9094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A97A76E-9976-4934-A9AE-436ABD7FB4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9BC95DC-DC5C-4E20-8A4E-5DCB0C13C13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BF1FDF5F-8951-4686-9BDD-722B049993B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40B5CB0C-E8EB-4AAB-B1CF-63EA210EDB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063F5CE7-4B8B-4EF9-876E-E961001D94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08478775-292A-4F99-8969-8D0691805F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7B7A8B9E-4090-4410-9101-D611DBD6D2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0BC58F-8855-4A7E-9CF8-567058BA27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9F734-A9A8-4CF3-AFA8-072F98BBFE0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B236D064-FF5A-4313-BD1A-97F49B269E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087D8A78-C6AE-4904-ABBA-A876A7D9D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E67A151A-D15E-46C9-983A-FE62F67EA00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8887977-25E2-4F23-91FD-A8EA3F9B4BDD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10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B0614F-307D-49AB-B046-A7CF2E8F16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25E54D-76E1-4803-8B23-0EAF3177E54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9EEC91E6-F491-42A2-80BA-9C6150F3A9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8D07E8CF-64BB-4603-A9DA-B0963FA4F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176A2AF4-0A0D-4604-8225-556916BDAFC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5604EF5-6B88-45B5-B098-3B1AA53D1928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17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9C6A2C-4580-4012-8796-93995780C0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7415C-BD72-4B28-87D9-69FCA23C07F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330BFEFC-B818-42AA-A2D7-FF2D0CC341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5CDE8A52-AC59-45D4-9031-32EBCFCEC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D3D75E89-0A5E-4496-80C7-E0C034F5B07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5984B6D-56DA-4538-AC6E-EE3A213F6240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22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F288DBC-4410-4692-8D92-A4F57E6D31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A5619BE-E63B-4C53-ABB8-F9E290298C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50B7311-BE6F-4FA2-8245-7E838DC0042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7E334C37-090A-43D6-8054-8CB76BC581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D42806D9-3F6F-44D3-96E9-9B663EDC62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C100A21-1FA7-4E7E-A6EB-EC944D75A1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9" name="AutoShape 7">
            <a:extLst>
              <a:ext uri="{FF2B5EF4-FFF2-40B4-BE49-F238E27FC236}">
                <a16:creationId xmlns:a16="http://schemas.microsoft.com/office/drawing/2014/main" id="{85666EB1-0375-46D1-899C-085BC11F3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5BDF-56FB-458D-97A1-853F2032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34E03-7051-49EA-B18B-2E957E4F5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51E40-5326-499B-8A77-DA614A64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31385-BFCB-4A37-9CCF-963D1F5B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75FFC-9418-4412-9169-5E92C3CD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7C98F-97EA-4294-A1F3-330D2ED649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03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5E45B-67FC-40B8-877D-2B25C553E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D6B84-392C-4BDD-95E5-F99E1FFBF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ADD6A-0CDE-4530-8DE2-8FAA2603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1FC14-9972-4D4F-B4A7-3EF536D9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0A445-BD2D-407F-BC7A-66280A92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46BCB-4DAA-4D71-8194-071D243BA0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2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8BC4-DDDF-4378-8EF2-A543E028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AB803-836D-4B3B-8EEE-409ADAD4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FDEA5-58E7-462C-8706-9BB4453A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9B85-CBA6-4869-A553-1FEB5ECC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16B81-AAE4-4E3B-B31D-6427D5AD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CC843-AC1D-439C-9464-140B6BDA0E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1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E0AB-349D-49BC-9EF1-5B952420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0935F-61E5-4BC4-A168-49FDB7EE6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2828D-BE23-4AE0-AC71-EF10038E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C2F7D-0653-466C-9E55-90D60341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7DEAF-05AE-437B-8BB1-0EA26DC8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49F1C-1625-485F-AC86-DA97A5BF14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5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53C6-59E8-46CC-A005-0E4C183C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8808A-ED78-4E36-8278-527AA9626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57BF6-C0EA-421E-A1A8-CDFF4CE2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DD859-2567-4A07-B9D7-9D298B7B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888D3-7539-4CCB-909F-20894BB8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C11DB-ECD5-494E-B7D5-F1C8C6E6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337C6-44F5-4D7E-980C-AE83B7BE06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15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EC7A-5B68-42C7-8A62-97647994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9DD94-22AA-41F8-9661-6A9061302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CF05-72F0-4BD1-953A-877B9C60C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7AA74-598D-475B-AB2A-C2A04610D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3C190-A167-4759-BE3C-8DD0F3AC0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E06AF-41CD-4B4D-852C-A6B76955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C4DC2-E474-41CF-83FD-FA372050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7E823-F9FC-4D02-B75C-D3467F28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0E70D-594F-42EB-978A-CE85EA673D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40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0D80-6350-4DB1-A5C7-A260DC04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330B2-5184-4954-9D13-3E84AFAA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AE383-0031-470B-9C97-08AD0792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4298E-EEE2-4CC6-9482-9125C880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E1C18-254C-4AB9-B05D-DB03B00910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9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D585C-2B74-4087-AEDF-AD1F8A99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00A30-E795-41D6-97CA-FC5BB2D4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11615-F31B-4D57-9DE9-23B03091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8A0B0-41CC-4256-A38E-D3B169A770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82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36E5-E669-4298-A7AE-E6F289B6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A453-788C-4B16-9F2C-7385F083D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4A438-63EC-4215-BBBB-1C0D8499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EECD5-D4C8-47A3-AED4-1949EBAF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EA9B9-DFA8-415D-9A3A-AD4A6586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BB0C7-ADE2-41DD-9AFE-55E2C067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21E4-F4C6-4C39-984D-91D8BDF05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29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EA81-66A1-45A5-86BE-E8521A63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6F9D0-3B8A-4239-9C32-705A080EA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012C9-8698-4C08-9A98-117908848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793A9-184F-4804-B5A6-267747BA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BD48D-8F1E-4B1F-82D5-8F1E4FA5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630F9-D456-4A77-8CB3-0EC9CE94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700CD-7C2D-47B5-8ED7-52D93CDE83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7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7D6BA7D-882B-4D3E-9501-FDC21134C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F115E7B-DCFC-40FF-A850-F252E2DDC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2" name="AutoShape 4">
            <a:extLst>
              <a:ext uri="{FF2B5EF4-FFF2-40B4-BE49-F238E27FC236}">
                <a16:creationId xmlns:a16="http://schemas.microsoft.com/office/drawing/2014/main" id="{7AC40210-549D-4676-B75A-7F1D17518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CD244267-B590-41FE-A9F7-28C1A79582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3DDF0433-23AC-4663-A5C9-FFEC90FCAAA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10A8A91B-53AF-41C8-8FEE-20B90B9534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7085D496-1A4F-46CF-9E28-2B67EB5067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9A20A5C-78B1-4B36-AA51-11B56FE52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46A1BA5-42C3-4BFD-966B-41EBE9259C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600" b="1">
                <a:solidFill>
                  <a:schemeClr val="hlink"/>
                </a:solidFill>
              </a:rPr>
              <a:t>CCA-SECURITY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3EE5761-7B75-42A8-B4E4-C801F124EC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0200" y="3810000"/>
            <a:ext cx="7010400" cy="1600200"/>
          </a:xfrm>
        </p:spPr>
        <p:txBody>
          <a:bodyPr/>
          <a:lstStyle/>
          <a:p>
            <a:pPr algn="r"/>
            <a:r>
              <a:rPr lang="en-US" altLang="en-US" sz="2400" b="1">
                <a:solidFill>
                  <a:schemeClr val="hlink"/>
                </a:solidFill>
              </a:rPr>
              <a:t>And</a:t>
            </a:r>
          </a:p>
          <a:p>
            <a:pPr algn="r"/>
            <a:r>
              <a:rPr lang="en-US" altLang="en-US" sz="3600" b="1">
                <a:solidFill>
                  <a:schemeClr val="hlink"/>
                </a:solidFill>
              </a:rPr>
              <a:t>Message Authentication </a:t>
            </a:r>
          </a:p>
          <a:p>
            <a:pPr algn="r"/>
            <a:r>
              <a:rPr lang="en-US" altLang="en-US" sz="3600" b="1">
                <a:solidFill>
                  <a:schemeClr val="hlink"/>
                </a:solidFill>
              </a:rPr>
              <a:t>Codes (MAC)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5" name="AutoShape 21">
            <a:extLst>
              <a:ext uri="{FF2B5EF4-FFF2-40B4-BE49-F238E27FC236}">
                <a16:creationId xmlns:a16="http://schemas.microsoft.com/office/drawing/2014/main" id="{287FEEF1-EA61-4305-A119-D2FBBE816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1643063"/>
            <a:ext cx="3810000" cy="2438400"/>
          </a:xfrm>
          <a:prstGeom prst="cloudCallout">
            <a:avLst>
              <a:gd name="adj1" fmla="val -11250"/>
              <a:gd name="adj2" fmla="val 66343"/>
            </a:avLst>
          </a:prstGeom>
          <a:gradFill>
            <a:gsLst>
              <a:gs pos="0">
                <a:srgbClr val="FFC000"/>
              </a:gs>
              <a:gs pos="47500">
                <a:schemeClr val="accent6">
                  <a:tint val="53000"/>
                  <a:satMod val="120000"/>
                </a:schemeClr>
              </a:gs>
              <a:gs pos="58500">
                <a:schemeClr val="accent6">
                  <a:tint val="53000"/>
                  <a:satMod val="120000"/>
                </a:schemeClr>
              </a:gs>
              <a:gs pos="100000">
                <a:schemeClr val="accent6">
                  <a:tint val="90000"/>
                  <a:satMod val="11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2947" name="Picture 15">
            <a:extLst>
              <a:ext uri="{FF2B5EF4-FFF2-40B4-BE49-F238E27FC236}">
                <a16:creationId xmlns:a16="http://schemas.microsoft.com/office/drawing/2014/main" id="{2A731E4C-482E-40DF-973C-4D3A2E5A2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81200"/>
            <a:ext cx="1889125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2">
            <a:extLst>
              <a:ext uri="{FF2B5EF4-FFF2-40B4-BE49-F238E27FC236}">
                <a16:creationId xmlns:a16="http://schemas.microsoft.com/office/drawing/2014/main" id="{D19E6891-5FB4-423C-A15F-F01A7D3853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t-IT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Problem of Data Integrity</a:t>
            </a:r>
          </a:p>
        </p:txBody>
      </p:sp>
      <p:pic>
        <p:nvPicPr>
          <p:cNvPr id="82949" name="Picture 5" descr="MCj04359410000[1]">
            <a:extLst>
              <a:ext uri="{FF2B5EF4-FFF2-40B4-BE49-F238E27FC236}">
                <a16:creationId xmlns:a16="http://schemas.microsoft.com/office/drawing/2014/main" id="{324EE8DF-237E-49DE-84E3-70056EA7A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14800"/>
            <a:ext cx="18415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6" descr="MCj04158080000[1]">
            <a:extLst>
              <a:ext uri="{FF2B5EF4-FFF2-40B4-BE49-F238E27FC236}">
                <a16:creationId xmlns:a16="http://schemas.microsoft.com/office/drawing/2014/main" id="{2B41D7AB-3E86-4679-95BE-2828ADB50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2788"/>
            <a:ext cx="18288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1" name="Text Box 12">
            <a:extLst>
              <a:ext uri="{FF2B5EF4-FFF2-40B4-BE49-F238E27FC236}">
                <a16:creationId xmlns:a16="http://schemas.microsoft.com/office/drawing/2014/main" id="{6EAF8375-C273-4A7F-AAA3-F0AF31D92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3214688"/>
            <a:ext cx="762000" cy="369887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>
                <a:latin typeface="Calibri" panose="020F0502020204030204" pitchFamily="34" charset="0"/>
                <a:cs typeface="Arial" panose="020B0604020202020204" pitchFamily="34" charset="0"/>
              </a:rPr>
              <a:t>Bank</a:t>
            </a:r>
            <a:endParaRPr lang="en-US" altLang="en-US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841" name="Text Box 17">
            <a:extLst>
              <a:ext uri="{FF2B5EF4-FFF2-40B4-BE49-F238E27FC236}">
                <a16:creationId xmlns:a16="http://schemas.microsoft.com/office/drawing/2014/main" id="{EEDFCD3A-EEBE-4795-B65D-4C19EF701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214688"/>
            <a:ext cx="2667000" cy="3460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 b="1">
                <a:solidFill>
                  <a:srgbClr val="000000"/>
                </a:solidFill>
                <a:latin typeface="Franklin Gothic Book" panose="020B0503020102020204" pitchFamily="34" charset="0"/>
              </a:rPr>
              <a:t>transfer</a:t>
            </a:r>
            <a:r>
              <a:rPr lang="en-GB" altLang="en-US" sz="1600" b="1">
                <a:solidFill>
                  <a:srgbClr val="993300"/>
                </a:solidFill>
                <a:latin typeface="Franklin Gothic Book" panose="020B0503020102020204" pitchFamily="34" charset="0"/>
              </a:rPr>
              <a:t> 1000 rupees </a:t>
            </a:r>
            <a:r>
              <a:rPr lang="en-GB" altLang="en-US" sz="1600" b="1">
                <a:solidFill>
                  <a:srgbClr val="000000"/>
                </a:solidFill>
                <a:latin typeface="Franklin Gothic Book" panose="020B0503020102020204" pitchFamily="34" charset="0"/>
              </a:rPr>
              <a:t>to</a:t>
            </a:r>
            <a:r>
              <a:rPr lang="en-GB" altLang="en-US" sz="1600" b="1">
                <a:solidFill>
                  <a:srgbClr val="993300"/>
                </a:solidFill>
                <a:latin typeface="Franklin Gothic Book" panose="020B0503020102020204" pitchFamily="34" charset="0"/>
              </a:rPr>
              <a:t> Eve</a:t>
            </a:r>
            <a:endParaRPr lang="en-US" altLang="en-US" sz="1600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7832" name="Text Box 8">
            <a:extLst>
              <a:ext uri="{FF2B5EF4-FFF2-40B4-BE49-F238E27FC236}">
                <a16:creationId xmlns:a16="http://schemas.microsoft.com/office/drawing/2014/main" id="{8F5BA447-6B6F-4251-B7E4-4B2543924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362200"/>
            <a:ext cx="2667000" cy="3460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>
                <a:solidFill>
                  <a:srgbClr val="000000"/>
                </a:solidFill>
                <a:latin typeface="Franklin Gothic Book" panose="020B0503020102020204" pitchFamily="34" charset="0"/>
              </a:rPr>
              <a:t>transfer</a:t>
            </a:r>
            <a:r>
              <a:rPr lang="en-GB" altLang="en-US" sz="1600" b="1">
                <a:solidFill>
                  <a:srgbClr val="993300"/>
                </a:solidFill>
                <a:latin typeface="Franklin Gothic Book" panose="020B0503020102020204" pitchFamily="34" charset="0"/>
              </a:rPr>
              <a:t> 1000 rupees </a:t>
            </a:r>
            <a:r>
              <a:rPr lang="en-GB" altLang="en-US" sz="1600">
                <a:solidFill>
                  <a:srgbClr val="000000"/>
                </a:solidFill>
                <a:latin typeface="Franklin Gothic Book" panose="020B0503020102020204" pitchFamily="34" charset="0"/>
              </a:rPr>
              <a:t>to</a:t>
            </a:r>
            <a:r>
              <a:rPr lang="en-GB" altLang="en-US" sz="1600" b="1">
                <a:solidFill>
                  <a:srgbClr val="993300"/>
                </a:solidFill>
                <a:latin typeface="Franklin Gothic Book" panose="020B0503020102020204" pitchFamily="34" charset="0"/>
              </a:rPr>
              <a:t> Bob</a:t>
            </a:r>
            <a:endParaRPr lang="en-US" altLang="en-US" sz="1600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7846" name="Line 22">
            <a:extLst>
              <a:ext uri="{FF2B5EF4-FFF2-40B4-BE49-F238E27FC236}">
                <a16:creationId xmlns:a16="http://schemas.microsoft.com/office/drawing/2014/main" id="{4722CCBB-3852-4AD9-B8B0-8107BCC68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8" name="Line 24">
            <a:extLst>
              <a:ext uri="{FF2B5EF4-FFF2-40B4-BE49-F238E27FC236}">
                <a16:creationId xmlns:a16="http://schemas.microsoft.com/office/drawing/2014/main" id="{5B0621C8-7E66-44A1-AD34-BBDF9C717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2188" y="3286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0A3EDA0-6DF8-49E8-ACBA-1209DB139729}"/>
              </a:ext>
            </a:extLst>
          </p:cNvPr>
          <p:cNvSpPr/>
          <p:nvPr/>
        </p:nvSpPr>
        <p:spPr>
          <a:xfrm flipH="1">
            <a:off x="2928938" y="2786063"/>
            <a:ext cx="457200" cy="292893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FCCC68A-89DA-49B2-A748-C938262C0B23}"/>
              </a:ext>
            </a:extLst>
          </p:cNvPr>
          <p:cNvSpPr/>
          <p:nvPr/>
        </p:nvSpPr>
        <p:spPr>
          <a:xfrm>
            <a:off x="4357688" y="2714625"/>
            <a:ext cx="214312" cy="10001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44AF6-9D6B-4317-9F81-8B1AC3F1E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91238"/>
            <a:ext cx="5894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70C0"/>
                </a:solidFill>
                <a:latin typeface="Franklin Gothic Book" panose="020B0503020102020204" pitchFamily="34" charset="0"/>
              </a:rPr>
              <a:t>How to prevent such a modification of data?</a:t>
            </a:r>
          </a:p>
        </p:txBody>
      </p:sp>
      <p:sp>
        <p:nvSpPr>
          <p:cNvPr id="82959" name="TextBox 17">
            <a:extLst>
              <a:ext uri="{FF2B5EF4-FFF2-40B4-BE49-F238E27FC236}">
                <a16:creationId xmlns:a16="http://schemas.microsoft.com/office/drawing/2014/main" id="{22BCE3BD-2348-45C4-9831-B929B181F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3821113"/>
            <a:ext cx="641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Alice</a:t>
            </a:r>
          </a:p>
        </p:txBody>
      </p:sp>
      <p:sp>
        <p:nvSpPr>
          <p:cNvPr id="82960" name="TextBox 19">
            <a:extLst>
              <a:ext uri="{FF2B5EF4-FFF2-40B4-BE49-F238E27FC236}">
                <a16:creationId xmlns:a16="http://schemas.microsoft.com/office/drawing/2014/main" id="{D4F39216-CCE2-40D7-AD1F-7922B7E9F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345113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Mallory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1" grpId="0" animBg="1"/>
      <p:bldP spid="77832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717B-6B1D-4C4B-B3E2-9E65B5AD24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518093"/>
            <a:ext cx="8229600" cy="1111663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Does Encryption Guarantee Integrity? </a:t>
            </a: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CAAD96F7-5C3C-4310-92B2-E6B1EDFF8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656138"/>
            <a:ext cx="1038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tx2"/>
                </a:solidFill>
              </a:rPr>
              <a:t>NO!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A50D98-0146-4296-816D-DC2FC2449CF1}"/>
              </a:ext>
            </a:extLst>
          </p:cNvPr>
          <p:cNvCxnSpPr/>
          <p:nvPr/>
        </p:nvCxnSpPr>
        <p:spPr>
          <a:xfrm flipV="1">
            <a:off x="1062038" y="5105400"/>
            <a:ext cx="4762" cy="107632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B322CF-092E-4BD5-892B-9C75DCCB50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Data Authentication using a MAC</a:t>
            </a:r>
          </a:p>
        </p:txBody>
      </p:sp>
      <p:pic>
        <p:nvPicPr>
          <p:cNvPr id="4" name="Picture 4" descr="MCj04114660000[1]">
            <a:extLst>
              <a:ext uri="{FF2B5EF4-FFF2-40B4-BE49-F238E27FC236}">
                <a16:creationId xmlns:a16="http://schemas.microsoft.com/office/drawing/2014/main" id="{E8240742-C8A7-4180-A14D-6A9C989F9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24200"/>
            <a:ext cx="1905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MCj04158080000[1]">
            <a:extLst>
              <a:ext uri="{FF2B5EF4-FFF2-40B4-BE49-F238E27FC236}">
                <a16:creationId xmlns:a16="http://schemas.microsoft.com/office/drawing/2014/main" id="{8CA3E754-DC7A-4512-BAA2-25474DD3B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33725"/>
            <a:ext cx="18764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D8676-4818-4971-B538-48C9930D7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82913"/>
            <a:ext cx="641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6A9A8-6132-4A73-81E4-91E350789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675" y="2819400"/>
            <a:ext cx="568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Bob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F9695-7B62-4CDF-A9C9-DD60356051B0}"/>
              </a:ext>
            </a:extLst>
          </p:cNvPr>
          <p:cNvSpPr txBox="1"/>
          <p:nvPr/>
        </p:nvSpPr>
        <p:spPr>
          <a:xfrm>
            <a:off x="3429000" y="1600200"/>
            <a:ext cx="2682875" cy="4064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00000"/>
                </a:solidFill>
                <a:latin typeface="Franklin Gothic Book" panose="020B0503020102020204" pitchFamily="34" charset="0"/>
              </a:rPr>
              <a:t>Key Generator, Gen(1</a:t>
            </a:r>
            <a:r>
              <a:rPr lang="en-US" altLang="en-US" sz="2000" baseline="30000">
                <a:solidFill>
                  <a:srgbClr val="C00000"/>
                </a:solidFill>
                <a:latin typeface="Franklin Gothic Book" panose="020B0503020102020204" pitchFamily="34" charset="0"/>
              </a:rPr>
              <a:t>n</a:t>
            </a:r>
            <a:r>
              <a:rPr lang="en-US" altLang="en-US" sz="2000">
                <a:solidFill>
                  <a:srgbClr val="C00000"/>
                </a:solidFill>
                <a:latin typeface="Franklin Gothic Book" panose="020B0503020102020204" pitchFamily="34" charset="0"/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2CF75F-949E-4DBD-832D-734D9E3449D8}"/>
              </a:ext>
            </a:extLst>
          </p:cNvPr>
          <p:cNvCxnSpPr>
            <a:stCxn id="8" idx="1"/>
            <a:endCxn id="5" idx="0"/>
          </p:cNvCxnSpPr>
          <p:nvPr/>
        </p:nvCxnSpPr>
        <p:spPr>
          <a:xfrm flipH="1">
            <a:off x="1243013" y="1803400"/>
            <a:ext cx="2185987" cy="127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700ECE-5CAA-4120-B5FD-19C92A1199B2}"/>
              </a:ext>
            </a:extLst>
          </p:cNvPr>
          <p:cNvCxnSpPr>
            <a:stCxn id="8" idx="3"/>
            <a:endCxn id="4" idx="0"/>
          </p:cNvCxnSpPr>
          <p:nvPr/>
        </p:nvCxnSpPr>
        <p:spPr>
          <a:xfrm>
            <a:off x="6111875" y="1803400"/>
            <a:ext cx="2192338" cy="126206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96E6EC-3459-4B1E-AD6C-E76635ABB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838" y="2057400"/>
            <a:ext cx="360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i="1">
                <a:latin typeface="Franklin Gothic Book" panose="020B0503020102020204" pitchFamily="34" charset="0"/>
              </a:rPr>
              <a:t>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87BDB-CEE6-4FE3-94CD-15C38EF11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638" y="2066925"/>
            <a:ext cx="360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i="1">
                <a:latin typeface="Franklin Gothic Book" panose="020B0503020102020204" pitchFamily="34" charset="0"/>
              </a:rPr>
              <a:t>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E997E3-2C6A-4658-8713-CD40EF042DE8}"/>
              </a:ext>
            </a:extLst>
          </p:cNvPr>
          <p:cNvSpPr txBox="1"/>
          <p:nvPr/>
        </p:nvSpPr>
        <p:spPr>
          <a:xfrm>
            <a:off x="0" y="6181725"/>
            <a:ext cx="2895600" cy="5232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MAC Generator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52F0C4F-C375-483B-BC19-043A4113E446}"/>
              </a:ext>
            </a:extLst>
          </p:cNvPr>
          <p:cNvSpPr/>
          <p:nvPr/>
        </p:nvSpPr>
        <p:spPr>
          <a:xfrm>
            <a:off x="2209800" y="3886200"/>
            <a:ext cx="4745038" cy="598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/>
              <a:t>c = (m, t = </a:t>
            </a:r>
            <a:r>
              <a:rPr lang="en-US" sz="2400" i="1" dirty="0" err="1"/>
              <a:t>MAC</a:t>
            </a:r>
            <a:r>
              <a:rPr lang="en-US" sz="2400" i="1" baseline="-25000" dirty="0" err="1"/>
              <a:t>k</a:t>
            </a:r>
            <a:r>
              <a:rPr lang="en-US" sz="2400" i="1" dirty="0"/>
              <a:t>(m))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183C2F-A597-4FBA-8F34-2142BD699DB8}"/>
              </a:ext>
            </a:extLst>
          </p:cNvPr>
          <p:cNvCxnSpPr/>
          <p:nvPr/>
        </p:nvCxnSpPr>
        <p:spPr>
          <a:xfrm flipH="1">
            <a:off x="1447800" y="5105400"/>
            <a:ext cx="4763" cy="107632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A62926-A77A-4CD8-9667-0F7AE07E0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5410200"/>
            <a:ext cx="846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latin typeface="Franklin Gothic Book" panose="020B0503020102020204" pitchFamily="34" charset="0"/>
              </a:rPr>
              <a:t>(m, k)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07A0AC-C2E7-4C12-B102-B344B76CE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3" y="5410200"/>
            <a:ext cx="1227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latin typeface="Franklin Gothic Book" panose="020B0503020102020204" pitchFamily="34" charset="0"/>
              </a:rPr>
              <a:t>MAC</a:t>
            </a:r>
            <a:r>
              <a:rPr lang="en-US" altLang="en-US" b="1" i="1" baseline="-25000">
                <a:latin typeface="Franklin Gothic Book" panose="020B0503020102020204" pitchFamily="34" charset="0"/>
              </a:rPr>
              <a:t>k</a:t>
            </a:r>
            <a:r>
              <a:rPr lang="en-US" altLang="en-US" b="1" i="1">
                <a:latin typeface="Franklin Gothic Book" panose="020B0503020102020204" pitchFamily="34" charset="0"/>
              </a:rPr>
              <a:t>(m)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D62A63-61A6-4018-8022-BB85765A8AE3}"/>
              </a:ext>
            </a:extLst>
          </p:cNvPr>
          <p:cNvSpPr txBox="1"/>
          <p:nvPr/>
        </p:nvSpPr>
        <p:spPr>
          <a:xfrm>
            <a:off x="5943600" y="6257925"/>
            <a:ext cx="2914650" cy="5232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MAC Generator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E5D65B-0217-49FE-8BB7-25E81F605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663" y="5410200"/>
            <a:ext cx="846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latin typeface="Franklin Gothic Book" panose="020B0503020102020204" pitchFamily="34" charset="0"/>
              </a:rPr>
              <a:t>(m, k)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072BEC-878E-4939-8FA5-8567418D89E7}"/>
              </a:ext>
            </a:extLst>
          </p:cNvPr>
          <p:cNvCxnSpPr/>
          <p:nvPr/>
        </p:nvCxnSpPr>
        <p:spPr>
          <a:xfrm flipV="1">
            <a:off x="7721600" y="5105400"/>
            <a:ext cx="57150" cy="107632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C9070E1-FCE6-4145-B9C5-CC02E12E9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410200"/>
            <a:ext cx="1227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latin typeface="Franklin Gothic Book" panose="020B0503020102020204" pitchFamily="34" charset="0"/>
              </a:rPr>
              <a:t>MAC</a:t>
            </a:r>
            <a:r>
              <a:rPr lang="en-US" altLang="en-US" b="1" i="1" baseline="-25000">
                <a:latin typeface="Franklin Gothic Book" panose="020B0503020102020204" pitchFamily="34" charset="0"/>
              </a:rPr>
              <a:t>k</a:t>
            </a:r>
            <a:r>
              <a:rPr lang="en-US" altLang="en-US" b="1" i="1">
                <a:latin typeface="Franklin Gothic Book" panose="020B0503020102020204" pitchFamily="34" charset="0"/>
              </a:rPr>
              <a:t>(m)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0C7468-4154-4096-99A2-2C1BC5E2EE57}"/>
              </a:ext>
            </a:extLst>
          </p:cNvPr>
          <p:cNvCxnSpPr/>
          <p:nvPr/>
        </p:nvCxnSpPr>
        <p:spPr>
          <a:xfrm flipH="1">
            <a:off x="8088313" y="5105400"/>
            <a:ext cx="55562" cy="107632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ular Callout 41">
            <a:extLst>
              <a:ext uri="{FF2B5EF4-FFF2-40B4-BE49-F238E27FC236}">
                <a16:creationId xmlns:a16="http://schemas.microsoft.com/office/drawing/2014/main" id="{3E0F9F54-15C1-4FBE-B0E6-D90FFFED46FC}"/>
              </a:ext>
            </a:extLst>
          </p:cNvPr>
          <p:cNvSpPr/>
          <p:nvPr/>
        </p:nvSpPr>
        <p:spPr>
          <a:xfrm>
            <a:off x="5943600" y="5519738"/>
            <a:ext cx="2587625" cy="804862"/>
          </a:xfrm>
          <a:prstGeom prst="wedgeRoundRectCallout">
            <a:avLst>
              <a:gd name="adj1" fmla="val 32184"/>
              <a:gd name="adj2" fmla="val -102437"/>
              <a:gd name="adj3" fmla="val 16667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If </a:t>
            </a:r>
            <a:r>
              <a:rPr lang="pl-PL" b="1" i="1" dirty="0">
                <a:solidFill>
                  <a:srgbClr val="C00000"/>
                </a:solidFill>
              </a:rPr>
              <a:t>V</a:t>
            </a:r>
            <a:r>
              <a:rPr lang="en-US" b="1" i="1" dirty="0">
                <a:solidFill>
                  <a:srgbClr val="C00000"/>
                </a:solidFill>
              </a:rPr>
              <a:t>e</a:t>
            </a:r>
            <a:r>
              <a:rPr lang="pl-PL" b="1" i="1" dirty="0">
                <a:solidFill>
                  <a:srgbClr val="C00000"/>
                </a:solidFill>
              </a:rPr>
              <a:t>r</a:t>
            </a:r>
            <a:r>
              <a:rPr lang="en-US" b="1" i="1" dirty="0">
                <a:solidFill>
                  <a:srgbClr val="C00000"/>
                </a:solidFill>
              </a:rPr>
              <a:t>i</a:t>
            </a:r>
            <a:r>
              <a:rPr lang="pl-PL" b="1" i="1" dirty="0">
                <a:solidFill>
                  <a:srgbClr val="C00000"/>
                </a:solidFill>
              </a:rPr>
              <a:t>fy</a:t>
            </a:r>
            <a:r>
              <a:rPr lang="en-US" b="1" i="1" baseline="-25000" dirty="0">
                <a:solidFill>
                  <a:srgbClr val="C00000"/>
                </a:solidFill>
              </a:rPr>
              <a:t>k</a:t>
            </a:r>
            <a:r>
              <a:rPr lang="en-US" b="1" i="1" dirty="0">
                <a:solidFill>
                  <a:srgbClr val="C00000"/>
                </a:solidFill>
              </a:rPr>
              <a:t>( </a:t>
            </a:r>
            <a:r>
              <a:rPr lang="en-US" b="1" i="1" dirty="0" err="1">
                <a:solidFill>
                  <a:srgbClr val="C00000"/>
                </a:solidFill>
              </a:rPr>
              <a:t>m,t</a:t>
            </a:r>
            <a:r>
              <a:rPr lang="en-US" b="1" i="1" dirty="0">
                <a:solidFill>
                  <a:srgbClr val="C00000"/>
                </a:solidFill>
              </a:rPr>
              <a:t> ) </a:t>
            </a:r>
            <a:r>
              <a:rPr lang="en-US" dirty="0">
                <a:solidFill>
                  <a:srgbClr val="C00000"/>
                </a:solidFill>
              </a:rPr>
              <a:t>= true then accept </a:t>
            </a:r>
            <a:r>
              <a:rPr lang="en-US" b="1" i="1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C00000"/>
                </a:solidFill>
              </a:rPr>
              <a:t> else reject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6" grpId="0"/>
      <p:bldP spid="17" grpId="0"/>
      <p:bldP spid="18" grpId="0" animBg="1"/>
      <p:bldP spid="20" grpId="0" animBg="1"/>
      <p:bldP spid="27" grpId="0"/>
      <p:bldP spid="32" grpId="0"/>
      <p:bldP spid="33" grpId="0" animBg="1"/>
      <p:bldP spid="34" grpId="0"/>
      <p:bldP spid="36" grpId="0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1CA2-907A-4EF1-81DD-82B8C876FB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Components of the Authentication Protocol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7DED4018-9E7E-4987-AF55-DD6C9B704EA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 altLang="en-US" sz="2200"/>
          </a:p>
          <a:p>
            <a:r>
              <a:rPr lang="en-US" altLang="en-US" sz="2200"/>
              <a:t>A Key Generation Algorithm that returns a secret key </a:t>
            </a:r>
            <a:r>
              <a:rPr lang="en-US" altLang="en-US" sz="2200" b="1" i="1"/>
              <a:t>k</a:t>
            </a:r>
          </a:p>
          <a:p>
            <a:r>
              <a:rPr lang="en-US" altLang="en-US" sz="2200"/>
              <a:t>A MAC generating algorithm that returns a tag for a given message </a:t>
            </a:r>
            <a:r>
              <a:rPr lang="en-US" altLang="en-US" sz="2200" b="1" i="1"/>
              <a:t>m</a:t>
            </a:r>
            <a:r>
              <a:rPr lang="en-US" altLang="en-US" sz="2200"/>
              <a:t>. Tag </a:t>
            </a:r>
            <a:r>
              <a:rPr lang="en-US" altLang="en-US" sz="2200" b="1" i="1"/>
              <a:t>t = MAC</a:t>
            </a:r>
            <a:r>
              <a:rPr lang="en-US" altLang="en-US" sz="2200" b="1" i="1" baseline="-25000"/>
              <a:t>k</a:t>
            </a:r>
            <a:r>
              <a:rPr lang="en-US" altLang="en-US" sz="2200" b="1" i="1"/>
              <a:t> (m)</a:t>
            </a:r>
          </a:p>
          <a:p>
            <a:r>
              <a:rPr lang="en-US" altLang="en-US" sz="2200"/>
              <a:t>A Verification algorithm that returns a bit                 </a:t>
            </a:r>
            <a:r>
              <a:rPr lang="en-US" altLang="en-US" sz="2200" b="1" i="1"/>
              <a:t>b = Verify</a:t>
            </a:r>
            <a:r>
              <a:rPr lang="en-US" altLang="en-US" sz="2200" b="1" i="1" baseline="-25000"/>
              <a:t>k </a:t>
            </a:r>
            <a:r>
              <a:rPr lang="en-US" altLang="en-US" sz="2200" b="1" i="1"/>
              <a:t>(m</a:t>
            </a:r>
            <a:r>
              <a:rPr lang="en-US" altLang="en-US" sz="2200" b="1" i="1" baseline="-25000"/>
              <a:t>1</a:t>
            </a:r>
            <a:r>
              <a:rPr lang="en-US" altLang="en-US" sz="2200" b="1" i="1"/>
              <a:t>, t</a:t>
            </a:r>
            <a:r>
              <a:rPr lang="en-US" altLang="en-US" sz="2200" b="1" i="1" baseline="-25000"/>
              <a:t>1</a:t>
            </a:r>
            <a:r>
              <a:rPr lang="en-US" altLang="en-US" sz="2200" b="1" i="1"/>
              <a:t>)</a:t>
            </a:r>
            <a:r>
              <a:rPr lang="en-US" altLang="en-US" sz="2200"/>
              <a:t>, given a message </a:t>
            </a:r>
            <a:r>
              <a:rPr lang="en-US" altLang="en-US" sz="2200" b="1" i="1"/>
              <a:t>m</a:t>
            </a:r>
            <a:r>
              <a:rPr lang="en-US" altLang="en-US" sz="2200" b="1" i="1" baseline="-25000"/>
              <a:t>1</a:t>
            </a:r>
            <a:r>
              <a:rPr lang="en-US" altLang="en-US" sz="2200"/>
              <a:t> and a tag </a:t>
            </a:r>
            <a:r>
              <a:rPr lang="en-US" altLang="en-US" sz="2200" b="1" i="1"/>
              <a:t>t</a:t>
            </a:r>
            <a:r>
              <a:rPr lang="en-US" altLang="en-US" sz="2200" b="1" i="1" baseline="-25000"/>
              <a:t>1</a:t>
            </a:r>
          </a:p>
          <a:p>
            <a:r>
              <a:rPr lang="en-IN" altLang="en-US" sz="2200"/>
              <a:t>If  the message is not modified then with high probability, the value of </a:t>
            </a:r>
            <a:r>
              <a:rPr lang="en-IN" altLang="en-US" sz="2200" b="1" i="1"/>
              <a:t>b</a:t>
            </a:r>
            <a:r>
              <a:rPr lang="en-IN" altLang="en-US" sz="2200"/>
              <a:t> is true otherwise false</a:t>
            </a:r>
            <a:endParaRPr lang="en-US" altLang="en-US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3EF5E65-024E-4017-B712-C9DE92926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of MAC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C52FE90-6161-430F-B440-30316B11D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43400" y="3657600"/>
            <a:ext cx="4648200" cy="2286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  <a:r>
              <a:rPr lang="en-US" altLang="en-US" sz="1800"/>
              <a:t>A message authentication code (Gen,MAC,Verify) is secure if for all probabilistic polynomial-time adversaries </a:t>
            </a:r>
            <a:r>
              <a:rPr lang="en-US" altLang="en-US" sz="1800" b="1" i="1"/>
              <a:t>A</a:t>
            </a:r>
            <a:r>
              <a:rPr lang="en-US" altLang="en-US" sz="1800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1800"/>
              <a:t>Pr[Mac-Game(n) =1] ≤ negl(n)</a:t>
            </a: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97224359-0DE6-461B-A1CB-DCD2FC8E8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1712913"/>
            <a:ext cx="159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Mac-Game(n)</a:t>
            </a:r>
          </a:p>
        </p:txBody>
      </p:sp>
      <p:sp>
        <p:nvSpPr>
          <p:cNvPr id="88069" name="Oval 5">
            <a:extLst>
              <a:ext uri="{FF2B5EF4-FFF2-40B4-BE49-F238E27FC236}">
                <a16:creationId xmlns:a16="http://schemas.microsoft.com/office/drawing/2014/main" id="{477961D6-9505-4600-842C-EABF5B9C2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25" y="56388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673A2BF0-B850-4C42-B243-28EF835B5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5675313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Adversary</a:t>
            </a:r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925C19BB-BE8B-446E-A7D0-19618F912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3124200"/>
            <a:ext cx="1600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Text Box 8">
            <a:extLst>
              <a:ext uri="{FF2B5EF4-FFF2-40B4-BE49-F238E27FC236}">
                <a16:creationId xmlns:a16="http://schemas.microsoft.com/office/drawing/2014/main" id="{C5D45E0F-E9D8-436B-AA0E-10AC945C6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00400"/>
            <a:ext cx="162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Arial" panose="020B0604020202020204" pitchFamily="34" charset="0"/>
              </a:rPr>
              <a:t>Proposed Scheme</a:t>
            </a:r>
          </a:p>
          <a:p>
            <a:r>
              <a:rPr lang="en-US" altLang="en-US" sz="1200">
                <a:latin typeface="Arial" panose="020B0604020202020204" pitchFamily="34" charset="0"/>
              </a:rPr>
              <a:t>(Gen(1</a:t>
            </a:r>
            <a:r>
              <a:rPr lang="en-US" altLang="en-US" sz="1200" baseline="30000">
                <a:latin typeface="Arial" panose="020B0604020202020204" pitchFamily="34" charset="0"/>
              </a:rPr>
              <a:t>n</a:t>
            </a:r>
            <a:r>
              <a:rPr lang="en-US" altLang="en-US" sz="1200">
                <a:latin typeface="Arial" panose="020B0604020202020204" pitchFamily="34" charset="0"/>
              </a:rPr>
              <a:t>),MAC,Verify)</a:t>
            </a:r>
          </a:p>
        </p:txBody>
      </p:sp>
      <p:grpSp>
        <p:nvGrpSpPr>
          <p:cNvPr id="88073" name="Group 9">
            <a:extLst>
              <a:ext uri="{FF2B5EF4-FFF2-40B4-BE49-F238E27FC236}">
                <a16:creationId xmlns:a16="http://schemas.microsoft.com/office/drawing/2014/main" id="{2D36C80D-11C4-4722-8745-40F664D9095F}"/>
              </a:ext>
            </a:extLst>
          </p:cNvPr>
          <p:cNvGrpSpPr>
            <a:grpSpLocks/>
          </p:cNvGrpSpPr>
          <p:nvPr/>
        </p:nvGrpSpPr>
        <p:grpSpPr bwMode="auto">
          <a:xfrm>
            <a:off x="1177925" y="2438400"/>
            <a:ext cx="1219200" cy="685800"/>
            <a:chOff x="1248" y="1776"/>
            <a:chExt cx="768" cy="432"/>
          </a:xfrm>
        </p:grpSpPr>
        <p:sp>
          <p:nvSpPr>
            <p:cNvPr id="88074" name="Freeform 10">
              <a:extLst>
                <a:ext uri="{FF2B5EF4-FFF2-40B4-BE49-F238E27FC236}">
                  <a16:creationId xmlns:a16="http://schemas.microsoft.com/office/drawing/2014/main" id="{F407093D-B91A-4D26-8B2C-CAA404C57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776"/>
              <a:ext cx="768" cy="432"/>
            </a:xfrm>
            <a:custGeom>
              <a:avLst/>
              <a:gdLst>
                <a:gd name="T0" fmla="*/ 176 w 744"/>
                <a:gd name="T1" fmla="*/ 432 h 432"/>
                <a:gd name="T2" fmla="*/ 80 w 744"/>
                <a:gd name="T3" fmla="*/ 96 h 432"/>
                <a:gd name="T4" fmla="*/ 656 w 744"/>
                <a:gd name="T5" fmla="*/ 48 h 432"/>
                <a:gd name="T6" fmla="*/ 608 w 744"/>
                <a:gd name="T7" fmla="*/ 384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432">
                  <a:moveTo>
                    <a:pt x="176" y="432"/>
                  </a:moveTo>
                  <a:cubicBezTo>
                    <a:pt x="88" y="296"/>
                    <a:pt x="0" y="160"/>
                    <a:pt x="80" y="96"/>
                  </a:cubicBezTo>
                  <a:cubicBezTo>
                    <a:pt x="160" y="32"/>
                    <a:pt x="568" y="0"/>
                    <a:pt x="656" y="48"/>
                  </a:cubicBezTo>
                  <a:cubicBezTo>
                    <a:pt x="744" y="96"/>
                    <a:pt x="676" y="240"/>
                    <a:pt x="608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5" name="Text Box 11">
              <a:extLst>
                <a:ext uri="{FF2B5EF4-FFF2-40B4-BE49-F238E27FC236}">
                  <a16:creationId xmlns:a16="http://schemas.microsoft.com/office/drawing/2014/main" id="{04F2FA46-75F4-463E-832F-FCC27B4B6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77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Key k</a:t>
              </a:r>
            </a:p>
          </p:txBody>
        </p:sp>
      </p:grpSp>
      <p:grpSp>
        <p:nvGrpSpPr>
          <p:cNvPr id="88076" name="Group 12">
            <a:extLst>
              <a:ext uri="{FF2B5EF4-FFF2-40B4-BE49-F238E27FC236}">
                <a16:creationId xmlns:a16="http://schemas.microsoft.com/office/drawing/2014/main" id="{43D0C6EE-3C84-4FD3-925A-6AF91E849F78}"/>
              </a:ext>
            </a:extLst>
          </p:cNvPr>
          <p:cNvGrpSpPr>
            <a:grpSpLocks/>
          </p:cNvGrpSpPr>
          <p:nvPr/>
        </p:nvGrpSpPr>
        <p:grpSpPr bwMode="auto">
          <a:xfrm>
            <a:off x="187325" y="3657600"/>
            <a:ext cx="838200" cy="2209800"/>
            <a:chOff x="624" y="2544"/>
            <a:chExt cx="528" cy="1392"/>
          </a:xfrm>
        </p:grpSpPr>
        <p:sp>
          <p:nvSpPr>
            <p:cNvPr id="88077" name="Text Box 13">
              <a:extLst>
                <a:ext uri="{FF2B5EF4-FFF2-40B4-BE49-F238E27FC236}">
                  <a16:creationId xmlns:a16="http://schemas.microsoft.com/office/drawing/2014/main" id="{838F3EAE-ED9B-4AC1-B229-E1C80D3A1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" y="2592"/>
              <a:ext cx="250" cy="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MAC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k</a:t>
              </a:r>
              <a:r>
                <a:rPr lang="en-US" altLang="en-US" sz="1400">
                  <a:latin typeface="Arial" panose="020B0604020202020204" pitchFamily="34" charset="0"/>
                </a:rPr>
                <a:t>(.) Oracle</a:t>
              </a:r>
            </a:p>
          </p:txBody>
        </p:sp>
        <p:sp>
          <p:nvSpPr>
            <p:cNvPr id="88078" name="Rectangle 14">
              <a:extLst>
                <a:ext uri="{FF2B5EF4-FFF2-40B4-BE49-F238E27FC236}">
                  <a16:creationId xmlns:a16="http://schemas.microsoft.com/office/drawing/2014/main" id="{AAFC716E-7336-47D4-97A1-76D34C0F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544"/>
              <a:ext cx="33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9" name="Freeform 15">
              <a:extLst>
                <a:ext uri="{FF2B5EF4-FFF2-40B4-BE49-F238E27FC236}">
                  <a16:creationId xmlns:a16="http://schemas.microsoft.com/office/drawing/2014/main" id="{6AA4B127-C95B-4AF1-BFEE-2D09429BA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3408"/>
              <a:ext cx="400" cy="528"/>
            </a:xfrm>
            <a:custGeom>
              <a:avLst/>
              <a:gdLst>
                <a:gd name="T0" fmla="*/ 400 w 400"/>
                <a:gd name="T1" fmla="*/ 528 h 528"/>
                <a:gd name="T2" fmla="*/ 64 w 400"/>
                <a:gd name="T3" fmla="*/ 384 h 528"/>
                <a:gd name="T4" fmla="*/ 16 w 400"/>
                <a:gd name="T5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0" h="528">
                  <a:moveTo>
                    <a:pt x="400" y="528"/>
                  </a:moveTo>
                  <a:cubicBezTo>
                    <a:pt x="264" y="500"/>
                    <a:pt x="128" y="472"/>
                    <a:pt x="64" y="384"/>
                  </a:cubicBezTo>
                  <a:cubicBezTo>
                    <a:pt x="0" y="296"/>
                    <a:pt x="24" y="64"/>
                    <a:pt x="1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080" name="Group 16">
            <a:extLst>
              <a:ext uri="{FF2B5EF4-FFF2-40B4-BE49-F238E27FC236}">
                <a16:creationId xmlns:a16="http://schemas.microsoft.com/office/drawing/2014/main" id="{4118D2F8-2686-4CF1-974E-AFE89005D8CA}"/>
              </a:ext>
            </a:extLst>
          </p:cNvPr>
          <p:cNvGrpSpPr>
            <a:grpSpLocks/>
          </p:cNvGrpSpPr>
          <p:nvPr/>
        </p:nvGrpSpPr>
        <p:grpSpPr bwMode="auto">
          <a:xfrm>
            <a:off x="2930525" y="5675313"/>
            <a:ext cx="1171575" cy="366712"/>
            <a:chOff x="2352" y="3815"/>
            <a:chExt cx="738" cy="231"/>
          </a:xfrm>
        </p:grpSpPr>
        <p:sp>
          <p:nvSpPr>
            <p:cNvPr id="88081" name="Line 17">
              <a:extLst>
                <a:ext uri="{FF2B5EF4-FFF2-40B4-BE49-F238E27FC236}">
                  <a16:creationId xmlns:a16="http://schemas.microsoft.com/office/drawing/2014/main" id="{71731D65-9825-4993-83C1-9ACF21077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9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2" name="Text Box 18">
              <a:extLst>
                <a:ext uri="{FF2B5EF4-FFF2-40B4-BE49-F238E27FC236}">
                  <a16:creationId xmlns:a16="http://schemas.microsoft.com/office/drawing/2014/main" id="{5321E91B-4256-4FFD-A1EB-E41AC6D0E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381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(m,t)</a:t>
              </a:r>
            </a:p>
          </p:txBody>
        </p:sp>
      </p:grpSp>
      <p:grpSp>
        <p:nvGrpSpPr>
          <p:cNvPr id="88083" name="Group 19">
            <a:extLst>
              <a:ext uri="{FF2B5EF4-FFF2-40B4-BE49-F238E27FC236}">
                <a16:creationId xmlns:a16="http://schemas.microsoft.com/office/drawing/2014/main" id="{DBC1C69A-AE93-4A84-A1C9-D19CE31E5981}"/>
              </a:ext>
            </a:extLst>
          </p:cNvPr>
          <p:cNvGrpSpPr>
            <a:grpSpLocks/>
          </p:cNvGrpSpPr>
          <p:nvPr/>
        </p:nvGrpSpPr>
        <p:grpSpPr bwMode="auto">
          <a:xfrm>
            <a:off x="1719263" y="3733800"/>
            <a:ext cx="458787" cy="1905000"/>
            <a:chOff x="1589" y="2592"/>
            <a:chExt cx="289" cy="1200"/>
          </a:xfrm>
        </p:grpSpPr>
        <p:sp>
          <p:nvSpPr>
            <p:cNvPr id="88084" name="Line 20">
              <a:extLst>
                <a:ext uri="{FF2B5EF4-FFF2-40B4-BE49-F238E27FC236}">
                  <a16:creationId xmlns:a16="http://schemas.microsoft.com/office/drawing/2014/main" id="{6734D5C2-7C2F-49AD-8133-8834BA407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59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5" name="Text Box 21">
              <a:extLst>
                <a:ext uri="{FF2B5EF4-FFF2-40B4-BE49-F238E27FC236}">
                  <a16:creationId xmlns:a16="http://schemas.microsoft.com/office/drawing/2014/main" id="{4824ECA2-38CE-4384-A3A6-3955DEAEE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9" y="3091"/>
              <a:ext cx="289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1</a:t>
              </a:r>
              <a:r>
                <a:rPr lang="en-US" altLang="en-US" baseline="30000">
                  <a:latin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88086" name="Text Box 22">
            <a:extLst>
              <a:ext uri="{FF2B5EF4-FFF2-40B4-BE49-F238E27FC236}">
                <a16:creationId xmlns:a16="http://schemas.microsoft.com/office/drawing/2014/main" id="{BA4120E1-D311-4B5A-80AE-7233C96F3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828800"/>
            <a:ext cx="5181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Let Q be the set of all queries from Adv to oracle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Output of the Game is 1 if and only if: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Verify</a:t>
            </a:r>
            <a:r>
              <a:rPr lang="en-US" altLang="en-US" baseline="-25000">
                <a:latin typeface="Arial" panose="020B0604020202020204" pitchFamily="34" charset="0"/>
              </a:rPr>
              <a:t>k</a:t>
            </a:r>
            <a:r>
              <a:rPr lang="en-US" altLang="en-US">
                <a:latin typeface="Arial" panose="020B0604020202020204" pitchFamily="34" charset="0"/>
              </a:rPr>
              <a:t>(m,t) =1 and m is not in 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nimBg="1"/>
      <p:bldP spid="880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31FE-C514-4D69-B23C-7F7192A3D3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Replay Attack</a:t>
            </a:r>
          </a:p>
        </p:txBody>
      </p:sp>
      <p:pic>
        <p:nvPicPr>
          <p:cNvPr id="4" name="Picture 4" descr="MCj04114660000[1]">
            <a:extLst>
              <a:ext uri="{FF2B5EF4-FFF2-40B4-BE49-F238E27FC236}">
                <a16:creationId xmlns:a16="http://schemas.microsoft.com/office/drawing/2014/main" id="{CDF3D65E-4222-4171-9773-89E449CB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657600"/>
            <a:ext cx="1905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MCj04158080000[1]">
            <a:extLst>
              <a:ext uri="{FF2B5EF4-FFF2-40B4-BE49-F238E27FC236}">
                <a16:creationId xmlns:a16="http://schemas.microsoft.com/office/drawing/2014/main" id="{FB0462FB-0D42-44A3-A49F-40A6C3634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56013"/>
            <a:ext cx="18764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BA6BC-493E-412B-A93D-A647728F4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05200"/>
            <a:ext cx="64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4656C-F59D-4CDF-A879-E4CC28E32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675" y="3352800"/>
            <a:ext cx="568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Bob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D9E96F9-A2BA-4736-89BD-752A383541E7}"/>
              </a:ext>
            </a:extLst>
          </p:cNvPr>
          <p:cNvSpPr/>
          <p:nvPr/>
        </p:nvSpPr>
        <p:spPr>
          <a:xfrm>
            <a:off x="2209800" y="4800600"/>
            <a:ext cx="4745038" cy="598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/>
              <a:t>c = (m, t)</a:t>
            </a:r>
          </a:p>
        </p:txBody>
      </p:sp>
      <p:pic>
        <p:nvPicPr>
          <p:cNvPr id="9" name="Picture 6" descr="MCj04359410000[1]">
            <a:extLst>
              <a:ext uri="{FF2B5EF4-FFF2-40B4-BE49-F238E27FC236}">
                <a16:creationId xmlns:a16="http://schemas.microsoft.com/office/drawing/2014/main" id="{A3B328FD-940F-414D-B459-E8F9B0FCC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18415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2975941-F370-407E-BDD3-C0D86E516DB4}"/>
              </a:ext>
            </a:extLst>
          </p:cNvPr>
          <p:cNvCxnSpPr/>
          <p:nvPr/>
        </p:nvCxnSpPr>
        <p:spPr>
          <a:xfrm rot="16200000" flipH="1">
            <a:off x="2218531" y="3051969"/>
            <a:ext cx="2052638" cy="1587500"/>
          </a:xfrm>
          <a:prstGeom prst="curvedConnector3">
            <a:avLst>
              <a:gd name="adj1" fmla="val 50000"/>
            </a:avLst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359B6A-E350-40DF-B703-4E24EB1CF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667000"/>
            <a:ext cx="898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Mallory</a:t>
            </a:r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93285C42-91EC-4A3F-8805-801772052F11}"/>
              </a:ext>
            </a:extLst>
          </p:cNvPr>
          <p:cNvGrpSpPr>
            <a:grpSpLocks/>
          </p:cNvGrpSpPr>
          <p:nvPr/>
        </p:nvGrpSpPr>
        <p:grpSpPr bwMode="auto">
          <a:xfrm rot="1285008">
            <a:off x="2251075" y="3443288"/>
            <a:ext cx="4922838" cy="474662"/>
            <a:chOff x="2496" y="3535"/>
            <a:chExt cx="2016" cy="233"/>
          </a:xfrm>
        </p:grpSpPr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B4475B3-D398-4D7C-830A-A98E7105F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5" y="3645"/>
              <a:ext cx="201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ADBE9004-120B-43E2-A92E-36715CE1F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3" y="3532"/>
              <a:ext cx="591" cy="2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rgbClr val="993300"/>
                  </a:solidFill>
                </a:rPr>
                <a:t>(m, t)</a:t>
              </a:r>
            </a:p>
          </p:txBody>
        </p:sp>
      </p:grpSp>
      <p:grpSp>
        <p:nvGrpSpPr>
          <p:cNvPr id="12" name="Group 24">
            <a:extLst>
              <a:ext uri="{FF2B5EF4-FFF2-40B4-BE49-F238E27FC236}">
                <a16:creationId xmlns:a16="http://schemas.microsoft.com/office/drawing/2014/main" id="{5E0411EF-A6C1-4391-88AF-21161DF965D8}"/>
              </a:ext>
            </a:extLst>
          </p:cNvPr>
          <p:cNvGrpSpPr>
            <a:grpSpLocks/>
          </p:cNvGrpSpPr>
          <p:nvPr/>
        </p:nvGrpSpPr>
        <p:grpSpPr bwMode="auto">
          <a:xfrm rot="1248853">
            <a:off x="2638425" y="2798763"/>
            <a:ext cx="4551363" cy="490537"/>
            <a:chOff x="2496" y="3535"/>
            <a:chExt cx="2016" cy="233"/>
          </a:xfrm>
        </p:grpSpPr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390C5AE3-5772-41A3-A593-9CC81CD22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5" y="3646"/>
              <a:ext cx="201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Text Box 26">
              <a:extLst>
                <a:ext uri="{FF2B5EF4-FFF2-40B4-BE49-F238E27FC236}">
                  <a16:creationId xmlns:a16="http://schemas.microsoft.com/office/drawing/2014/main" id="{173236CA-E601-4373-B64B-75EC2FBED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3" y="3532"/>
              <a:ext cx="591" cy="2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rgbClr val="993300"/>
                  </a:solidFill>
                </a:rPr>
                <a:t>(m, t)</a:t>
              </a:r>
            </a:p>
          </p:txBody>
        </p:sp>
      </p:grpSp>
      <p:grpSp>
        <p:nvGrpSpPr>
          <p:cNvPr id="13" name="Group 24">
            <a:extLst>
              <a:ext uri="{FF2B5EF4-FFF2-40B4-BE49-F238E27FC236}">
                <a16:creationId xmlns:a16="http://schemas.microsoft.com/office/drawing/2014/main" id="{6E5363FF-9E29-4AE3-BDB8-412B3FACE012}"/>
              </a:ext>
            </a:extLst>
          </p:cNvPr>
          <p:cNvGrpSpPr>
            <a:grpSpLocks/>
          </p:cNvGrpSpPr>
          <p:nvPr/>
        </p:nvGrpSpPr>
        <p:grpSpPr bwMode="auto">
          <a:xfrm rot="1254151">
            <a:off x="2933700" y="2235200"/>
            <a:ext cx="4832350" cy="500063"/>
            <a:chOff x="2496" y="3535"/>
            <a:chExt cx="2016" cy="233"/>
          </a:xfrm>
        </p:grpSpPr>
        <p:sp>
          <p:nvSpPr>
            <p:cNvPr id="36" name="Line 25">
              <a:extLst>
                <a:ext uri="{FF2B5EF4-FFF2-40B4-BE49-F238E27FC236}">
                  <a16:creationId xmlns:a16="http://schemas.microsoft.com/office/drawing/2014/main" id="{85BEEE0C-1D41-4AC2-B28B-C94D19067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4" y="3646"/>
              <a:ext cx="201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Text Box 26">
              <a:extLst>
                <a:ext uri="{FF2B5EF4-FFF2-40B4-BE49-F238E27FC236}">
                  <a16:creationId xmlns:a16="http://schemas.microsoft.com/office/drawing/2014/main" id="{63FCC15D-B26C-40D2-A1CD-F42201171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2" y="3533"/>
              <a:ext cx="591" cy="2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rgbClr val="993300"/>
                  </a:solidFill>
                </a:rPr>
                <a:t>(m, t)</a:t>
              </a: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69BCD786-DE97-4A9F-B879-7527AEB90D5C}"/>
              </a:ext>
            </a:extLst>
          </p:cNvPr>
          <p:cNvSpPr txBox="1">
            <a:spLocks noChangeArrowheads="1"/>
          </p:cNvSpPr>
          <p:nvPr/>
        </p:nvSpPr>
        <p:spPr bwMode="auto">
          <a:xfrm rot="6794659">
            <a:off x="4229894" y="4055269"/>
            <a:ext cx="74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42" name="Rounded Rectangular Callout 41">
            <a:extLst>
              <a:ext uri="{FF2B5EF4-FFF2-40B4-BE49-F238E27FC236}">
                <a16:creationId xmlns:a16="http://schemas.microsoft.com/office/drawing/2014/main" id="{B4433CED-D665-4817-88AB-D6F17C9EB8CB}"/>
              </a:ext>
            </a:extLst>
          </p:cNvPr>
          <p:cNvSpPr/>
          <p:nvPr/>
        </p:nvSpPr>
        <p:spPr>
          <a:xfrm>
            <a:off x="5718175" y="5791200"/>
            <a:ext cx="2587625" cy="1033463"/>
          </a:xfrm>
          <a:prstGeom prst="wedgeRoundRectCallout">
            <a:avLst>
              <a:gd name="adj1" fmla="val 32184"/>
              <a:gd name="adj2" fmla="val -75059"/>
              <a:gd name="adj3" fmla="val 16667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Verify </a:t>
            </a:r>
            <a:r>
              <a:rPr lang="en-US" dirty="0">
                <a:solidFill>
                  <a:srgbClr val="C00000"/>
                </a:solidFill>
              </a:rPr>
              <a:t>has no “</a:t>
            </a:r>
            <a:r>
              <a:rPr lang="en-US" i="1" dirty="0">
                <a:solidFill>
                  <a:srgbClr val="C00000"/>
                </a:solidFill>
              </a:rPr>
              <a:t>memory</a:t>
            </a:r>
            <a:r>
              <a:rPr lang="en-US" dirty="0">
                <a:solidFill>
                  <a:srgbClr val="C00000"/>
                </a:solidFill>
              </a:rPr>
              <a:t>”, cannot detect that </a:t>
            </a:r>
            <a:r>
              <a:rPr lang="en-US" b="1" i="1" dirty="0">
                <a:solidFill>
                  <a:srgbClr val="C00000"/>
                </a:solidFill>
              </a:rPr>
              <a:t>(m, t)</a:t>
            </a:r>
            <a:r>
              <a:rPr lang="en-US" dirty="0">
                <a:solidFill>
                  <a:srgbClr val="C00000"/>
                </a:solidFill>
              </a:rPr>
              <a:t> is not fresh!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3ABC71-A205-4E5C-B187-23C904008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121400"/>
            <a:ext cx="4205288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70C0"/>
                </a:solidFill>
                <a:latin typeface="Franklin Gothic Book" panose="020B0503020102020204" pitchFamily="34" charset="0"/>
              </a:rPr>
              <a:t>How to solve this problem?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Sequence numbers/timestamps can be used</a:t>
            </a:r>
            <a:endParaRPr lang="en-US" altLang="en-US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1" grpId="0"/>
      <p:bldP spid="41" grpId="0"/>
      <p:bldP spid="42" grpId="0" animBg="1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F6B1-0781-4B10-8B13-963E2EE666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Construction of MAC using a PRF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D49B1D5C-A684-4EB5-B928-11B88079E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81200"/>
            <a:ext cx="54864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Gen (1</a:t>
            </a:r>
            <a:r>
              <a:rPr lang="en-IN" altLang="en-US" sz="2000" b="1" i="1" baseline="30000">
                <a:solidFill>
                  <a:schemeClr val="tx2"/>
                </a:solidFill>
                <a:latin typeface="Arial" panose="020B0604020202020204" pitchFamily="34" charset="0"/>
              </a:rPr>
              <a:t>n</a:t>
            </a:r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) </a:t>
            </a:r>
            <a:r>
              <a:rPr lang="en-IN" altLang="en-US" sz="2000">
                <a:solidFill>
                  <a:schemeClr val="tx2"/>
                </a:solidFill>
                <a:latin typeface="Arial" panose="020B0604020202020204" pitchFamily="34" charset="0"/>
              </a:rPr>
              <a:t>chooses k to be a random n-bit string</a:t>
            </a:r>
          </a:p>
          <a:p>
            <a:pPr eaLnBrk="1" hangingPunct="1"/>
            <a:endParaRPr lang="en-IN" altLang="en-US" sz="20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MAC</a:t>
            </a:r>
            <a:r>
              <a:rPr lang="en-IN" altLang="en-US" sz="2000" b="1" i="1" baseline="-2500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 (m) = F</a:t>
            </a:r>
            <a:r>
              <a:rPr lang="en-IN" altLang="en-US" sz="2000" b="1" i="1" baseline="-2500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 (m) = t (the tag)</a:t>
            </a:r>
          </a:p>
          <a:p>
            <a:pPr eaLnBrk="1" hangingPunct="1"/>
            <a:endParaRPr lang="en-IN" altLang="en-US" sz="20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Verify</a:t>
            </a:r>
            <a:r>
              <a:rPr lang="en-IN" altLang="en-US" sz="2000" b="1" i="1" baseline="-2500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 (m, t) = Accept</a:t>
            </a:r>
            <a:r>
              <a:rPr lang="en-IN" altLang="en-US" sz="2000">
                <a:solidFill>
                  <a:schemeClr val="tx2"/>
                </a:solidFill>
                <a:latin typeface="Arial" panose="020B0604020202020204" pitchFamily="34" charset="0"/>
              </a:rPr>
              <a:t>, if and only if </a:t>
            </a:r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t = F</a:t>
            </a:r>
            <a:r>
              <a:rPr lang="en-IN" altLang="en-US" sz="2000" b="1" i="1" baseline="-2500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 (m)</a:t>
            </a:r>
            <a:endParaRPr lang="en-US" altLang="en-US" sz="20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7C17D9E2-6A7E-4266-91F8-31DC0CB8A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830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400" b="1">
                <a:latin typeface="Arial" panose="020B0604020202020204" pitchFamily="34" charset="0"/>
              </a:rPr>
              <a:t>Theorem: If F is a pseudorandom function, the above scheme is a secure </a:t>
            </a:r>
            <a:r>
              <a:rPr lang="en-US" altLang="en-US" sz="2400" i="1">
                <a:latin typeface="Arial" panose="020B0604020202020204" pitchFamily="34" charset="0"/>
              </a:rPr>
              <a:t>fixed length</a:t>
            </a:r>
            <a:r>
              <a:rPr lang="en-US" altLang="en-US" sz="2400" b="1">
                <a:latin typeface="Arial" panose="020B0604020202020204" pitchFamily="34" charset="0"/>
              </a:rPr>
              <a:t> MAC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1FF5-E01D-4F11-92EF-25E74B40ED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0850" y="149543"/>
            <a:ext cx="8229600" cy="1111663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Variable Length MACs (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Trial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4C69-E412-46F7-9EE6-3C3546B7E7A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endParaRPr lang="en-IN" altLang="en-US" sz="2200" dirty="0"/>
          </a:p>
          <a:p>
            <a:r>
              <a:rPr lang="en-IN" altLang="en-US" sz="2200" dirty="0"/>
              <a:t>Partition the message </a:t>
            </a:r>
            <a:r>
              <a:rPr lang="en-IN" altLang="en-US" sz="2200" b="1" i="1" dirty="0"/>
              <a:t>m </a:t>
            </a:r>
            <a:r>
              <a:rPr lang="en-IN" altLang="en-US" sz="2200" dirty="0"/>
              <a:t>to </a:t>
            </a:r>
            <a:r>
              <a:rPr lang="en-IN" altLang="en-US" sz="2200" b="1" i="1" dirty="0"/>
              <a:t>n </a:t>
            </a:r>
            <a:r>
              <a:rPr lang="en-IN" altLang="en-US" sz="2200" dirty="0"/>
              <a:t>sized blocks </a:t>
            </a:r>
            <a:r>
              <a:rPr lang="en-IN" altLang="en-US" sz="2200" b="1" i="1" dirty="0"/>
              <a:t>m</a:t>
            </a:r>
            <a:r>
              <a:rPr lang="en-IN" altLang="en-US" sz="2200" b="1" i="1" baseline="-25000" dirty="0"/>
              <a:t>1</a:t>
            </a:r>
            <a:r>
              <a:rPr lang="en-IN" altLang="en-US" sz="2200" b="1" i="1" dirty="0"/>
              <a:t>m</a:t>
            </a:r>
            <a:r>
              <a:rPr lang="en-IN" altLang="en-US" sz="2200" b="1" i="1" baseline="-25000" dirty="0"/>
              <a:t>2</a:t>
            </a:r>
            <a:r>
              <a:rPr lang="en-IN" altLang="en-US" sz="2200" b="1" i="1" dirty="0"/>
              <a:t>...</a:t>
            </a:r>
            <a:r>
              <a:rPr lang="en-IN" altLang="en-US" sz="2200" b="1" i="1" dirty="0" err="1"/>
              <a:t>m</a:t>
            </a:r>
            <a:r>
              <a:rPr lang="en-IN" altLang="en-US" sz="2200" b="1" i="1" baseline="-25000" dirty="0" err="1"/>
              <a:t>q</a:t>
            </a:r>
            <a:endParaRPr lang="en-IN" altLang="en-US" sz="2200" dirty="0"/>
          </a:p>
          <a:p>
            <a:r>
              <a:rPr lang="en-IN" altLang="en-US" sz="2200" dirty="0"/>
              <a:t>Calculate </a:t>
            </a:r>
            <a:r>
              <a:rPr lang="en-IN" altLang="en-US" sz="2200" b="1" i="1" dirty="0" err="1"/>
              <a:t>MAC</a:t>
            </a:r>
            <a:r>
              <a:rPr lang="en-IN" altLang="en-US" sz="2200" b="1" i="1" baseline="-25000" dirty="0" err="1"/>
              <a:t>k</a:t>
            </a:r>
            <a:r>
              <a:rPr lang="en-IN" altLang="en-US" sz="2200" b="1" i="1" dirty="0"/>
              <a:t>(m) = </a:t>
            </a:r>
            <a:r>
              <a:rPr lang="en-IN" altLang="en-US" sz="2200" b="1" i="1" dirty="0" err="1"/>
              <a:t>MAC</a:t>
            </a:r>
            <a:r>
              <a:rPr lang="en-IN" altLang="en-US" sz="2200" b="1" i="1" baseline="-25000" dirty="0" err="1"/>
              <a:t>k</a:t>
            </a:r>
            <a:r>
              <a:rPr lang="en-IN" altLang="en-US" sz="2200" b="1" i="1" dirty="0"/>
              <a:t>(m</a:t>
            </a:r>
            <a:r>
              <a:rPr lang="en-IN" altLang="en-US" sz="2200" b="1" i="1" baseline="-25000" dirty="0"/>
              <a:t>1</a:t>
            </a:r>
            <a:r>
              <a:rPr lang="en-IN" altLang="en-US" sz="2200" b="1" i="1" dirty="0"/>
              <a:t> </a:t>
            </a:r>
            <a:r>
              <a:rPr lang="en-IN" altLang="en-US" sz="2200" b="1" i="1" dirty="0">
                <a:sym typeface="Symbol" panose="05050102010706020507" pitchFamily="18" charset="2"/>
              </a:rPr>
              <a:t></a:t>
            </a:r>
            <a:r>
              <a:rPr lang="en-IN" altLang="en-US" sz="2200" b="1" i="1" dirty="0"/>
              <a:t> m</a:t>
            </a:r>
            <a:r>
              <a:rPr lang="en-IN" altLang="en-US" sz="2200" b="1" i="1" baseline="-25000" dirty="0"/>
              <a:t>2</a:t>
            </a:r>
            <a:r>
              <a:rPr lang="en-IN" altLang="en-US" sz="2200" b="1" i="1" dirty="0"/>
              <a:t>  ... </a:t>
            </a:r>
            <a:r>
              <a:rPr lang="en-IN" altLang="en-US" sz="2200" b="1" i="1" dirty="0">
                <a:sym typeface="Symbol" panose="05050102010706020507" pitchFamily="18" charset="2"/>
              </a:rPr>
              <a:t></a:t>
            </a:r>
            <a:r>
              <a:rPr lang="en-IN" altLang="en-US" sz="2200" b="1" i="1" dirty="0"/>
              <a:t> </a:t>
            </a:r>
            <a:r>
              <a:rPr lang="en-IN" altLang="en-US" sz="2200" b="1" i="1" dirty="0" err="1"/>
              <a:t>m</a:t>
            </a:r>
            <a:r>
              <a:rPr lang="en-IN" altLang="en-US" sz="2200" b="1" i="1" baseline="-25000" dirty="0" err="1"/>
              <a:t>q</a:t>
            </a:r>
            <a:r>
              <a:rPr lang="en-IN" altLang="en-US" sz="2200" b="1" i="1" dirty="0"/>
              <a:t>) </a:t>
            </a:r>
          </a:p>
          <a:p>
            <a:r>
              <a:rPr lang="en-IN" altLang="en-US" sz="2200" dirty="0"/>
              <a:t>Is this method Secure?</a:t>
            </a:r>
          </a:p>
          <a:p>
            <a:endParaRPr lang="en-IN" altLang="en-US" sz="2200" dirty="0"/>
          </a:p>
          <a:p>
            <a:r>
              <a:rPr lang="en-IN" altLang="en-US" sz="2200" dirty="0">
                <a:solidFill>
                  <a:srgbClr val="C00000"/>
                </a:solidFill>
              </a:rPr>
              <a:t>NO!</a:t>
            </a:r>
            <a:r>
              <a:rPr lang="en-IN" altLang="en-US" sz="2200" dirty="0"/>
              <a:t> We are authenticating the </a:t>
            </a:r>
            <a:r>
              <a:rPr lang="en-IN" altLang="en-US" sz="2200" b="1" i="1" dirty="0" err="1"/>
              <a:t>xor</a:t>
            </a:r>
            <a:r>
              <a:rPr lang="en-IN" altLang="en-US" sz="2200" dirty="0"/>
              <a:t> of the message blocks but not the message itself. So we can always choose a message whose </a:t>
            </a:r>
            <a:r>
              <a:rPr lang="en-IN" altLang="en-US" sz="2200" b="1" i="1" dirty="0" err="1"/>
              <a:t>xor</a:t>
            </a:r>
            <a:r>
              <a:rPr lang="en-IN" altLang="en-US" sz="2200" dirty="0"/>
              <a:t> value is the same as some other message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EAB3-D40C-42D8-BD71-F641E6CFF5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Variable Length MACs (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Trial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3581F-81D3-4BB2-8B7B-8A63C3B902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IN" altLang="en-US" sz="2000" dirty="0"/>
              <a:t>Concatenate the TAG values of all blocks calculated separately</a:t>
            </a:r>
          </a:p>
          <a:p>
            <a:r>
              <a:rPr lang="en-US" altLang="en-US" sz="2000" dirty="0"/>
              <a:t>But the adversary can rearrange the message blocks and respective tags  generating the new message and tag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endParaRPr lang="en-US" altLang="en-US" sz="2000" dirty="0">
              <a:solidFill>
                <a:srgbClr val="C00000"/>
              </a:solidFill>
            </a:endParaRPr>
          </a:p>
          <a:p>
            <a:r>
              <a:rPr lang="en-US" altLang="en-US" sz="2000" dirty="0">
                <a:solidFill>
                  <a:srgbClr val="C00000"/>
                </a:solidFill>
              </a:rPr>
              <a:t>Not Secure!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F1C9993-77E5-45CB-9A1C-9E7D8C65D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3505200"/>
            <a:ext cx="9144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EC4F1441-9E6D-4F29-9589-B4169054D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05200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993300"/>
                </a:solidFill>
                <a:latin typeface="+mn-lt"/>
              </a:rPr>
              <a:t>m: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1889BCFC-BD70-4B96-9698-5844B4586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3505200"/>
            <a:ext cx="914400" cy="3048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7BA55820-6300-45E8-8154-8A33A2E84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933825"/>
            <a:ext cx="2511425" cy="4000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993300"/>
                </a:solidFill>
                <a:latin typeface="+mn-lt"/>
              </a:rPr>
              <a:t>     t = </a:t>
            </a:r>
            <a:r>
              <a:rPr lang="en-US" sz="2000" dirty="0" err="1">
                <a:solidFill>
                  <a:srgbClr val="993300"/>
                </a:solidFill>
                <a:latin typeface="+mn-lt"/>
              </a:rPr>
              <a:t>MAC</a:t>
            </a:r>
            <a:r>
              <a:rPr lang="en-US" sz="2000" baseline="-25000" dirty="0" err="1">
                <a:solidFill>
                  <a:srgbClr val="993300"/>
                </a:solidFill>
                <a:latin typeface="+mn-lt"/>
              </a:rPr>
              <a:t>k</a:t>
            </a:r>
            <a:r>
              <a:rPr lang="en-US" sz="2000" dirty="0">
                <a:solidFill>
                  <a:srgbClr val="993300"/>
                </a:solidFill>
                <a:latin typeface="+mn-lt"/>
              </a:rPr>
              <a:t>(m):</a:t>
            </a:r>
          </a:p>
        </p:txBody>
      </p:sp>
      <p:sp>
        <p:nvSpPr>
          <p:cNvPr id="8" name="Rectangle 11" descr="Wide downward diagonal">
            <a:extLst>
              <a:ext uri="{FF2B5EF4-FFF2-40B4-BE49-F238E27FC236}">
                <a16:creationId xmlns:a16="http://schemas.microsoft.com/office/drawing/2014/main" id="{4E9BA30F-09FC-4035-99CB-E56CE29E2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005263"/>
            <a:ext cx="914400" cy="3048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" name="Rectangle 20" descr="Wide downward diagonal">
            <a:extLst>
              <a:ext uri="{FF2B5EF4-FFF2-40B4-BE49-F238E27FC236}">
                <a16:creationId xmlns:a16="http://schemas.microsoft.com/office/drawing/2014/main" id="{129421E9-FEAF-469F-9BB4-C513384E2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4005263"/>
            <a:ext cx="914400" cy="304800"/>
          </a:xfrm>
          <a:prstGeom prst="rect">
            <a:avLst/>
          </a:prstGeom>
          <a:pattFill prst="wdDnDiag">
            <a:fgClr>
              <a:srgbClr val="00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" name="Text Box 26">
            <a:extLst>
              <a:ext uri="{FF2B5EF4-FFF2-40B4-BE49-F238E27FC236}">
                <a16:creationId xmlns:a16="http://schemas.microsoft.com/office/drawing/2014/main" id="{FA7A859B-0B32-4B9E-8C49-073470F3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576763"/>
            <a:ext cx="3505200" cy="4000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993300"/>
                </a:solidFill>
                <a:latin typeface="+mn-lt"/>
              </a:rPr>
              <a:t>    m’ = permutation(m)</a:t>
            </a:r>
            <a:r>
              <a:rPr lang="pl-PL" sz="2000" dirty="0">
                <a:solidFill>
                  <a:srgbClr val="99330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993300"/>
                </a:solidFill>
                <a:latin typeface="+mn-lt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8505FC-2B73-494A-AC91-CD44B747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4576763"/>
            <a:ext cx="9144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9C579494-CC62-4C58-A6BA-39CF616B1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4576763"/>
            <a:ext cx="914400" cy="3048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" name="Rectangle 20" descr="Wide downward diagonal">
            <a:extLst>
              <a:ext uri="{FF2B5EF4-FFF2-40B4-BE49-F238E27FC236}">
                <a16:creationId xmlns:a16="http://schemas.microsoft.com/office/drawing/2014/main" id="{ED7F6952-B59E-4928-96AC-341C7B243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5219700"/>
            <a:ext cx="914400" cy="304800"/>
          </a:xfrm>
          <a:prstGeom prst="rect">
            <a:avLst/>
          </a:prstGeom>
          <a:pattFill prst="wdDnDiag">
            <a:fgClr>
              <a:srgbClr val="00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" name="Rectangle 11" descr="Wide downward diagonal">
            <a:extLst>
              <a:ext uri="{FF2B5EF4-FFF2-40B4-BE49-F238E27FC236}">
                <a16:creationId xmlns:a16="http://schemas.microsoft.com/office/drawing/2014/main" id="{AA1380C2-D2FE-4FAE-ACD9-C7EA0F73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219700"/>
            <a:ext cx="914400" cy="3048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id="{DFA91498-2EFC-4235-96A2-556F4EB7B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48263"/>
            <a:ext cx="3381375" cy="3968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993300"/>
                </a:solidFill>
                <a:latin typeface="+mn-lt"/>
              </a:rPr>
              <a:t>      t’ = permutation(t)</a:t>
            </a:r>
            <a:r>
              <a:rPr lang="pl-PL" sz="2000" dirty="0">
                <a:solidFill>
                  <a:srgbClr val="99330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993300"/>
                </a:solidFill>
                <a:latin typeface="+mn-lt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710A-3F53-42D9-9801-C4F25B5D4F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Variable Length MACs (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Trial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61F47-DF4A-4C15-A115-3FC0E31FCB9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altLang="en-US" sz="2000" dirty="0"/>
              <a:t>To prevent the reordering in previous trial, we use sequence numbers. But consider the problem below:</a:t>
            </a:r>
          </a:p>
          <a:p>
            <a:pPr>
              <a:lnSpc>
                <a:spcPct val="90000"/>
              </a:lnSpc>
            </a:pPr>
            <a:endParaRPr lang="en-IN" altLang="en-US" sz="2000" dirty="0"/>
          </a:p>
          <a:p>
            <a:pPr>
              <a:lnSpc>
                <a:spcPct val="90000"/>
              </a:lnSpc>
            </a:pPr>
            <a:endParaRPr lang="en-IN" altLang="en-US" sz="2000" dirty="0"/>
          </a:p>
          <a:p>
            <a:pPr>
              <a:lnSpc>
                <a:spcPct val="90000"/>
              </a:lnSpc>
            </a:pPr>
            <a:endParaRPr lang="en-IN" altLang="en-US" dirty="0"/>
          </a:p>
          <a:p>
            <a:pPr>
              <a:lnSpc>
                <a:spcPct val="90000"/>
              </a:lnSpc>
            </a:pPr>
            <a:endParaRPr lang="en-IN" altLang="en-US" dirty="0"/>
          </a:p>
          <a:p>
            <a:pPr>
              <a:lnSpc>
                <a:spcPct val="90000"/>
              </a:lnSpc>
            </a:pPr>
            <a:endParaRPr lang="en-IN" altLang="en-US" dirty="0"/>
          </a:p>
          <a:p>
            <a:pPr>
              <a:lnSpc>
                <a:spcPct val="90000"/>
              </a:lnSpc>
            </a:pPr>
            <a:endParaRPr lang="en-IN" altLang="en-US" dirty="0"/>
          </a:p>
          <a:p>
            <a:pPr>
              <a:lnSpc>
                <a:spcPct val="90000"/>
              </a:lnSpc>
            </a:pPr>
            <a:endParaRPr lang="en-IN" altLang="en-US" dirty="0"/>
          </a:p>
          <a:p>
            <a:pPr marL="0" indent="0">
              <a:lnSpc>
                <a:spcPct val="90000"/>
              </a:lnSpc>
              <a:buNone/>
            </a:pPr>
            <a:endParaRPr lang="en-IN" altLang="en-US" dirty="0"/>
          </a:p>
          <a:p>
            <a:pPr marL="0" indent="0">
              <a:lnSpc>
                <a:spcPct val="90000"/>
              </a:lnSpc>
              <a:buNone/>
            </a:pPr>
            <a:endParaRPr lang="en-IN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Then </a:t>
            </a:r>
            <a:r>
              <a:rPr lang="en-US" altLang="en-US" b="1" dirty="0">
                <a:latin typeface="Calibri" panose="020F0502020204030204" pitchFamily="34" charset="0"/>
              </a:rPr>
              <a:t>t’’</a:t>
            </a:r>
            <a:r>
              <a:rPr lang="en-US" altLang="en-US" dirty="0">
                <a:latin typeface="Calibri" panose="020F0502020204030204" pitchFamily="34" charset="0"/>
              </a:rPr>
              <a:t> is a valid tag on </a:t>
            </a:r>
            <a:r>
              <a:rPr lang="en-US" altLang="en-US" b="1" dirty="0">
                <a:latin typeface="Calibri" panose="020F0502020204030204" pitchFamily="34" charset="0"/>
              </a:rPr>
              <a:t>m’’</a:t>
            </a:r>
            <a:r>
              <a:rPr lang="en-US" altLang="en-US" dirty="0">
                <a:latin typeface="Calibri" panose="020F0502020204030204" pitchFamily="34" charset="0"/>
              </a:rPr>
              <a:t>. 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Not Secure!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F86A532-E8A2-49A9-BCC8-4185F4C53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3733800" cy="304800"/>
          </a:xfrm>
          <a:prstGeom prst="rect">
            <a:avLst/>
          </a:prstGeom>
          <a:solidFill>
            <a:schemeClr val="accent6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     </a:t>
            </a:r>
            <a:r>
              <a:rPr lang="en-US" b="1" dirty="0">
                <a:latin typeface="+mn-lt"/>
              </a:rPr>
              <a:t>1, m</a:t>
            </a:r>
            <a:r>
              <a:rPr lang="en-US" b="1" baseline="-25000" dirty="0">
                <a:latin typeface="+mn-lt"/>
              </a:rPr>
              <a:t>1           </a:t>
            </a:r>
            <a:r>
              <a:rPr lang="en-US" b="1" dirty="0">
                <a:latin typeface="+mn-lt"/>
              </a:rPr>
              <a:t>       2, m</a:t>
            </a:r>
            <a:r>
              <a:rPr lang="en-US" b="1" baseline="-25000" dirty="0">
                <a:latin typeface="+mn-lt"/>
              </a:rPr>
              <a:t>2</a:t>
            </a:r>
            <a:endParaRPr lang="en-US" b="1" dirty="0">
              <a:latin typeface="+mn-lt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F503D34-DE5A-4CD8-9BFF-D144DF076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029200"/>
            <a:ext cx="1905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         </a:t>
            </a:r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</a:rPr>
              <a:t>2,m</a:t>
            </a:r>
            <a:r>
              <a:rPr lang="en-US" altLang="en-US" baseline="3000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baseline="-2500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endParaRPr lang="en-US" altLang="en-US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14" descr="Wide downward diagonal">
            <a:extLst>
              <a:ext uri="{FF2B5EF4-FFF2-40B4-BE49-F238E27FC236}">
                <a16:creationId xmlns:a16="http://schemas.microsoft.com/office/drawing/2014/main" id="{4BBEC17E-64BD-4470-A184-F2F8FF8EC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7600"/>
            <a:ext cx="37338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15" descr="Wide downward diagonal">
            <a:extLst>
              <a:ext uri="{FF2B5EF4-FFF2-40B4-BE49-F238E27FC236}">
                <a16:creationId xmlns:a16="http://schemas.microsoft.com/office/drawing/2014/main" id="{353E030B-CAAD-4835-8D8F-CCE611DAE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657600"/>
            <a:ext cx="37338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419BF22-9C8A-45D0-BA17-9B9B2E515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1828800" cy="304800"/>
          </a:xfrm>
          <a:prstGeom prst="rect">
            <a:avLst/>
          </a:prstGeom>
          <a:solidFill>
            <a:schemeClr val="accent6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         </a:t>
            </a:r>
            <a:r>
              <a:rPr lang="en-US" b="1" dirty="0">
                <a:latin typeface="+mn-lt"/>
              </a:rPr>
              <a:t>1, m</a:t>
            </a:r>
            <a:r>
              <a:rPr lang="en-US" b="1" baseline="-25000" dirty="0">
                <a:latin typeface="+mn-lt"/>
              </a:rPr>
              <a:t>1 </a:t>
            </a:r>
            <a:endParaRPr lang="en-US" dirty="0">
              <a:latin typeface="+mn-lt"/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C9FE81BE-51EC-4F9E-A33B-1A478C822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743200"/>
            <a:ext cx="3733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     </a:t>
            </a: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       1,m</a:t>
            </a:r>
            <a:r>
              <a:rPr lang="en-US" altLang="en-US" baseline="30000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      </a:t>
            </a:r>
            <a:r>
              <a:rPr lang="en-US" altLang="en-US" dirty="0">
                <a:latin typeface="Calibri" panose="020F0502020204030204" pitchFamily="34" charset="0"/>
              </a:rPr>
              <a:t>               </a:t>
            </a: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2,m</a:t>
            </a:r>
            <a:r>
              <a:rPr lang="en-US" altLang="en-US" baseline="30000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18" descr="Wide downward diagonal">
            <a:extLst>
              <a:ext uri="{FF2B5EF4-FFF2-40B4-BE49-F238E27FC236}">
                <a16:creationId xmlns:a16="http://schemas.microsoft.com/office/drawing/2014/main" id="{8D493038-5FD9-472B-AC5B-EDF433AC6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562600"/>
            <a:ext cx="18288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9" descr="Wide downward diagonal">
            <a:extLst>
              <a:ext uri="{FF2B5EF4-FFF2-40B4-BE49-F238E27FC236}">
                <a16:creationId xmlns:a16="http://schemas.microsoft.com/office/drawing/2014/main" id="{798EB65F-9439-43AA-9E1F-95D2F38CF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562600"/>
            <a:ext cx="19050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079F99CE-3220-4525-A703-16FD64DB6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4738" y="2514600"/>
            <a:ext cx="17462" cy="18002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E1501A7C-5819-450C-834B-8683DF89F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5146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AutoShape 24">
            <a:extLst>
              <a:ext uri="{FF2B5EF4-FFF2-40B4-BE49-F238E27FC236}">
                <a16:creationId xmlns:a16="http://schemas.microsoft.com/office/drawing/2014/main" id="{DEF869F9-6FFD-4C52-AC9E-E0CBB9B292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43000" y="4419600"/>
            <a:ext cx="1295400" cy="1219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698220587 w 21600"/>
              <a:gd name="T5" fmla="*/ 2147483647 h 21600"/>
              <a:gd name="T6" fmla="*/ 2147483647 w 21600"/>
              <a:gd name="T7" fmla="*/ 109319076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25">
            <a:extLst>
              <a:ext uri="{FF2B5EF4-FFF2-40B4-BE49-F238E27FC236}">
                <a16:creationId xmlns:a16="http://schemas.microsoft.com/office/drawing/2014/main" id="{8E97BDC8-AD87-4DFC-870B-A2ABA1C0BE75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6858000" y="4495800"/>
            <a:ext cx="1295400" cy="1219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698220587 w 21600"/>
              <a:gd name="T5" fmla="*/ 2147483647 h 21600"/>
              <a:gd name="T6" fmla="*/ 2147483647 w 21600"/>
              <a:gd name="T7" fmla="*/ 109319076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8B6167C4-328B-4076-9944-5E7F73204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9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7" name="Text Box 27">
            <a:extLst>
              <a:ext uri="{FF2B5EF4-FFF2-40B4-BE49-F238E27FC236}">
                <a16:creationId xmlns:a16="http://schemas.microsoft.com/office/drawing/2014/main" id="{E09B48EB-56AA-4CBF-8719-C7B46CB47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174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 = MAC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(m):</a:t>
            </a: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B441C6E5-2F6E-4C59-87EE-B0FD690C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209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m’:</a:t>
            </a:r>
          </a:p>
        </p:txBody>
      </p:sp>
      <p:sp>
        <p:nvSpPr>
          <p:cNvPr id="19" name="Text Box 29">
            <a:extLst>
              <a:ext uri="{FF2B5EF4-FFF2-40B4-BE49-F238E27FC236}">
                <a16:creationId xmlns:a16="http://schemas.microsoft.com/office/drawing/2014/main" id="{3D37CB7F-AFFC-4808-B30D-6EC88B463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00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t’ = MAC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(m’):</a:t>
            </a:r>
          </a:p>
        </p:txBody>
      </p:sp>
      <p:sp>
        <p:nvSpPr>
          <p:cNvPr id="20" name="Text Box 30">
            <a:extLst>
              <a:ext uri="{FF2B5EF4-FFF2-40B4-BE49-F238E27FC236}">
                <a16:creationId xmlns:a16="http://schemas.microsoft.com/office/drawing/2014/main" id="{682032D6-1F29-4369-B3CB-41253142E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95800"/>
            <a:ext cx="4903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m’’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 first half from </a:t>
            </a:r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||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 second half from </a:t>
            </a:r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id="{675EFA00-F2BB-4110-A1C2-C15BB3402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943600"/>
            <a:ext cx="4694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t’’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 = first half from </a:t>
            </a:r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t ||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 second half from </a:t>
            </a:r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t’</a:t>
            </a:r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1D00FAFA-94D8-4ABA-B6F6-B13581F6D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24125"/>
            <a:ext cx="1905000" cy="1581150"/>
          </a:xfrm>
          <a:prstGeom prst="rect">
            <a:avLst/>
          </a:prstGeom>
          <a:solidFill>
            <a:schemeClr val="bg1">
              <a:alpha val="8392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3" name="Rectangle 36">
            <a:extLst>
              <a:ext uri="{FF2B5EF4-FFF2-40B4-BE49-F238E27FC236}">
                <a16:creationId xmlns:a16="http://schemas.microsoft.com/office/drawing/2014/main" id="{E35601F0-AE5B-4932-9836-6E71DD70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590800"/>
            <a:ext cx="2057400" cy="685800"/>
          </a:xfrm>
          <a:prstGeom prst="rect">
            <a:avLst/>
          </a:prstGeom>
          <a:solidFill>
            <a:schemeClr val="bg1">
              <a:alpha val="8392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4" name="Rectangle 37">
            <a:extLst>
              <a:ext uri="{FF2B5EF4-FFF2-40B4-BE49-F238E27FC236}">
                <a16:creationId xmlns:a16="http://schemas.microsoft.com/office/drawing/2014/main" id="{08CD3CDB-321A-441A-9D8E-37B3B53D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5200"/>
            <a:ext cx="2057400" cy="685800"/>
          </a:xfrm>
          <a:prstGeom prst="rect">
            <a:avLst/>
          </a:prstGeom>
          <a:solidFill>
            <a:schemeClr val="bg1">
              <a:alpha val="8392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54C976F-0A16-4C01-92E4-FCE16C7F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6800"/>
              <a:t>REVIEW 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EBDC830-FD19-4D8F-9CFF-915B9D552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CPA attacks is easy in practice today</a:t>
            </a:r>
          </a:p>
          <a:p>
            <a:endParaRPr lang="en-US" altLang="en-US" sz="2600"/>
          </a:p>
          <a:p>
            <a:r>
              <a:rPr lang="en-US" altLang="en-US" sz="2600"/>
              <a:t>CPA-security requires probabilistic encryption</a:t>
            </a:r>
          </a:p>
          <a:p>
            <a:endParaRPr lang="en-US" altLang="en-US" sz="2600"/>
          </a:p>
          <a:p>
            <a:r>
              <a:rPr lang="en-US" altLang="en-US" sz="2600"/>
              <a:t>Pseudorandom Functions (PRF) in the right mode of operation</a:t>
            </a:r>
          </a:p>
          <a:p>
            <a:endParaRPr lang="en-US" altLang="en-US" sz="2600"/>
          </a:p>
          <a:p>
            <a:r>
              <a:rPr lang="en-US" altLang="en-US" sz="2600"/>
              <a:t>Designing PRFs from PRGs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6C0D-A9F9-4D31-9382-418B827152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Variable Length MACs (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Trial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4)</a:t>
            </a: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41283BBE-FA84-4340-A728-88D7F830163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4191000"/>
          </a:xfrm>
        </p:spPr>
        <p:txBody>
          <a:bodyPr/>
          <a:lstStyle/>
          <a:p>
            <a:r>
              <a:rPr lang="en-IN" altLang="en-US" sz="1800" dirty="0"/>
              <a:t>To prevent the above attack we may use random/unique message ids. So, we may send it as:</a:t>
            </a:r>
          </a:p>
          <a:p>
            <a:endParaRPr lang="en-IN" altLang="en-US" sz="2200" dirty="0"/>
          </a:p>
          <a:p>
            <a:endParaRPr lang="en-IN" altLang="en-US" sz="2200" dirty="0"/>
          </a:p>
          <a:p>
            <a:endParaRPr lang="en-IN" altLang="en-US" sz="2200" dirty="0"/>
          </a:p>
          <a:p>
            <a:endParaRPr lang="en-IN" altLang="en-US" sz="2200" dirty="0"/>
          </a:p>
          <a:p>
            <a:endParaRPr lang="en-IN" altLang="en-US" sz="2200" dirty="0"/>
          </a:p>
          <a:p>
            <a:endParaRPr lang="en-IN" altLang="en-US" sz="2200" dirty="0"/>
          </a:p>
          <a:p>
            <a:r>
              <a:rPr lang="en-IN" altLang="en-US" sz="2200" dirty="0"/>
              <a:t>The adversary cannot re-arrange the blocks.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CDE660F-AEC0-44FE-8663-4B0FE3376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3352800"/>
            <a:ext cx="3733800" cy="304800"/>
          </a:xfrm>
          <a:prstGeom prst="rect">
            <a:avLst/>
          </a:prstGeom>
          <a:solidFill>
            <a:schemeClr val="accent6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    </a:t>
            </a:r>
            <a:r>
              <a:rPr lang="en-US" b="1" dirty="0">
                <a:latin typeface="+mn-lt"/>
              </a:rPr>
              <a:t>ID1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latin typeface="+mn-lt"/>
              </a:rPr>
              <a:t>1, m</a:t>
            </a:r>
            <a:r>
              <a:rPr lang="en-US" b="1" baseline="-25000" dirty="0">
                <a:latin typeface="+mn-lt"/>
              </a:rPr>
              <a:t>1      </a:t>
            </a:r>
            <a:r>
              <a:rPr lang="en-US" b="1" dirty="0">
                <a:latin typeface="+mn-lt"/>
              </a:rPr>
              <a:t>ID1, 2, m</a:t>
            </a:r>
          </a:p>
        </p:txBody>
      </p:sp>
      <p:sp>
        <p:nvSpPr>
          <p:cNvPr id="95237" name="Rectangle 17">
            <a:extLst>
              <a:ext uri="{FF2B5EF4-FFF2-40B4-BE49-F238E27FC236}">
                <a16:creationId xmlns:a16="http://schemas.microsoft.com/office/drawing/2014/main" id="{94A33752-D5DA-4B68-86EA-CE7037EED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3352800"/>
            <a:ext cx="3733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           </a:t>
            </a:r>
            <a:r>
              <a:rPr lang="en-US" alt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  ID2,1, m</a:t>
            </a:r>
            <a:r>
              <a:rPr lang="en-US" altLang="en-US" b="1" baseline="30000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en-US" alt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r>
              <a:rPr lang="en-US" altLang="en-US" b="1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            </a:t>
            </a:r>
            <a:r>
              <a:rPr lang="en-US" alt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ID2,2, m</a:t>
            </a:r>
            <a:r>
              <a:rPr lang="en-US" altLang="en-US" b="1" baseline="30000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en-US" alt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5238" name="Text Box 26">
            <a:extLst>
              <a:ext uri="{FF2B5EF4-FFF2-40B4-BE49-F238E27FC236}">
                <a16:creationId xmlns:a16="http://schemas.microsoft.com/office/drawing/2014/main" id="{90D07518-5459-40C9-A455-8944AE408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85273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5239" name="Text Box 28">
            <a:extLst>
              <a:ext uri="{FF2B5EF4-FFF2-40B4-BE49-F238E27FC236}">
                <a16:creationId xmlns:a16="http://schemas.microsoft.com/office/drawing/2014/main" id="{188B04EF-B0AB-41B5-AF97-47563DA41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285273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m’:</a:t>
            </a:r>
          </a:p>
        </p:txBody>
      </p:sp>
      <p:sp>
        <p:nvSpPr>
          <p:cNvPr id="95240" name="Text Box 27">
            <a:extLst>
              <a:ext uri="{FF2B5EF4-FFF2-40B4-BE49-F238E27FC236}">
                <a16:creationId xmlns:a16="http://schemas.microsoft.com/office/drawing/2014/main" id="{F1CC1A97-94B2-4A6B-BF81-DB7CE831C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995738"/>
            <a:ext cx="174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 = MAC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(m):</a:t>
            </a:r>
          </a:p>
        </p:txBody>
      </p:sp>
      <p:sp>
        <p:nvSpPr>
          <p:cNvPr id="95241" name="Text Box 29">
            <a:extLst>
              <a:ext uri="{FF2B5EF4-FFF2-40B4-BE49-F238E27FC236}">
                <a16:creationId xmlns:a16="http://schemas.microsoft.com/office/drawing/2014/main" id="{1C7D265C-2BF0-4BCB-9FBC-C349AB479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39243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t’ = MAC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(m’):</a:t>
            </a:r>
          </a:p>
        </p:txBody>
      </p:sp>
      <p:sp>
        <p:nvSpPr>
          <p:cNvPr id="10" name="Rectangle 14" descr="Wide downward diagonal">
            <a:extLst>
              <a:ext uri="{FF2B5EF4-FFF2-40B4-BE49-F238E27FC236}">
                <a16:creationId xmlns:a16="http://schemas.microsoft.com/office/drawing/2014/main" id="{54B18788-2D56-4DF9-B6A9-69EB6537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4495800"/>
            <a:ext cx="37338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5" descr="Wide downward diagonal">
            <a:extLst>
              <a:ext uri="{FF2B5EF4-FFF2-40B4-BE49-F238E27FC236}">
                <a16:creationId xmlns:a16="http://schemas.microsoft.com/office/drawing/2014/main" id="{FAE8C1D0-2117-4ED4-B4EE-190D8FB45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4495800"/>
            <a:ext cx="37338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0E8B3B-F8CE-4C04-B084-5AC6CC3C0257}"/>
              </a:ext>
            </a:extLst>
          </p:cNvPr>
          <p:cNvCxnSpPr>
            <a:stCxn id="4" idx="0"/>
            <a:endCxn id="4" idx="2"/>
          </p:cNvCxnSpPr>
          <p:nvPr/>
        </p:nvCxnSpPr>
        <p:spPr>
          <a:xfrm rot="16200000" flipH="1">
            <a:off x="2499519" y="35044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3DF14D-0790-493D-AA94-2D6D78A93399}"/>
              </a:ext>
            </a:extLst>
          </p:cNvPr>
          <p:cNvCxnSpPr/>
          <p:nvPr/>
        </p:nvCxnSpPr>
        <p:spPr>
          <a:xfrm rot="16200000" flipH="1">
            <a:off x="6634957" y="3504406"/>
            <a:ext cx="304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42CC49-F679-411B-9C56-84C8C0A6C8B7}"/>
              </a:ext>
            </a:extLst>
          </p:cNvPr>
          <p:cNvCxnSpPr/>
          <p:nvPr/>
        </p:nvCxnSpPr>
        <p:spPr>
          <a:xfrm rot="16200000" flipH="1">
            <a:off x="2491582" y="4647406"/>
            <a:ext cx="304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6532EB-D888-4E38-87EC-556F6ED6A375}"/>
              </a:ext>
            </a:extLst>
          </p:cNvPr>
          <p:cNvCxnSpPr/>
          <p:nvPr/>
        </p:nvCxnSpPr>
        <p:spPr>
          <a:xfrm rot="16200000" flipH="1">
            <a:off x="6634957" y="4647406"/>
            <a:ext cx="304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348EEB89-5D48-42CA-A226-3116CE98D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600" b="1"/>
              <a:t>FINAL PROTOCOL (textbook)</a:t>
            </a:r>
          </a:p>
        </p:txBody>
      </p:sp>
      <p:pic>
        <p:nvPicPr>
          <p:cNvPr id="102404" name="Picture 4">
            <a:extLst>
              <a:ext uri="{FF2B5EF4-FFF2-40B4-BE49-F238E27FC236}">
                <a16:creationId xmlns:a16="http://schemas.microsoft.com/office/drawing/2014/main" id="{BE539816-2ABC-4716-A975-EDB6951B2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752600"/>
            <a:ext cx="7910513" cy="507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2E33-4F73-479A-96B6-FCE3DCA2B4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3203893"/>
            <a:ext cx="8229600" cy="1111663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Cipher Block Chaining MAC (CBC-MAC)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2C16-D2B1-4034-915D-6283264F79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CBC-MAC Construction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DA62BB-2D17-45D0-A45D-D8880811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m</a:t>
            </a:r>
            <a:r>
              <a:rPr lang="en-US" b="1" baseline="-25000">
                <a:solidFill>
                  <a:srgbClr val="993300"/>
                </a:solidFill>
              </a:rPr>
              <a:t>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A9256B-5F7B-43CA-BABF-1B3D03AD9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m</a:t>
            </a:r>
            <a:r>
              <a:rPr lang="en-US" b="1" baseline="-25000">
                <a:solidFill>
                  <a:srgbClr val="993300"/>
                </a:solidFill>
              </a:rPr>
              <a:t>2</a:t>
            </a:r>
            <a:endParaRPr lang="en-US" sz="2000" b="1">
              <a:solidFill>
                <a:srgbClr val="9933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9CB59C-01DA-4258-9C62-13A3F758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m</a:t>
            </a:r>
            <a:r>
              <a:rPr lang="en-US" b="1" baseline="-25000">
                <a:solidFill>
                  <a:srgbClr val="993300"/>
                </a:solidFill>
              </a:rPr>
              <a:t>3</a:t>
            </a:r>
            <a:endParaRPr lang="en-US" sz="2000" b="1">
              <a:solidFill>
                <a:srgbClr val="993300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2C92045-6FDA-4A42-ADC8-BBF106DB7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993300"/>
                </a:solidFill>
              </a:rPr>
              <a:t>m</a:t>
            </a:r>
            <a:r>
              <a:rPr lang="en-US" b="1" baseline="-25000" dirty="0">
                <a:solidFill>
                  <a:srgbClr val="993300"/>
                </a:solidFill>
              </a:rPr>
              <a:t>d</a:t>
            </a:r>
            <a:endParaRPr lang="en-US" sz="2000" b="1" dirty="0">
              <a:solidFill>
                <a:srgbClr val="993300"/>
              </a:solidFill>
            </a:endParaRPr>
          </a:p>
        </p:txBody>
      </p:sp>
      <p:sp>
        <p:nvSpPr>
          <p:cNvPr id="98311" name="Text Box 8">
            <a:extLst>
              <a:ext uri="{FF2B5EF4-FFF2-40B4-BE49-F238E27FC236}">
                <a16:creationId xmlns:a16="http://schemas.microsoft.com/office/drawing/2014/main" id="{60324D39-2AF9-48D2-A56E-594CC902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4791075"/>
            <a:ext cx="6889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 . . 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ED8AA3F2-3F33-4D12-8554-49F4FD3BA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A78CAF35-E45E-4156-B05D-FF6FBFB0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D341CE1C-0331-413A-BF2B-A486979CD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98315" name="AutoShape 15">
            <a:extLst>
              <a:ext uri="{FF2B5EF4-FFF2-40B4-BE49-F238E27FC236}">
                <a16:creationId xmlns:a16="http://schemas.microsoft.com/office/drawing/2014/main" id="{C8586D43-E7B3-46AA-B5B3-853750417936}"/>
              </a:ext>
            </a:extLst>
          </p:cNvPr>
          <p:cNvCxnSpPr>
            <a:cxnSpLocks noChangeShapeType="1"/>
            <a:stCxn id="4" idx="0"/>
            <a:endCxn id="9" idx="2"/>
          </p:cNvCxnSpPr>
          <p:nvPr/>
        </p:nvCxnSpPr>
        <p:spPr bwMode="auto">
          <a:xfrm flipV="1">
            <a:off x="13430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6" name="AutoShape 16">
            <a:extLst>
              <a:ext uri="{FF2B5EF4-FFF2-40B4-BE49-F238E27FC236}">
                <a16:creationId xmlns:a16="http://schemas.microsoft.com/office/drawing/2014/main" id="{45CE1882-CC49-41C6-A51E-B6D59E3AD137}"/>
              </a:ext>
            </a:extLst>
          </p:cNvPr>
          <p:cNvCxnSpPr>
            <a:cxnSpLocks noChangeShapeType="1"/>
            <a:stCxn id="5" idx="0"/>
            <a:endCxn id="10" idx="2"/>
          </p:cNvCxnSpPr>
          <p:nvPr/>
        </p:nvCxnSpPr>
        <p:spPr bwMode="auto">
          <a:xfrm flipV="1">
            <a:off x="24860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7" name="AutoShape 17">
            <a:extLst>
              <a:ext uri="{FF2B5EF4-FFF2-40B4-BE49-F238E27FC236}">
                <a16:creationId xmlns:a16="http://schemas.microsoft.com/office/drawing/2014/main" id="{74260CCF-6CEC-4636-A707-587CD403E90C}"/>
              </a:ext>
            </a:extLst>
          </p:cNvPr>
          <p:cNvCxnSpPr>
            <a:cxnSpLocks noChangeShapeType="1"/>
            <a:stCxn id="6" idx="0"/>
            <a:endCxn id="11" idx="2"/>
          </p:cNvCxnSpPr>
          <p:nvPr/>
        </p:nvCxnSpPr>
        <p:spPr bwMode="auto">
          <a:xfrm flipV="1">
            <a:off x="36290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8318" name="Picture 18" descr="txp_fig">
            <a:extLst>
              <a:ext uri="{FF2B5EF4-FFF2-40B4-BE49-F238E27FC236}">
                <a16:creationId xmlns:a16="http://schemas.microsoft.com/office/drawing/2014/main" id="{3D85F3AD-8FCA-4091-8CFA-0451BF1FD7A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9" name="Picture 19" descr="txp_fig">
            <a:extLst>
              <a:ext uri="{FF2B5EF4-FFF2-40B4-BE49-F238E27FC236}">
                <a16:creationId xmlns:a16="http://schemas.microsoft.com/office/drawing/2014/main" id="{9ACBDC62-959A-481D-A23F-6ACD26DAC7F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20" name="Picture 20" descr="txp_fig">
            <a:extLst>
              <a:ext uri="{FF2B5EF4-FFF2-40B4-BE49-F238E27FC236}">
                <a16:creationId xmlns:a16="http://schemas.microsoft.com/office/drawing/2014/main" id="{320D306A-858C-47F8-A465-41B191C8E706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1">
            <a:extLst>
              <a:ext uri="{FF2B5EF4-FFF2-40B4-BE49-F238E27FC236}">
                <a16:creationId xmlns:a16="http://schemas.microsoft.com/office/drawing/2014/main" id="{8EE9824E-A11F-48CE-9F8B-447DF06C1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98322" name="AutoShape 22">
            <a:extLst>
              <a:ext uri="{FF2B5EF4-FFF2-40B4-BE49-F238E27FC236}">
                <a16:creationId xmlns:a16="http://schemas.microsoft.com/office/drawing/2014/main" id="{49A9D9E9-D98B-4B36-AB43-CCA50AD1FBDB}"/>
              </a:ext>
            </a:extLst>
          </p:cNvPr>
          <p:cNvCxnSpPr>
            <a:cxnSpLocks noChangeShapeType="1"/>
            <a:endCxn id="18" idx="2"/>
          </p:cNvCxnSpPr>
          <p:nvPr/>
        </p:nvCxnSpPr>
        <p:spPr bwMode="auto">
          <a:xfrm flipV="1">
            <a:off x="69818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8323" name="Picture 23" descr="txp_fig">
            <a:extLst>
              <a:ext uri="{FF2B5EF4-FFF2-40B4-BE49-F238E27FC236}">
                <a16:creationId xmlns:a16="http://schemas.microsoft.com/office/drawing/2014/main" id="{114291C5-15A6-4F33-93AF-0F0D20F869CB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324" name="AutoShape 25">
            <a:extLst>
              <a:ext uri="{FF2B5EF4-FFF2-40B4-BE49-F238E27FC236}">
                <a16:creationId xmlns:a16="http://schemas.microsoft.com/office/drawing/2014/main" id="{69A9C8E9-82E1-4E4D-B4DD-706D5DF9B6C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1343025" y="3533775"/>
            <a:ext cx="1028700" cy="1104900"/>
          </a:xfrm>
          <a:prstGeom prst="bentConnector4">
            <a:avLst>
              <a:gd name="adj1" fmla="val -22222"/>
              <a:gd name="adj2" fmla="val 655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5" name="AutoShape 26">
            <a:extLst>
              <a:ext uri="{FF2B5EF4-FFF2-40B4-BE49-F238E27FC236}">
                <a16:creationId xmlns:a16="http://schemas.microsoft.com/office/drawing/2014/main" id="{062A2AEF-F12E-413B-9CC6-9679CF9E9CB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2486025" y="3533775"/>
            <a:ext cx="1028700" cy="1104900"/>
          </a:xfrm>
          <a:prstGeom prst="bentConnector4">
            <a:avLst>
              <a:gd name="adj1" fmla="val -22222"/>
              <a:gd name="adj2" fmla="val 655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6" name="AutoShape 27">
            <a:extLst>
              <a:ext uri="{FF2B5EF4-FFF2-40B4-BE49-F238E27FC236}">
                <a16:creationId xmlns:a16="http://schemas.microsoft.com/office/drawing/2014/main" id="{BC7F37DD-E073-4657-BA8C-B0397CECB8B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5762625" y="3533775"/>
            <a:ext cx="1028700" cy="1104900"/>
          </a:xfrm>
          <a:prstGeom prst="bentConnector4">
            <a:avLst>
              <a:gd name="adj1" fmla="val -22222"/>
              <a:gd name="adj2" fmla="val 655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327" name="Text Box 30">
            <a:extLst>
              <a:ext uri="{FF2B5EF4-FFF2-40B4-BE49-F238E27FC236}">
                <a16:creationId xmlns:a16="http://schemas.microsoft.com/office/drawing/2014/main" id="{3C6DD576-B67E-453A-AAB2-D25B5EBB2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B3B34C61-F03D-4461-86E7-D73E0C24F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2428875"/>
            <a:ext cx="990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solidFill>
                  <a:srgbClr val="993300"/>
                </a:solidFill>
              </a:rPr>
              <a:t>MAC</a:t>
            </a:r>
            <a:r>
              <a:rPr lang="en-US" sz="2000" b="1" baseline="-25000" dirty="0" err="1">
                <a:solidFill>
                  <a:srgbClr val="993300"/>
                </a:solidFill>
              </a:rPr>
              <a:t>k</a:t>
            </a:r>
            <a:r>
              <a:rPr lang="en-US" sz="2000" b="1" dirty="0">
                <a:solidFill>
                  <a:srgbClr val="993300"/>
                </a:solidFill>
              </a:rPr>
              <a:t>(m)</a:t>
            </a:r>
          </a:p>
        </p:txBody>
      </p:sp>
      <p:cxnSp>
        <p:nvCxnSpPr>
          <p:cNvPr id="98329" name="AutoShape 33">
            <a:extLst>
              <a:ext uri="{FF2B5EF4-FFF2-40B4-BE49-F238E27FC236}">
                <a16:creationId xmlns:a16="http://schemas.microsoft.com/office/drawing/2014/main" id="{D0021ED7-E516-4141-99C5-0AB8E21AAFDA}"/>
              </a:ext>
            </a:extLst>
          </p:cNvPr>
          <p:cNvCxnSpPr>
            <a:cxnSpLocks noChangeShapeType="1"/>
            <a:stCxn id="18" idx="0"/>
            <a:endCxn id="25" idx="2"/>
          </p:cNvCxnSpPr>
          <p:nvPr/>
        </p:nvCxnSpPr>
        <p:spPr bwMode="auto">
          <a:xfrm flipV="1">
            <a:off x="6981825" y="2962275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330" name="Rectangle 34">
            <a:extLst>
              <a:ext uri="{FF2B5EF4-FFF2-40B4-BE49-F238E27FC236}">
                <a16:creationId xmlns:a16="http://schemas.microsoft.com/office/drawing/2014/main" id="{37BEE826-74FF-4FB4-BE13-30A154C29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038475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1DC5D7-4801-46A6-8226-05925E4A1F6A}"/>
              </a:ext>
            </a:extLst>
          </p:cNvPr>
          <p:cNvCxnSpPr/>
          <p:nvPr/>
        </p:nvCxnSpPr>
        <p:spPr>
          <a:xfrm>
            <a:off x="876300" y="4619625"/>
            <a:ext cx="3571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32" name="TextBox 38">
            <a:extLst>
              <a:ext uri="{FF2B5EF4-FFF2-40B4-BE49-F238E27FC236}">
                <a16:creationId xmlns:a16="http://schemas.microsoft.com/office/drawing/2014/main" id="{DA3ECE39-4F6C-4806-9822-6EFE2DBF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76750"/>
            <a:ext cx="38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IN" altLang="en-US" b="1" baseline="30000"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98333" name="Rectangle 29">
            <a:extLst>
              <a:ext uri="{FF2B5EF4-FFF2-40B4-BE49-F238E27FC236}">
                <a16:creationId xmlns:a16="http://schemas.microsoft.com/office/drawing/2014/main" id="{04D4D60D-4CDB-4A3E-A7CF-3391C8EF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486400"/>
            <a:ext cx="662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But again, CBC-MAC is secure for fixed length messages but not for variable length messages! Why?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CB63-710C-415A-B91C-DCA1312CEC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Problem with Variable Length CBC-MAC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9DCD7A-E1BC-45EF-B055-C5D59CF9F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304482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993300"/>
                </a:solidFill>
              </a:rPr>
              <a:t>m</a:t>
            </a:r>
            <a:r>
              <a:rPr lang="en-US" b="1" baseline="30000" dirty="0">
                <a:solidFill>
                  <a:srgbClr val="993300"/>
                </a:solidFill>
              </a:rPr>
              <a:t>1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955FA505-1587-4A84-9787-20C189076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3657600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993300"/>
                </a:solidFill>
              </a:rPr>
              <a:t>m</a:t>
            </a:r>
            <a:r>
              <a:rPr lang="pl-PL" b="1" baseline="30000" dirty="0">
                <a:solidFill>
                  <a:srgbClr val="993300"/>
                </a:solidFill>
              </a:rPr>
              <a:t>2</a:t>
            </a:r>
            <a:endParaRPr lang="en-US" b="1" baseline="30000" dirty="0">
              <a:solidFill>
                <a:srgbClr val="993300"/>
              </a:solidFill>
            </a:endParaRPr>
          </a:p>
        </p:txBody>
      </p:sp>
      <p:pic>
        <p:nvPicPr>
          <p:cNvPr id="99333" name="Picture 56" descr="MCj04359410000[1]">
            <a:extLst>
              <a:ext uri="{FF2B5EF4-FFF2-40B4-BE49-F238E27FC236}">
                <a16:creationId xmlns:a16="http://schemas.microsoft.com/office/drawing/2014/main" id="{E2FEA183-59E9-4B4C-862E-39F886E9A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689225"/>
            <a:ext cx="18415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7">
            <a:extLst>
              <a:ext uri="{FF2B5EF4-FFF2-40B4-BE49-F238E27FC236}">
                <a16:creationId xmlns:a16="http://schemas.microsoft.com/office/drawing/2014/main" id="{13F60E8C-7BBF-4B72-86E9-1443AA980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3044825"/>
            <a:ext cx="2814637" cy="923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latin typeface="+mn-lt"/>
              </a:rPr>
              <a:t>Mallory </a:t>
            </a:r>
            <a:r>
              <a:rPr lang="pl-PL" dirty="0">
                <a:solidFill>
                  <a:srgbClr val="0070C0"/>
                </a:solidFill>
                <a:latin typeface="+mn-lt"/>
              </a:rPr>
              <a:t>chooses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these two messages that Alice has sent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1D34EA6-1A71-4D5D-BAD0-866EEA6BC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3044825"/>
            <a:ext cx="1743075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993300"/>
                </a:solidFill>
              </a:rPr>
              <a:t>t</a:t>
            </a:r>
            <a:r>
              <a:rPr lang="pl-PL" sz="2000" b="1" baseline="-25000" dirty="0">
                <a:solidFill>
                  <a:srgbClr val="993300"/>
                </a:solidFill>
              </a:rPr>
              <a:t>1</a:t>
            </a:r>
            <a:r>
              <a:rPr lang="en-US" sz="2000" b="1" baseline="-25000" dirty="0">
                <a:solidFill>
                  <a:srgbClr val="993300"/>
                </a:solidFill>
              </a:rPr>
              <a:t> </a:t>
            </a:r>
            <a:r>
              <a:rPr lang="pl-PL" sz="2000" b="1" dirty="0">
                <a:solidFill>
                  <a:srgbClr val="993300"/>
                </a:solidFill>
              </a:rPr>
              <a:t>=</a:t>
            </a:r>
            <a:r>
              <a:rPr lang="en-US" sz="2000" b="1" dirty="0">
                <a:solidFill>
                  <a:srgbClr val="993300"/>
                </a:solidFill>
              </a:rPr>
              <a:t> </a:t>
            </a:r>
            <a:r>
              <a:rPr lang="en-US" sz="2000" b="1" dirty="0" err="1">
                <a:solidFill>
                  <a:srgbClr val="993300"/>
                </a:solidFill>
              </a:rPr>
              <a:t>MAC</a:t>
            </a:r>
            <a:r>
              <a:rPr lang="en-US" sz="2000" b="1" baseline="-25000" dirty="0" err="1">
                <a:solidFill>
                  <a:srgbClr val="993300"/>
                </a:solidFill>
              </a:rPr>
              <a:t>k</a:t>
            </a:r>
            <a:r>
              <a:rPr lang="en-US" sz="2000" b="1" dirty="0">
                <a:solidFill>
                  <a:srgbClr val="993300"/>
                </a:solidFill>
              </a:rPr>
              <a:t>(m</a:t>
            </a:r>
            <a:r>
              <a:rPr lang="pl-PL" sz="2000" b="1" baseline="30000" dirty="0">
                <a:solidFill>
                  <a:srgbClr val="993300"/>
                </a:solidFill>
              </a:rPr>
              <a:t>1</a:t>
            </a:r>
            <a:r>
              <a:rPr lang="en-US" sz="2000" b="1" dirty="0">
                <a:solidFill>
                  <a:srgbClr val="993300"/>
                </a:solidFill>
              </a:rPr>
              <a:t>)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82DDD99-F639-40D6-95AA-301F39372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646488"/>
            <a:ext cx="1743075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993300"/>
                </a:solidFill>
              </a:rPr>
              <a:t>t</a:t>
            </a:r>
            <a:r>
              <a:rPr lang="en-US" sz="2000" b="1" baseline="-25000" dirty="0">
                <a:solidFill>
                  <a:srgbClr val="993300"/>
                </a:solidFill>
              </a:rPr>
              <a:t>2</a:t>
            </a:r>
            <a:r>
              <a:rPr lang="en-US" sz="2000" b="1" dirty="0">
                <a:solidFill>
                  <a:srgbClr val="993300"/>
                </a:solidFill>
              </a:rPr>
              <a:t> </a:t>
            </a:r>
            <a:r>
              <a:rPr lang="pl-PL" sz="2000" b="1" dirty="0">
                <a:solidFill>
                  <a:srgbClr val="993300"/>
                </a:solidFill>
              </a:rPr>
              <a:t>=</a:t>
            </a:r>
            <a:r>
              <a:rPr lang="en-US" sz="2000" b="1" dirty="0">
                <a:solidFill>
                  <a:srgbClr val="993300"/>
                </a:solidFill>
              </a:rPr>
              <a:t> </a:t>
            </a:r>
            <a:r>
              <a:rPr lang="en-US" sz="2000" b="1" dirty="0" err="1">
                <a:solidFill>
                  <a:srgbClr val="993300"/>
                </a:solidFill>
              </a:rPr>
              <a:t>MAC</a:t>
            </a:r>
            <a:r>
              <a:rPr lang="en-US" sz="2000" b="1" baseline="-25000" dirty="0" err="1">
                <a:solidFill>
                  <a:srgbClr val="993300"/>
                </a:solidFill>
              </a:rPr>
              <a:t>k</a:t>
            </a:r>
            <a:r>
              <a:rPr lang="en-US" sz="2000" b="1" dirty="0">
                <a:solidFill>
                  <a:srgbClr val="993300"/>
                </a:solidFill>
              </a:rPr>
              <a:t>(m</a:t>
            </a:r>
            <a:r>
              <a:rPr lang="en-US" sz="2000" b="1" baseline="30000" dirty="0">
                <a:solidFill>
                  <a:srgbClr val="993300"/>
                </a:solidFill>
              </a:rPr>
              <a:t>2</a:t>
            </a:r>
            <a:r>
              <a:rPr lang="en-US" sz="2000" b="1" dirty="0">
                <a:solidFill>
                  <a:srgbClr val="9933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1962-8A4F-431D-933B-FF5E0517EF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Problem with Variable Length CBC-MAC</a:t>
            </a:r>
          </a:p>
        </p:txBody>
      </p:sp>
      <p:sp>
        <p:nvSpPr>
          <p:cNvPr id="4" name="TextBox 37">
            <a:extLst>
              <a:ext uri="{FF2B5EF4-FFF2-40B4-BE49-F238E27FC236}">
                <a16:creationId xmlns:a16="http://schemas.microsoft.com/office/drawing/2014/main" id="{881F2338-CADF-406D-A975-99593A507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676400"/>
            <a:ext cx="6500812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70C0"/>
                </a:solidFill>
                <a:latin typeface="+mn-lt"/>
              </a:rPr>
              <a:t>Mallory has two message pairs as shown above.  She now can construct a new message shown below</a:t>
            </a:r>
            <a:endParaRPr lang="en-IN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Rectangle 38">
            <a:extLst>
              <a:ext uri="{FF2B5EF4-FFF2-40B4-BE49-F238E27FC236}">
                <a16:creationId xmlns:a16="http://schemas.microsoft.com/office/drawing/2014/main" id="{FAC45085-3E08-4BC1-985B-632EDB5E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5715000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m</a:t>
            </a:r>
            <a:r>
              <a:rPr lang="en-US" b="1" baseline="30000">
                <a:solidFill>
                  <a:srgbClr val="993300"/>
                </a:solidFill>
              </a:rPr>
              <a:t>1</a:t>
            </a:r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3E413955-231E-44B3-B230-E69ADDFDE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5715000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993300"/>
                </a:solidFill>
              </a:rPr>
              <a:t>m</a:t>
            </a:r>
            <a:r>
              <a:rPr lang="en-US" b="1" baseline="30000" dirty="0">
                <a:solidFill>
                  <a:srgbClr val="993300"/>
                </a:solidFill>
              </a:rPr>
              <a:t>2</a:t>
            </a:r>
            <a:r>
              <a:rPr lang="pl-PL" b="1" baseline="-25000" dirty="0">
                <a:solidFill>
                  <a:srgbClr val="993300"/>
                </a:solidFill>
              </a:rPr>
              <a:t> </a:t>
            </a:r>
            <a:r>
              <a:rPr lang="pl-PL" b="1" dirty="0">
                <a:solidFill>
                  <a:srgbClr val="993300"/>
                </a:solidFill>
              </a:rPr>
              <a:t>xor </a:t>
            </a:r>
            <a:r>
              <a:rPr lang="pl-PL" sz="2000" b="1" dirty="0">
                <a:solidFill>
                  <a:srgbClr val="993300"/>
                </a:solidFill>
              </a:rPr>
              <a:t>t</a:t>
            </a:r>
            <a:r>
              <a:rPr lang="pl-PL" sz="2000" b="1" baseline="-25000" dirty="0">
                <a:solidFill>
                  <a:srgbClr val="993300"/>
                </a:solidFill>
              </a:rPr>
              <a:t>1</a:t>
            </a:r>
            <a:endParaRPr lang="en-US" sz="2000" b="1" baseline="-25000" dirty="0">
              <a:solidFill>
                <a:srgbClr val="993300"/>
              </a:solidFill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C8FFA160-6AC7-4716-B020-D21B4847C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4343400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993300"/>
                </a:solidFill>
              </a:rPr>
              <a:t>E</a:t>
            </a:r>
            <a:r>
              <a:rPr lang="en-US" sz="2400" b="1" baseline="-25000" dirty="0" err="1">
                <a:solidFill>
                  <a:srgbClr val="993300"/>
                </a:solidFill>
              </a:rPr>
              <a:t>k</a:t>
            </a:r>
            <a:endParaRPr lang="en-US" sz="2400" b="1" dirty="0">
              <a:solidFill>
                <a:srgbClr val="993300"/>
              </a:solidFill>
            </a:endParaRPr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CCD2BC3A-3FA7-4A25-962F-209E8AB02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4343400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993300"/>
                </a:solidFill>
              </a:rPr>
              <a:t>E</a:t>
            </a:r>
            <a:r>
              <a:rPr lang="en-US" sz="2400" b="1" baseline="-25000" dirty="0" err="1">
                <a:solidFill>
                  <a:srgbClr val="993300"/>
                </a:solidFill>
              </a:rPr>
              <a:t>k</a:t>
            </a:r>
            <a:endParaRPr lang="en-US" sz="2400" b="1" dirty="0">
              <a:solidFill>
                <a:srgbClr val="993300"/>
              </a:solidFill>
            </a:endParaRPr>
          </a:p>
        </p:txBody>
      </p:sp>
      <p:cxnSp>
        <p:nvCxnSpPr>
          <p:cNvPr id="10" name="AutoShape 42">
            <a:extLst>
              <a:ext uri="{FF2B5EF4-FFF2-40B4-BE49-F238E27FC236}">
                <a16:creationId xmlns:a16="http://schemas.microsoft.com/office/drawing/2014/main" id="{73A035D8-2B58-4474-A23C-FCA6601D755E}"/>
              </a:ext>
            </a:extLst>
          </p:cNvPr>
          <p:cNvCxnSpPr>
            <a:cxnSpLocks noChangeShapeType="1"/>
            <a:stCxn id="6" idx="0"/>
            <a:endCxn id="8" idx="2"/>
          </p:cNvCxnSpPr>
          <p:nvPr/>
        </p:nvCxnSpPr>
        <p:spPr bwMode="auto">
          <a:xfrm flipV="1">
            <a:off x="4548188" y="50292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3">
            <a:extLst>
              <a:ext uri="{FF2B5EF4-FFF2-40B4-BE49-F238E27FC236}">
                <a16:creationId xmlns:a16="http://schemas.microsoft.com/office/drawing/2014/main" id="{EEBC0B73-5615-401A-AED3-2146F6440883}"/>
              </a:ext>
            </a:extLst>
          </p:cNvPr>
          <p:cNvCxnSpPr>
            <a:cxnSpLocks noChangeShapeType="1"/>
            <a:stCxn id="7" idx="0"/>
            <a:endCxn id="9" idx="2"/>
          </p:cNvCxnSpPr>
          <p:nvPr/>
        </p:nvCxnSpPr>
        <p:spPr bwMode="auto">
          <a:xfrm flipV="1">
            <a:off x="5691188" y="50292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" name="Picture 44" descr="txp_fig">
            <a:extLst>
              <a:ext uri="{FF2B5EF4-FFF2-40B4-BE49-F238E27FC236}">
                <a16:creationId xmlns:a16="http://schemas.microsoft.com/office/drawing/2014/main" id="{2436A67F-B880-402B-91E7-1991BCF714E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5257800"/>
            <a:ext cx="2079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5" descr="txp_fig">
            <a:extLst>
              <a:ext uri="{FF2B5EF4-FFF2-40B4-BE49-F238E27FC236}">
                <a16:creationId xmlns:a16="http://schemas.microsoft.com/office/drawing/2014/main" id="{CF1623B8-4556-4F28-8227-997874AD865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8" y="5257800"/>
            <a:ext cx="2079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AutoShape 46">
            <a:extLst>
              <a:ext uri="{FF2B5EF4-FFF2-40B4-BE49-F238E27FC236}">
                <a16:creationId xmlns:a16="http://schemas.microsoft.com/office/drawing/2014/main" id="{241093E0-AB04-4CC9-9254-E6D35C7606A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4548188" y="4305300"/>
            <a:ext cx="1028700" cy="1104900"/>
          </a:xfrm>
          <a:prstGeom prst="bentConnector4">
            <a:avLst>
              <a:gd name="adj1" fmla="val -22222"/>
              <a:gd name="adj2" fmla="val 655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47">
            <a:extLst>
              <a:ext uri="{FF2B5EF4-FFF2-40B4-BE49-F238E27FC236}">
                <a16:creationId xmlns:a16="http://schemas.microsoft.com/office/drawing/2014/main" id="{A998FA5B-5F51-4B75-9EFD-19F31AFB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3352800"/>
            <a:ext cx="1600200" cy="4572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b="1" dirty="0">
                <a:solidFill>
                  <a:srgbClr val="993300"/>
                </a:solidFill>
              </a:rPr>
              <a:t>t’= </a:t>
            </a:r>
            <a:r>
              <a:rPr lang="en-US" sz="2000" b="1" dirty="0" err="1">
                <a:solidFill>
                  <a:srgbClr val="993300"/>
                </a:solidFill>
              </a:rPr>
              <a:t>MAC</a:t>
            </a:r>
            <a:r>
              <a:rPr lang="en-US" sz="2000" b="1" baseline="-25000" dirty="0" err="1">
                <a:solidFill>
                  <a:srgbClr val="993300"/>
                </a:solidFill>
              </a:rPr>
              <a:t>k</a:t>
            </a:r>
            <a:r>
              <a:rPr lang="en-US" sz="2000" b="1" dirty="0">
                <a:solidFill>
                  <a:srgbClr val="993300"/>
                </a:solidFill>
              </a:rPr>
              <a:t>(</a:t>
            </a:r>
            <a:r>
              <a:rPr lang="en-US" b="1" dirty="0">
                <a:solidFill>
                  <a:srgbClr val="993300"/>
                </a:solidFill>
              </a:rPr>
              <a:t>m</a:t>
            </a:r>
            <a:r>
              <a:rPr lang="pl-PL" b="1" dirty="0">
                <a:solidFill>
                  <a:srgbClr val="993300"/>
                </a:solidFill>
              </a:rPr>
              <a:t>’</a:t>
            </a:r>
            <a:r>
              <a:rPr lang="en-US" sz="2000" b="1" dirty="0">
                <a:solidFill>
                  <a:srgbClr val="993300"/>
                </a:solidFill>
              </a:rPr>
              <a:t>)</a:t>
            </a:r>
          </a:p>
        </p:txBody>
      </p:sp>
      <p:cxnSp>
        <p:nvCxnSpPr>
          <p:cNvPr id="16" name="AutoShape 48">
            <a:extLst>
              <a:ext uri="{FF2B5EF4-FFF2-40B4-BE49-F238E27FC236}">
                <a16:creationId xmlns:a16="http://schemas.microsoft.com/office/drawing/2014/main" id="{3C3DCDE1-2709-4D85-93ED-118371136504}"/>
              </a:ext>
            </a:extLst>
          </p:cNvPr>
          <p:cNvCxnSpPr>
            <a:cxnSpLocks noChangeShapeType="1"/>
            <a:stCxn id="9" idx="0"/>
            <a:endCxn id="15" idx="2"/>
          </p:cNvCxnSpPr>
          <p:nvPr/>
        </p:nvCxnSpPr>
        <p:spPr bwMode="auto">
          <a:xfrm flipV="1">
            <a:off x="5691188" y="38100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AutoShape 50">
            <a:extLst>
              <a:ext uri="{FF2B5EF4-FFF2-40B4-BE49-F238E27FC236}">
                <a16:creationId xmlns:a16="http://schemas.microsoft.com/office/drawing/2014/main" id="{286AF0E2-D49D-47A8-AB51-F8641F685F7F}"/>
              </a:ext>
            </a:extLst>
          </p:cNvPr>
          <p:cNvSpPr>
            <a:spLocks/>
          </p:cNvSpPr>
          <p:nvPr/>
        </p:nvSpPr>
        <p:spPr bwMode="auto">
          <a:xfrm rot="5400000" flipH="1">
            <a:off x="5005388" y="5067300"/>
            <a:ext cx="228600" cy="2286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8" name="AutoShape 53">
            <a:extLst>
              <a:ext uri="{FF2B5EF4-FFF2-40B4-BE49-F238E27FC236}">
                <a16:creationId xmlns:a16="http://schemas.microsoft.com/office/drawing/2014/main" id="{AB043CD8-C937-428D-B66A-8171A9DD5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3709988"/>
            <a:ext cx="1757362" cy="685800"/>
          </a:xfrm>
          <a:prstGeom prst="wedgeEllipseCallout">
            <a:avLst>
              <a:gd name="adj1" fmla="val -117513"/>
              <a:gd name="adj2" fmla="val -37703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b="1" dirty="0">
                <a:solidFill>
                  <a:srgbClr val="993300"/>
                </a:solidFill>
              </a:rPr>
              <a:t>t’ = t</a:t>
            </a:r>
            <a:r>
              <a:rPr lang="pl-PL" sz="2800" b="1" baseline="-25000" dirty="0">
                <a:solidFill>
                  <a:srgbClr val="993300"/>
                </a:solidFill>
              </a:rPr>
              <a:t>2</a:t>
            </a:r>
            <a:endParaRPr lang="en-US" sz="2800" b="1" baseline="-25000" dirty="0">
              <a:solidFill>
                <a:srgbClr val="993300"/>
              </a:solidFill>
            </a:endParaRPr>
          </a:p>
        </p:txBody>
      </p:sp>
      <p:sp>
        <p:nvSpPr>
          <p:cNvPr id="19" name="AutoShape 55">
            <a:extLst>
              <a:ext uri="{FF2B5EF4-FFF2-40B4-BE49-F238E27FC236}">
                <a16:creationId xmlns:a16="http://schemas.microsoft.com/office/drawing/2014/main" id="{312D1264-A713-4FB6-84BC-F0536C927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3638550"/>
            <a:ext cx="928687" cy="552450"/>
          </a:xfrm>
          <a:prstGeom prst="wedgeEllipseCallout">
            <a:avLst>
              <a:gd name="adj1" fmla="val 109259"/>
              <a:gd name="adj2" fmla="val 3541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b="1">
                <a:solidFill>
                  <a:srgbClr val="993300"/>
                </a:solidFill>
              </a:rPr>
              <a:t>t</a:t>
            </a:r>
            <a:r>
              <a:rPr lang="pl-PL" sz="2800" b="1" baseline="-25000">
                <a:solidFill>
                  <a:srgbClr val="993300"/>
                </a:solidFill>
              </a:rPr>
              <a:t>1</a:t>
            </a:r>
            <a:endParaRPr lang="en-US" sz="2800" b="1" baseline="-25000" dirty="0">
              <a:solidFill>
                <a:srgbClr val="993300"/>
              </a:solidFill>
            </a:endParaRPr>
          </a:p>
        </p:txBody>
      </p:sp>
      <p:sp>
        <p:nvSpPr>
          <p:cNvPr id="20" name="AutoShape 53">
            <a:extLst>
              <a:ext uri="{FF2B5EF4-FFF2-40B4-BE49-F238E27FC236}">
                <a16:creationId xmlns:a16="http://schemas.microsoft.com/office/drawing/2014/main" id="{937FDEE7-372A-4589-A519-178DC61E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8" y="5210175"/>
            <a:ext cx="1143000" cy="685800"/>
          </a:xfrm>
          <a:prstGeom prst="wedgeEllipseCallout">
            <a:avLst>
              <a:gd name="adj1" fmla="val -123725"/>
              <a:gd name="adj2" fmla="val -48658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993300"/>
                </a:solidFill>
              </a:rPr>
              <a:t>m</a:t>
            </a:r>
            <a:r>
              <a:rPr lang="en-US" sz="2800" b="1" baseline="30000" dirty="0">
                <a:solidFill>
                  <a:srgbClr val="993300"/>
                </a:solidFill>
              </a:rPr>
              <a:t>2</a:t>
            </a:r>
            <a:endParaRPr lang="en-US" sz="2800" b="1" baseline="-25000" dirty="0">
              <a:solidFill>
                <a:srgbClr val="9933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EB0942-E2B4-4E0F-B424-9ABF7EB2F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95675"/>
            <a:ext cx="2286000" cy="923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latin typeface="+mn-lt"/>
                <a:cs typeface="Calibri" pitchFamily="34" charset="0"/>
              </a:rPr>
              <a:t>Mallory can now send this new valid pair   </a:t>
            </a:r>
            <a:r>
              <a:rPr lang="en-US" b="1" i="1" dirty="0">
                <a:solidFill>
                  <a:srgbClr val="C00000"/>
                </a:solidFill>
                <a:latin typeface="+mn-lt"/>
                <a:cs typeface="Calibri" pitchFamily="34" charset="0"/>
              </a:rPr>
              <a:t>(m</a:t>
            </a:r>
            <a:r>
              <a:rPr lang="en-US" b="1" i="1" baseline="30000" dirty="0">
                <a:solidFill>
                  <a:srgbClr val="C00000"/>
                </a:solidFill>
                <a:latin typeface="+mn-lt"/>
                <a:cs typeface="Calibri" pitchFamily="34" charset="0"/>
              </a:rPr>
              <a:t>’</a:t>
            </a:r>
            <a:r>
              <a:rPr lang="en-US" b="1" i="1" dirty="0">
                <a:solidFill>
                  <a:srgbClr val="C00000"/>
                </a:solidFill>
                <a:latin typeface="+mn-lt"/>
                <a:cs typeface="Calibri" pitchFamily="34" charset="0"/>
              </a:rPr>
              <a:t> , t</a:t>
            </a:r>
            <a:r>
              <a:rPr lang="en-US" b="1" i="1" baseline="30000" dirty="0">
                <a:solidFill>
                  <a:srgbClr val="C00000"/>
                </a:solidFill>
                <a:latin typeface="+mn-lt"/>
                <a:cs typeface="Calibri" pitchFamily="34" charset="0"/>
              </a:rPr>
              <a:t>’</a:t>
            </a:r>
            <a:r>
              <a:rPr lang="en-US" b="1" i="1" dirty="0">
                <a:solidFill>
                  <a:srgbClr val="C00000"/>
                </a:solidFill>
                <a:latin typeface="+mn-lt"/>
                <a:cs typeface="Calibri" pitchFamily="34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+mn-lt"/>
                <a:cs typeface="Calibri" pitchFamily="34" charset="0"/>
              </a:rPr>
              <a:t>to Bob </a:t>
            </a:r>
            <a:endParaRPr lang="en-IN" dirty="0">
              <a:solidFill>
                <a:srgbClr val="C00000"/>
              </a:solidFill>
              <a:latin typeface="+mn-lt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C668-B4B9-4CFE-94A8-403D081209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CBC-MAC Construction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4A47B-7FD1-44DF-A54A-B9AA694DC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m</a:t>
            </a:r>
            <a:r>
              <a:rPr lang="en-US" b="1" baseline="-25000">
                <a:solidFill>
                  <a:srgbClr val="993300"/>
                </a:solidFill>
              </a:rPr>
              <a:t>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1DE6FA-F829-462D-9E11-2E0C3F97D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m</a:t>
            </a:r>
            <a:r>
              <a:rPr lang="en-US" b="1" baseline="-25000">
                <a:solidFill>
                  <a:srgbClr val="993300"/>
                </a:solidFill>
              </a:rPr>
              <a:t>2</a:t>
            </a:r>
            <a:endParaRPr lang="en-US" sz="2000" b="1">
              <a:solidFill>
                <a:srgbClr val="9933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21EB8D-2502-4F16-9AD4-A832D70BF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m</a:t>
            </a:r>
            <a:r>
              <a:rPr lang="en-US" b="1" baseline="-25000">
                <a:solidFill>
                  <a:srgbClr val="993300"/>
                </a:solidFill>
              </a:rPr>
              <a:t>3</a:t>
            </a:r>
            <a:endParaRPr lang="en-US" sz="2000" b="1">
              <a:solidFill>
                <a:srgbClr val="993300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39F7619-CF99-4AD3-8C18-9F204D507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993300"/>
                </a:solidFill>
              </a:rPr>
              <a:t>m</a:t>
            </a:r>
            <a:r>
              <a:rPr lang="en-US" b="1" baseline="-25000" dirty="0">
                <a:solidFill>
                  <a:srgbClr val="993300"/>
                </a:solidFill>
              </a:rPr>
              <a:t>d</a:t>
            </a:r>
            <a:endParaRPr lang="en-US" sz="2000" b="1" dirty="0">
              <a:solidFill>
                <a:srgbClr val="993300"/>
              </a:solidFill>
            </a:endParaRPr>
          </a:p>
        </p:txBody>
      </p:sp>
      <p:sp>
        <p:nvSpPr>
          <p:cNvPr id="101383" name="Text Box 8">
            <a:extLst>
              <a:ext uri="{FF2B5EF4-FFF2-40B4-BE49-F238E27FC236}">
                <a16:creationId xmlns:a16="http://schemas.microsoft.com/office/drawing/2014/main" id="{5A9257B5-6768-489A-A6D4-847EE04CE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4791075"/>
            <a:ext cx="6889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 . . 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6CB80B2D-BC14-4E38-BC3E-184007A08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AA4F1E86-F64C-497A-B05E-5C704BC1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A268638E-DBCE-417D-9311-32613A286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101387" name="AutoShape 15">
            <a:extLst>
              <a:ext uri="{FF2B5EF4-FFF2-40B4-BE49-F238E27FC236}">
                <a16:creationId xmlns:a16="http://schemas.microsoft.com/office/drawing/2014/main" id="{857A5757-9057-4D83-B5CA-68784537C9FB}"/>
              </a:ext>
            </a:extLst>
          </p:cNvPr>
          <p:cNvCxnSpPr>
            <a:cxnSpLocks noChangeShapeType="1"/>
            <a:stCxn id="4" idx="0"/>
            <a:endCxn id="9" idx="2"/>
          </p:cNvCxnSpPr>
          <p:nvPr/>
        </p:nvCxnSpPr>
        <p:spPr bwMode="auto">
          <a:xfrm flipV="1">
            <a:off x="13430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88" name="AutoShape 16">
            <a:extLst>
              <a:ext uri="{FF2B5EF4-FFF2-40B4-BE49-F238E27FC236}">
                <a16:creationId xmlns:a16="http://schemas.microsoft.com/office/drawing/2014/main" id="{F59C8F55-D25E-4F2A-81B5-5A1065B166C2}"/>
              </a:ext>
            </a:extLst>
          </p:cNvPr>
          <p:cNvCxnSpPr>
            <a:cxnSpLocks noChangeShapeType="1"/>
            <a:stCxn id="5" idx="0"/>
            <a:endCxn id="10" idx="2"/>
          </p:cNvCxnSpPr>
          <p:nvPr/>
        </p:nvCxnSpPr>
        <p:spPr bwMode="auto">
          <a:xfrm flipV="1">
            <a:off x="24860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89" name="AutoShape 17">
            <a:extLst>
              <a:ext uri="{FF2B5EF4-FFF2-40B4-BE49-F238E27FC236}">
                <a16:creationId xmlns:a16="http://schemas.microsoft.com/office/drawing/2014/main" id="{90683843-5A41-4BF7-BB82-1CD10F47B48C}"/>
              </a:ext>
            </a:extLst>
          </p:cNvPr>
          <p:cNvCxnSpPr>
            <a:cxnSpLocks noChangeShapeType="1"/>
            <a:stCxn id="6" idx="0"/>
            <a:endCxn id="11" idx="2"/>
          </p:cNvCxnSpPr>
          <p:nvPr/>
        </p:nvCxnSpPr>
        <p:spPr bwMode="auto">
          <a:xfrm flipV="1">
            <a:off x="36290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1390" name="Picture 18" descr="txp_fig">
            <a:extLst>
              <a:ext uri="{FF2B5EF4-FFF2-40B4-BE49-F238E27FC236}">
                <a16:creationId xmlns:a16="http://schemas.microsoft.com/office/drawing/2014/main" id="{19FFD3BA-308C-4E64-A4F3-DD4578BFF1B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1" name="Picture 19" descr="txp_fig">
            <a:extLst>
              <a:ext uri="{FF2B5EF4-FFF2-40B4-BE49-F238E27FC236}">
                <a16:creationId xmlns:a16="http://schemas.microsoft.com/office/drawing/2014/main" id="{2109789D-8250-4675-BC7B-047A2DCBCA10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2" name="Picture 20" descr="txp_fig">
            <a:extLst>
              <a:ext uri="{FF2B5EF4-FFF2-40B4-BE49-F238E27FC236}">
                <a16:creationId xmlns:a16="http://schemas.microsoft.com/office/drawing/2014/main" id="{AD757151-BB63-4361-9069-257570000F2B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1">
            <a:extLst>
              <a:ext uri="{FF2B5EF4-FFF2-40B4-BE49-F238E27FC236}">
                <a16:creationId xmlns:a16="http://schemas.microsoft.com/office/drawing/2014/main" id="{C4BA2915-4265-41A4-86EA-6E5B498AC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101394" name="AutoShape 22">
            <a:extLst>
              <a:ext uri="{FF2B5EF4-FFF2-40B4-BE49-F238E27FC236}">
                <a16:creationId xmlns:a16="http://schemas.microsoft.com/office/drawing/2014/main" id="{07DBC36E-D614-411A-A6F2-964357ED484F}"/>
              </a:ext>
            </a:extLst>
          </p:cNvPr>
          <p:cNvCxnSpPr>
            <a:cxnSpLocks noChangeShapeType="1"/>
            <a:endCxn id="18" idx="2"/>
          </p:cNvCxnSpPr>
          <p:nvPr/>
        </p:nvCxnSpPr>
        <p:spPr bwMode="auto">
          <a:xfrm flipV="1">
            <a:off x="69818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1395" name="Picture 23" descr="txp_fig">
            <a:extLst>
              <a:ext uri="{FF2B5EF4-FFF2-40B4-BE49-F238E27FC236}">
                <a16:creationId xmlns:a16="http://schemas.microsoft.com/office/drawing/2014/main" id="{85362EFF-8085-46F6-89B4-77435ECE5B36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396" name="AutoShape 25">
            <a:extLst>
              <a:ext uri="{FF2B5EF4-FFF2-40B4-BE49-F238E27FC236}">
                <a16:creationId xmlns:a16="http://schemas.microsoft.com/office/drawing/2014/main" id="{6512CB8B-8D07-41C8-AA2E-FCC95A18466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1343025" y="3533775"/>
            <a:ext cx="1028700" cy="1104900"/>
          </a:xfrm>
          <a:prstGeom prst="bentConnector4">
            <a:avLst>
              <a:gd name="adj1" fmla="val -22222"/>
              <a:gd name="adj2" fmla="val 655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97" name="AutoShape 26">
            <a:extLst>
              <a:ext uri="{FF2B5EF4-FFF2-40B4-BE49-F238E27FC236}">
                <a16:creationId xmlns:a16="http://schemas.microsoft.com/office/drawing/2014/main" id="{175B5B49-CF13-4DAD-8FBE-7005C5EA37C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2486025" y="3533775"/>
            <a:ext cx="1028700" cy="1104900"/>
          </a:xfrm>
          <a:prstGeom prst="bentConnector4">
            <a:avLst>
              <a:gd name="adj1" fmla="val -22222"/>
              <a:gd name="adj2" fmla="val 655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98" name="AutoShape 27">
            <a:extLst>
              <a:ext uri="{FF2B5EF4-FFF2-40B4-BE49-F238E27FC236}">
                <a16:creationId xmlns:a16="http://schemas.microsoft.com/office/drawing/2014/main" id="{A0B81BA4-A6F8-4BED-A913-6411D1B9120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5762625" y="3533775"/>
            <a:ext cx="1028700" cy="1104900"/>
          </a:xfrm>
          <a:prstGeom prst="bentConnector4">
            <a:avLst>
              <a:gd name="adj1" fmla="val -22222"/>
              <a:gd name="adj2" fmla="val 655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399" name="Text Box 30">
            <a:extLst>
              <a:ext uri="{FF2B5EF4-FFF2-40B4-BE49-F238E27FC236}">
                <a16:creationId xmlns:a16="http://schemas.microsoft.com/office/drawing/2014/main" id="{9AC5BBBB-66BE-468E-9F73-AB53BC37A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822BBB17-F393-4EC4-A032-089005328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2428875"/>
            <a:ext cx="990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solidFill>
                  <a:srgbClr val="993300"/>
                </a:solidFill>
              </a:rPr>
              <a:t>MAC</a:t>
            </a:r>
            <a:r>
              <a:rPr lang="en-US" sz="2000" b="1" baseline="-25000" dirty="0" err="1">
                <a:solidFill>
                  <a:srgbClr val="993300"/>
                </a:solidFill>
              </a:rPr>
              <a:t>k</a:t>
            </a:r>
            <a:r>
              <a:rPr lang="en-US" sz="2000" b="1" dirty="0">
                <a:solidFill>
                  <a:srgbClr val="993300"/>
                </a:solidFill>
              </a:rPr>
              <a:t>(m)</a:t>
            </a:r>
          </a:p>
        </p:txBody>
      </p:sp>
      <p:cxnSp>
        <p:nvCxnSpPr>
          <p:cNvPr id="101401" name="AutoShape 33">
            <a:extLst>
              <a:ext uri="{FF2B5EF4-FFF2-40B4-BE49-F238E27FC236}">
                <a16:creationId xmlns:a16="http://schemas.microsoft.com/office/drawing/2014/main" id="{11ED5A50-B9E3-4527-A78F-D3F4D433239E}"/>
              </a:ext>
            </a:extLst>
          </p:cNvPr>
          <p:cNvCxnSpPr>
            <a:cxnSpLocks noChangeShapeType="1"/>
            <a:stCxn id="18" idx="0"/>
            <a:endCxn id="25" idx="2"/>
          </p:cNvCxnSpPr>
          <p:nvPr/>
        </p:nvCxnSpPr>
        <p:spPr bwMode="auto">
          <a:xfrm flipV="1">
            <a:off x="6981825" y="2962275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402" name="Rectangle 34">
            <a:extLst>
              <a:ext uri="{FF2B5EF4-FFF2-40B4-BE49-F238E27FC236}">
                <a16:creationId xmlns:a16="http://schemas.microsoft.com/office/drawing/2014/main" id="{76B0789D-B5B0-44FA-9DDB-D41EB5B11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038475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1403" name="Rectangle 27">
            <a:extLst>
              <a:ext uri="{FF2B5EF4-FFF2-40B4-BE49-F238E27FC236}">
                <a16:creationId xmlns:a16="http://schemas.microsoft.com/office/drawing/2014/main" id="{317079A5-CA8D-439C-86E5-331AD31EB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76400"/>
            <a:ext cx="556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b="1">
                <a:solidFill>
                  <a:schemeClr val="folHlink"/>
                </a:solidFill>
                <a:latin typeface="Arial" panose="020B0604020202020204" pitchFamily="34" charset="0"/>
              </a:rPr>
              <a:t>A secure CBC-MAC for variable length messages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62A7625-4535-4BF2-AF1F-CD35613B1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334000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1405" name="Line 29">
            <a:extLst>
              <a:ext uri="{FF2B5EF4-FFF2-40B4-BE49-F238E27FC236}">
                <a16:creationId xmlns:a16="http://schemas.microsoft.com/office/drawing/2014/main" id="{895F5BBE-3680-43B4-8399-7FD995664A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6" name="Line 30">
            <a:extLst>
              <a:ext uri="{FF2B5EF4-FFF2-40B4-BE49-F238E27FC236}">
                <a16:creationId xmlns:a16="http://schemas.microsoft.com/office/drawing/2014/main" id="{9C6179F2-9E86-474E-A153-7AC3A57620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64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7" name="Line 31">
            <a:extLst>
              <a:ext uri="{FF2B5EF4-FFF2-40B4-BE49-F238E27FC236}">
                <a16:creationId xmlns:a16="http://schemas.microsoft.com/office/drawing/2014/main" id="{E6CF4EA6-AC62-40E2-9DC1-3FE5FA757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4BD82AB-32BC-41F0-88FB-9D90B5502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24600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|m|</a:t>
            </a:r>
            <a:endParaRPr lang="en-US" altLang="en-US" b="1" baseline="-25000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1409" name="Rectangle 33">
            <a:extLst>
              <a:ext uri="{FF2B5EF4-FFF2-40B4-BE49-F238E27FC236}">
                <a16:creationId xmlns:a16="http://schemas.microsoft.com/office/drawing/2014/main" id="{7D87FA31-914A-474C-A631-614CB871C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8213"/>
            <a:ext cx="5257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None/>
            </a:pPr>
            <a:r>
              <a:rPr lang="en-US" altLang="en-US" sz="1600" i="1">
                <a:solidFill>
                  <a:schemeClr val="tx2"/>
                </a:solidFill>
                <a:latin typeface="Arial" panose="020B0604020202020204" pitchFamily="34" charset="0"/>
              </a:rPr>
              <a:t>Prepend</a:t>
            </a: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 length of the message |m| (encoded as an n-bit string) to m and then compute the tag (appending the length to the end is not secure!)</a:t>
            </a:r>
          </a:p>
        </p:txBody>
      </p:sp>
      <p:sp>
        <p:nvSpPr>
          <p:cNvPr id="101410" name="Text Box 34">
            <a:extLst>
              <a:ext uri="{FF2B5EF4-FFF2-40B4-BE49-F238E27FC236}">
                <a16:creationId xmlns:a16="http://schemas.microsoft.com/office/drawing/2014/main" id="{C9F6DD4D-CBD9-493B-B10E-88FFE1084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62600"/>
            <a:ext cx="6934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Remark: Another approach (advantageous if the message length is unknown in the beginning) is to use two keys k1 and k2 and set </a:t>
            </a:r>
          </a:p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t = F</a:t>
            </a:r>
            <a:r>
              <a:rPr lang="en-US" altLang="en-US" baseline="-25000">
                <a:latin typeface="Arial" panose="020B0604020202020204" pitchFamily="34" charset="0"/>
              </a:rPr>
              <a:t>k2</a:t>
            </a:r>
            <a:r>
              <a:rPr lang="en-US" altLang="en-US">
                <a:latin typeface="Arial" panose="020B0604020202020204" pitchFamily="34" charset="0"/>
              </a:rPr>
              <a:t>(CBC-MAC</a:t>
            </a:r>
            <a:r>
              <a:rPr lang="en-US" altLang="en-US" baseline="-25000">
                <a:latin typeface="Arial" panose="020B0604020202020204" pitchFamily="34" charset="0"/>
              </a:rPr>
              <a:t>k1</a:t>
            </a:r>
            <a:r>
              <a:rPr lang="en-US" altLang="en-US">
                <a:latin typeface="Arial" panose="020B0604020202020204" pitchFamily="34" charset="0"/>
              </a:rPr>
              <a:t>(m))</a:t>
            </a:r>
            <a:endParaRPr lang="en-US" altLang="en-US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>
            <a:extLst>
              <a:ext uri="{FF2B5EF4-FFF2-40B4-BE49-F238E27FC236}">
                <a16:creationId xmlns:a16="http://schemas.microsoft.com/office/drawing/2014/main" id="{2BEC98AE-773E-4F2D-978E-DB3DD769BB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600" b="1">
                <a:solidFill>
                  <a:schemeClr val="hlink"/>
                </a:solidFill>
              </a:rPr>
              <a:t>CCA-SECURITY</a:t>
            </a:r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8AAC9DEB-9857-4960-92E3-A2462EA4B7A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 b="1">
                <a:solidFill>
                  <a:schemeClr val="hlink"/>
                </a:solidFill>
              </a:rPr>
              <a:t>From CPA-security </a:t>
            </a:r>
          </a:p>
          <a:p>
            <a:pPr algn="r"/>
            <a:r>
              <a:rPr lang="en-US" altLang="en-US" b="1">
                <a:solidFill>
                  <a:schemeClr val="hlink"/>
                </a:solidFill>
              </a:rPr>
              <a:t>and </a:t>
            </a:r>
          </a:p>
          <a:p>
            <a:pPr algn="r"/>
            <a:r>
              <a:rPr lang="en-US" altLang="en-US" b="1">
                <a:solidFill>
                  <a:schemeClr val="hlink"/>
                </a:solidFill>
              </a:rPr>
              <a:t>Secure MAC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>
            <a:extLst>
              <a:ext uri="{FF2B5EF4-FFF2-40B4-BE49-F238E27FC236}">
                <a16:creationId xmlns:a16="http://schemas.microsoft.com/office/drawing/2014/main" id="{1ADF31AE-2E0F-465A-9753-F5224458DF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 b="1">
                <a:solidFill>
                  <a:schemeClr val="folHlink"/>
                </a:solidFill>
              </a:rPr>
              <a:t>ENCRYPT-THEN-AUTHENTICATE</a:t>
            </a:r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9E5CD77B-DA1C-4077-9E8A-B369DC2436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3581400"/>
            <a:ext cx="7010400" cy="685800"/>
          </a:xfrm>
        </p:spPr>
        <p:txBody>
          <a:bodyPr/>
          <a:lstStyle/>
          <a:p>
            <a:r>
              <a:rPr lang="en-US" altLang="en-US" sz="2400" b="1">
                <a:solidFill>
                  <a:schemeClr val="accent2"/>
                </a:solidFill>
              </a:rPr>
              <a:t>c = (r, F</a:t>
            </a:r>
            <a:r>
              <a:rPr lang="en-US" altLang="en-US" sz="2400" b="1" baseline="-25000">
                <a:solidFill>
                  <a:schemeClr val="accent2"/>
                </a:solidFill>
              </a:rPr>
              <a:t>k1</a:t>
            </a:r>
            <a:r>
              <a:rPr lang="en-US" altLang="en-US" sz="2400" b="1">
                <a:solidFill>
                  <a:schemeClr val="accent2"/>
                </a:solidFill>
              </a:rPr>
              <a:t>(r)+m), MAC</a:t>
            </a:r>
            <a:r>
              <a:rPr lang="en-US" altLang="en-US" sz="2400" b="1" baseline="-25000">
                <a:solidFill>
                  <a:schemeClr val="accent2"/>
                </a:solidFill>
              </a:rPr>
              <a:t>k2</a:t>
            </a:r>
            <a:r>
              <a:rPr lang="en-US" altLang="en-US" sz="2400" b="1">
                <a:solidFill>
                  <a:schemeClr val="accent2"/>
                </a:solidFill>
              </a:rPr>
              <a:t>(r, Fk1(r)+m)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5E9975D0-8368-48C9-8B60-DB2BDC527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600" b="1"/>
              <a:t>CCA-Secure Encryption</a:t>
            </a:r>
            <a:br>
              <a:rPr lang="en-US" altLang="en-US" sz="4600" b="1"/>
            </a:br>
            <a:r>
              <a:rPr lang="en-US" altLang="en-US" sz="4600" b="1"/>
              <a:t>(textbook)</a:t>
            </a:r>
          </a:p>
        </p:txBody>
      </p:sp>
      <p:pic>
        <p:nvPicPr>
          <p:cNvPr id="107524" name="Picture 4">
            <a:extLst>
              <a:ext uri="{FF2B5EF4-FFF2-40B4-BE49-F238E27FC236}">
                <a16:creationId xmlns:a16="http://schemas.microsoft.com/office/drawing/2014/main" id="{CCEFF3C2-3915-456C-A25F-B02C6CF43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693863"/>
            <a:ext cx="7910513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AF631E1-9535-4EBE-9A38-9FFAA487C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7400"/>
              <a:t>PRF From PRG</a:t>
            </a:r>
          </a:p>
        </p:txBody>
      </p:sp>
      <p:pic>
        <p:nvPicPr>
          <p:cNvPr id="67588" name="Picture 4">
            <a:extLst>
              <a:ext uri="{FF2B5EF4-FFF2-40B4-BE49-F238E27FC236}">
                <a16:creationId xmlns:a16="http://schemas.microsoft.com/office/drawing/2014/main" id="{291DEE0F-84FA-43A4-BDB4-221A63C4D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660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9" name="Picture 5">
            <a:extLst>
              <a:ext uri="{FF2B5EF4-FFF2-40B4-BE49-F238E27FC236}">
                <a16:creationId xmlns:a16="http://schemas.microsoft.com/office/drawing/2014/main" id="{0349F6FF-BF57-416F-B7B8-3F67977D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6172200"/>
            <a:ext cx="8234363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A1EA717-3FDA-443D-A5FD-96811268E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400"/>
              <a:t>TASKS (till date)</a:t>
            </a:r>
            <a:br>
              <a:rPr lang="en-US" altLang="en-US" sz="3400"/>
            </a:br>
            <a:r>
              <a:rPr lang="en-US" altLang="en-US" sz="3400"/>
              <a:t> </a:t>
            </a:r>
            <a:r>
              <a:rPr lang="en-US" altLang="en-US" sz="1600" b="1"/>
              <a:t>Assuming Discrete Logarithm Problem to be a one-way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A216A58-F2FB-4371-B0DB-57B8AD909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3810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200" b="1"/>
          </a:p>
          <a:p>
            <a:pPr>
              <a:lnSpc>
                <a:spcPct val="80000"/>
              </a:lnSpc>
            </a:pPr>
            <a:endParaRPr lang="en-US" altLang="en-US" sz="2200" b="1"/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Build a provable secure PRG</a:t>
            </a:r>
            <a:endParaRPr lang="en-US" altLang="en-US" sz="2400" b="1" dirty="0">
              <a:ea typeface="Verdana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Build a provably secure PRF</a:t>
            </a:r>
            <a:endParaRPr lang="en-US" altLang="en-US" sz="2400" b="1" dirty="0">
              <a:ea typeface="Verdana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Use the PRF in some secure mode of operation to obtain a CPA-secure encryption scheme</a:t>
            </a:r>
            <a:endParaRPr lang="en-US" altLang="en-US" sz="2400" b="1" dirty="0">
              <a:ea typeface="Verdana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Use the PRF to build a secure MAC</a:t>
            </a:r>
            <a:endParaRPr lang="en-US" altLang="en-US" sz="2400" b="1" dirty="0">
              <a:ea typeface="Verdana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Use  CPA-security and secure MAC to design a state-of-the-art provably CCA-secure encryption scheme</a:t>
            </a:r>
            <a:endParaRPr lang="en-US" altLang="en-US" sz="2400" b="1" dirty="0">
              <a:ea typeface="Verdana"/>
            </a:endParaRPr>
          </a:p>
          <a:p>
            <a:pPr lvl="1" indent="-436245">
              <a:lnSpc>
                <a:spcPct val="80000"/>
              </a:lnSpc>
            </a:pPr>
            <a:endParaRPr lang="en-US" altLang="en-US" sz="2000" b="1">
              <a:ea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>
            <a:extLst>
              <a:ext uri="{FF2B5EF4-FFF2-40B4-BE49-F238E27FC236}">
                <a16:creationId xmlns:a16="http://schemas.microsoft.com/office/drawing/2014/main" id="{381F12AA-2CEB-490B-8782-22E4436F0A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THANK YOU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76928CEE-A80E-485A-90BD-E82B89D8C0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Any Questions?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AE1441B-AE05-4BE9-A83E-11B6C1721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/>
              <a:t>PRF  from PRG (Contd.)</a:t>
            </a:r>
          </a:p>
        </p:txBody>
      </p:sp>
      <p:pic>
        <p:nvPicPr>
          <p:cNvPr id="68612" name="Picture 4">
            <a:extLst>
              <a:ext uri="{FF2B5EF4-FFF2-40B4-BE49-F238E27FC236}">
                <a16:creationId xmlns:a16="http://schemas.microsoft.com/office/drawing/2014/main" id="{51D0EFE4-FC53-4843-B5D7-20D2ECFA0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70063"/>
            <a:ext cx="7162800" cy="428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7310A98-F1E3-4D64-BFC8-C6811E3F5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/>
              <a:t>PRFs to Invertible PRFs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39D31D3-E3D9-47E8-BF73-699CD1A2C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2209800"/>
            <a:ext cx="8001000" cy="1143000"/>
          </a:xfrm>
        </p:spPr>
        <p:txBody>
          <a:bodyPr/>
          <a:lstStyle/>
          <a:p>
            <a:r>
              <a:rPr lang="en-US" altLang="en-US" sz="4600"/>
              <a:t>Feistel Networks</a:t>
            </a:r>
          </a:p>
        </p:txBody>
      </p:sp>
      <p:pic>
        <p:nvPicPr>
          <p:cNvPr id="69636" name="Picture 4">
            <a:extLst>
              <a:ext uri="{FF2B5EF4-FFF2-40B4-BE49-F238E27FC236}">
                <a16:creationId xmlns:a16="http://schemas.microsoft.com/office/drawing/2014/main" id="{82C1FEDA-F332-4FA0-9F86-32F8E010F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8375"/>
            <a:ext cx="792480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8ED67A8-1062-43C7-B479-AD2C915EA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Round Feistel Structure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E8E3CEFF-EA59-4BB8-BEFD-C32B3E5E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14525"/>
            <a:ext cx="49942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>
            <a:extLst>
              <a:ext uri="{FF2B5EF4-FFF2-40B4-BE49-F238E27FC236}">
                <a16:creationId xmlns:a16="http://schemas.microsoft.com/office/drawing/2014/main" id="{C0290374-622E-4E0E-95BF-7A57F3CFAB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CPA-Security Doesn’t Suffice!</a:t>
            </a:r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30364137-005C-4FF6-BC6A-50C551C1E65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CCA-Security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5817501-C1B0-4DF5-8AFA-16679E576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000"/>
              <a:t>Defining Computational Security Against CHOSEN CIPHERTEXT ATTACK (CCA)</a:t>
            </a:r>
          </a:p>
        </p:txBody>
      </p:sp>
      <p:sp>
        <p:nvSpPr>
          <p:cNvPr id="76803" name="Oval 3">
            <a:extLst>
              <a:ext uri="{FF2B5EF4-FFF2-40B4-BE49-F238E27FC236}">
                <a16:creationId xmlns:a16="http://schemas.microsoft.com/office/drawing/2014/main" id="{64C3FF09-4622-4B0E-8085-58A6303EE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78050"/>
            <a:ext cx="1219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Adv A</a:t>
            </a:r>
          </a:p>
        </p:txBody>
      </p:sp>
      <p:sp>
        <p:nvSpPr>
          <p:cNvPr id="76804" name="Oval 4">
            <a:extLst>
              <a:ext uri="{FF2B5EF4-FFF2-40B4-BE49-F238E27FC236}">
                <a16:creationId xmlns:a16="http://schemas.microsoft.com/office/drawing/2014/main" id="{6155630A-B6D7-4601-9D29-B2EF9C12B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692650"/>
            <a:ext cx="2438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Encryption Algo</a:t>
            </a:r>
          </a:p>
          <a:p>
            <a:pPr algn="ctr"/>
            <a:r>
              <a:rPr lang="en-US" altLang="en-US" sz="1200"/>
              <a:t>(Gen, Enc, Dec)</a:t>
            </a:r>
          </a:p>
        </p:txBody>
      </p:sp>
      <p:sp>
        <p:nvSpPr>
          <p:cNvPr id="76805" name="Line 5">
            <a:extLst>
              <a:ext uri="{FF2B5EF4-FFF2-40B4-BE49-F238E27FC236}">
                <a16:creationId xmlns:a16="http://schemas.microsoft.com/office/drawing/2014/main" id="{C3354EAD-1173-404D-B9CE-FDC991E8A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1145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1CC1C09A-AF76-4F7F-AB55-4FF11310E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3352800"/>
            <a:ext cx="9858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  <a:r>
              <a:rPr lang="en-US" altLang="en-US" baseline="-25000"/>
              <a:t>0</a:t>
            </a:r>
            <a:r>
              <a:rPr lang="en-US" altLang="en-US"/>
              <a:t>, m</a:t>
            </a:r>
            <a:r>
              <a:rPr lang="en-US" altLang="en-US" baseline="-25000"/>
              <a:t>1</a:t>
            </a:r>
            <a:endParaRPr lang="en-US" altLang="en-US" sz="1400" baseline="-25000"/>
          </a:p>
          <a:p>
            <a:r>
              <a:rPr lang="en-US" altLang="en-US" sz="1400"/>
              <a:t>Same</a:t>
            </a:r>
          </a:p>
          <a:p>
            <a:r>
              <a:rPr lang="en-US" altLang="en-US" sz="1400"/>
              <a:t>length</a:t>
            </a:r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id="{4F4D090D-7CA3-4C21-AD9B-6AC1F6F3B4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406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32E9896D-5C21-4D23-962A-CC0239666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19812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r>
              <a:rPr lang="en-US" altLang="en-US" baseline="30000"/>
              <a:t>n</a:t>
            </a:r>
          </a:p>
        </p:txBody>
      </p:sp>
      <p:sp>
        <p:nvSpPr>
          <p:cNvPr id="76809" name="Text Box 9">
            <a:extLst>
              <a:ext uri="{FF2B5EF4-FFF2-40B4-BE49-F238E27FC236}">
                <a16:creationId xmlns:a16="http://schemas.microsoft.com/office/drawing/2014/main" id="{C200B956-3344-4645-B8C3-07A9D8852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3073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r>
              <a:rPr lang="en-US" altLang="en-US" baseline="30000"/>
              <a:t>n</a:t>
            </a:r>
          </a:p>
        </p:txBody>
      </p:sp>
      <p:sp>
        <p:nvSpPr>
          <p:cNvPr id="76810" name="Line 10">
            <a:extLst>
              <a:ext uri="{FF2B5EF4-FFF2-40B4-BE49-F238E27FC236}">
                <a16:creationId xmlns:a16="http://schemas.microsoft.com/office/drawing/2014/main" id="{30DBC31B-28F1-4130-839C-BE57241EE7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997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1" name="Text Box 11">
            <a:extLst>
              <a:ext uri="{FF2B5EF4-FFF2-40B4-BE49-F238E27FC236}">
                <a16:creationId xmlns:a16="http://schemas.microsoft.com/office/drawing/2014/main" id="{7134A812-55C3-4ABC-9A2C-824FD4A3A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683250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b (random) in {0,1} </a:t>
            </a:r>
          </a:p>
        </p:txBody>
      </p:sp>
      <p:sp>
        <p:nvSpPr>
          <p:cNvPr id="76812" name="Line 12">
            <a:extLst>
              <a:ext uri="{FF2B5EF4-FFF2-40B4-BE49-F238E27FC236}">
                <a16:creationId xmlns:a16="http://schemas.microsoft.com/office/drawing/2014/main" id="{28A7621A-A651-4CE8-A538-C547224279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71145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3" name="Text Box 13">
            <a:extLst>
              <a:ext uri="{FF2B5EF4-FFF2-40B4-BE49-F238E27FC236}">
                <a16:creationId xmlns:a16="http://schemas.microsoft.com/office/drawing/2014/main" id="{2328FC91-DBF0-4E5E-9CE7-0387B2F5E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c=Enc</a:t>
            </a:r>
            <a:r>
              <a:rPr lang="en-US" altLang="en-US" baseline="-25000"/>
              <a:t>k</a:t>
            </a:r>
            <a:r>
              <a:rPr lang="en-US" altLang="en-US"/>
              <a:t>(m</a:t>
            </a:r>
            <a:r>
              <a:rPr lang="en-US" altLang="en-US" baseline="-25000"/>
              <a:t>b</a:t>
            </a:r>
            <a:r>
              <a:rPr lang="en-US" altLang="en-US"/>
              <a:t>) </a:t>
            </a:r>
          </a:p>
        </p:txBody>
      </p:sp>
      <p:sp>
        <p:nvSpPr>
          <p:cNvPr id="76814" name="Line 14">
            <a:extLst>
              <a:ext uri="{FF2B5EF4-FFF2-40B4-BE49-F238E27FC236}">
                <a16:creationId xmlns:a16="http://schemas.microsoft.com/office/drawing/2014/main" id="{5CCADC75-4A59-4175-9CEA-93499D222E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4066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5" name="Text Box 15">
            <a:extLst>
              <a:ext uri="{FF2B5EF4-FFF2-40B4-BE49-F238E27FC236}">
                <a16:creationId xmlns:a16="http://schemas.microsoft.com/office/drawing/2014/main" id="{21571FEC-8C9D-4A03-A9F7-6F7739568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  <a:r>
              <a:rPr lang="en-US" altLang="en-US" baseline="-25000"/>
              <a:t>guess</a:t>
            </a:r>
          </a:p>
        </p:txBody>
      </p:sp>
      <p:sp>
        <p:nvSpPr>
          <p:cNvPr id="76816" name="Text Box 16">
            <a:extLst>
              <a:ext uri="{FF2B5EF4-FFF2-40B4-BE49-F238E27FC236}">
                <a16:creationId xmlns:a16="http://schemas.microsoft.com/office/drawing/2014/main" id="{B68A732C-BB54-4C96-B4A4-41ABF0E8E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667250"/>
            <a:ext cx="39751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Cryptosystem is CCA-secure </a:t>
            </a:r>
          </a:p>
          <a:p>
            <a:r>
              <a:rPr lang="en-US" altLang="en-US" b="1"/>
              <a:t>if for all PPT adversaries A:  </a:t>
            </a:r>
          </a:p>
          <a:p>
            <a:endParaRPr lang="en-US" altLang="en-US" b="1"/>
          </a:p>
          <a:p>
            <a:r>
              <a:rPr lang="en-US" altLang="en-US" b="1"/>
              <a:t>P[b</a:t>
            </a:r>
            <a:r>
              <a:rPr lang="en-US" altLang="en-US" b="1" baseline="-25000"/>
              <a:t>guess </a:t>
            </a:r>
            <a:r>
              <a:rPr lang="en-US" altLang="en-US" b="1"/>
              <a:t>= b] &lt;= ½ + negl(n) </a:t>
            </a:r>
          </a:p>
        </p:txBody>
      </p:sp>
      <p:sp>
        <p:nvSpPr>
          <p:cNvPr id="76817" name="Freeform 17">
            <a:extLst>
              <a:ext uri="{FF2B5EF4-FFF2-40B4-BE49-F238E27FC236}">
                <a16:creationId xmlns:a16="http://schemas.microsoft.com/office/drawing/2014/main" id="{B6ECC138-F3DF-4CB9-8B50-D884DEFAC4F5}"/>
              </a:ext>
            </a:extLst>
          </p:cNvPr>
          <p:cNvSpPr>
            <a:spLocks/>
          </p:cNvSpPr>
          <p:nvPr/>
        </p:nvSpPr>
        <p:spPr bwMode="auto">
          <a:xfrm>
            <a:off x="2667000" y="1828800"/>
            <a:ext cx="1371600" cy="381000"/>
          </a:xfrm>
          <a:custGeom>
            <a:avLst/>
            <a:gdLst>
              <a:gd name="T0" fmla="*/ 0 w 864"/>
              <a:gd name="T1" fmla="*/ 240 h 240"/>
              <a:gd name="T2" fmla="*/ 240 w 864"/>
              <a:gd name="T3" fmla="*/ 48 h 240"/>
              <a:gd name="T4" fmla="*/ 864 w 8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240">
                <a:moveTo>
                  <a:pt x="0" y="240"/>
                </a:moveTo>
                <a:cubicBezTo>
                  <a:pt x="48" y="164"/>
                  <a:pt x="96" y="88"/>
                  <a:pt x="240" y="48"/>
                </a:cubicBezTo>
                <a:cubicBezTo>
                  <a:pt x="384" y="8"/>
                  <a:pt x="760" y="8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8" name="Rectangle 18">
            <a:extLst>
              <a:ext uri="{FF2B5EF4-FFF2-40B4-BE49-F238E27FC236}">
                <a16:creationId xmlns:a16="http://schemas.microsoft.com/office/drawing/2014/main" id="{A8D1F72E-C0DA-4C6A-BD8A-AC235811A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752600"/>
            <a:ext cx="1905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Enc</a:t>
            </a:r>
            <a:r>
              <a:rPr lang="en-US" altLang="en-US" baseline="-25000"/>
              <a:t>k</a:t>
            </a:r>
            <a:r>
              <a:rPr lang="en-US" altLang="en-US"/>
              <a:t>() Server</a:t>
            </a:r>
          </a:p>
        </p:txBody>
      </p:sp>
      <p:sp>
        <p:nvSpPr>
          <p:cNvPr id="76819" name="Text Box 19">
            <a:extLst>
              <a:ext uri="{FF2B5EF4-FFF2-40B4-BE49-F238E27FC236}">
                <a16:creationId xmlns:a16="http://schemas.microsoft.com/office/drawing/2014/main" id="{B07ED0BB-B21C-4B11-A953-4C0134FE4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48288"/>
            <a:ext cx="1576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 = Gen(1</a:t>
            </a:r>
            <a:r>
              <a:rPr lang="en-US" altLang="en-US" baseline="30000"/>
              <a:t>n</a:t>
            </a:r>
            <a:r>
              <a:rPr lang="en-US" altLang="en-US"/>
              <a:t>)</a:t>
            </a:r>
          </a:p>
        </p:txBody>
      </p:sp>
      <p:sp>
        <p:nvSpPr>
          <p:cNvPr id="76820" name="Rectangle 20">
            <a:extLst>
              <a:ext uri="{FF2B5EF4-FFF2-40B4-BE49-F238E27FC236}">
                <a16:creationId xmlns:a16="http://schemas.microsoft.com/office/drawing/2014/main" id="{0A99A50A-2A6B-4E3E-A7E2-7ADD911E5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048000"/>
            <a:ext cx="1905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</a:t>
            </a:r>
            <a:r>
              <a:rPr lang="en-US" altLang="en-US" baseline="-25000"/>
              <a:t>k</a:t>
            </a:r>
            <a:r>
              <a:rPr lang="en-US" altLang="en-US"/>
              <a:t>() Server</a:t>
            </a:r>
          </a:p>
        </p:txBody>
      </p:sp>
      <p:sp>
        <p:nvSpPr>
          <p:cNvPr id="76821" name="Freeform 21">
            <a:extLst>
              <a:ext uri="{FF2B5EF4-FFF2-40B4-BE49-F238E27FC236}">
                <a16:creationId xmlns:a16="http://schemas.microsoft.com/office/drawing/2014/main" id="{783FC2D7-CC11-482C-A2CE-E9265F28793C}"/>
              </a:ext>
            </a:extLst>
          </p:cNvPr>
          <p:cNvSpPr>
            <a:spLocks/>
          </p:cNvSpPr>
          <p:nvPr/>
        </p:nvSpPr>
        <p:spPr bwMode="auto">
          <a:xfrm>
            <a:off x="3200400" y="2590800"/>
            <a:ext cx="990600" cy="635000"/>
          </a:xfrm>
          <a:custGeom>
            <a:avLst/>
            <a:gdLst>
              <a:gd name="T0" fmla="*/ 0 w 624"/>
              <a:gd name="T1" fmla="*/ 0 h 400"/>
              <a:gd name="T2" fmla="*/ 240 w 624"/>
              <a:gd name="T3" fmla="*/ 336 h 400"/>
              <a:gd name="T4" fmla="*/ 624 w 624"/>
              <a:gd name="T5" fmla="*/ 384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00">
                <a:moveTo>
                  <a:pt x="0" y="0"/>
                </a:moveTo>
                <a:cubicBezTo>
                  <a:pt x="68" y="136"/>
                  <a:pt x="136" y="272"/>
                  <a:pt x="240" y="336"/>
                </a:cubicBezTo>
                <a:cubicBezTo>
                  <a:pt x="344" y="400"/>
                  <a:pt x="560" y="376"/>
                  <a:pt x="624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2" name="Text Box 22">
            <a:extLst>
              <a:ext uri="{FF2B5EF4-FFF2-40B4-BE49-F238E27FC236}">
                <a16:creationId xmlns:a16="http://schemas.microsoft.com/office/drawing/2014/main" id="{F437A822-1D0D-4152-A14D-DE0A2BBEA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2819400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≠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nimBg="1"/>
      <p:bldP spid="76804" grpId="0" animBg="1"/>
      <p:bldP spid="76806" grpId="0"/>
      <p:bldP spid="76808" grpId="0"/>
      <p:bldP spid="76808" grpId="1"/>
      <p:bldP spid="76809" grpId="0"/>
      <p:bldP spid="76811" grpId="0"/>
      <p:bldP spid="76813" grpId="0"/>
      <p:bldP spid="76815" grpId="0"/>
      <p:bldP spid="76816" grpId="0" animBg="1"/>
      <p:bldP spid="76818" grpId="0" animBg="1"/>
      <p:bldP spid="76819" grpId="0"/>
      <p:bldP spid="76820" grpId="0" animBg="1"/>
      <p:bldP spid="768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F524-3EE7-479F-9153-539E7A2796C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8599" y="3989387"/>
            <a:ext cx="8686800" cy="1470025"/>
          </a:xfrm>
          <a:noFill/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72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Message Authentication Codes</a:t>
            </a:r>
          </a:p>
        </p:txBody>
      </p:sp>
      <p:sp>
        <p:nvSpPr>
          <p:cNvPr id="81923" name="Subtitle 2">
            <a:extLst>
              <a:ext uri="{FF2B5EF4-FFF2-40B4-BE49-F238E27FC236}">
                <a16:creationId xmlns:a16="http://schemas.microsoft.com/office/drawing/2014/main" id="{71CEE471-11A5-45C1-B749-4DFA32D5598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77863" y="5516563"/>
            <a:ext cx="7778750" cy="503237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Need, Construction and Attacks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10" ma:contentTypeDescription="Create a new document." ma:contentTypeScope="" ma:versionID="20a84fb6ad40c22b0679f6ed2f1ab974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f3fcf638bd9d0aec1963da316bd99653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76566c8-5863-4230-bf35-5b2b4eaf1a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b4a7436-6881-4c77-9def-992d6ac43f94}" ma:internalName="TaxCatchAll" ma:showField="CatchAllData" ma:web="7498ef00-a751-4e43-9bcd-4f3dac93f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a02f85-95b9-4d1e-8958-bf3b9f1583b9">
      <Terms xmlns="http://schemas.microsoft.com/office/infopath/2007/PartnerControls"/>
    </lcf76f155ced4ddcb4097134ff3c332f>
    <TaxCatchAll xmlns="7498ef00-a751-4e43-9bcd-4f3dac93fd8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740706-7AC4-4F91-81AE-A5DFDA176BBC}"/>
</file>

<file path=customXml/itemProps2.xml><?xml version="1.0" encoding="utf-8"?>
<ds:datastoreItem xmlns:ds="http://schemas.openxmlformats.org/officeDocument/2006/customXml" ds:itemID="{F88D64B2-0522-4289-A797-64A6F47E7F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834309-6764-4A6F-9A4B-770B5386DF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290</TotalTime>
  <Words>1220</Words>
  <Application>Microsoft Office PowerPoint</Application>
  <PresentationFormat>On-screen Show (4:3)</PresentationFormat>
  <Paragraphs>238</Paragraphs>
  <Slides>31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Profile</vt:lpstr>
      <vt:lpstr>CCA-SECURITY</vt:lpstr>
      <vt:lpstr>REVIEW </vt:lpstr>
      <vt:lpstr>PRF From PRG</vt:lpstr>
      <vt:lpstr>PRF  from PRG (Contd.)</vt:lpstr>
      <vt:lpstr>PRFs to Invertible PRFs</vt:lpstr>
      <vt:lpstr>Multiple Round Feistel Structure</vt:lpstr>
      <vt:lpstr>CPA-Security Doesn’t Suffice!</vt:lpstr>
      <vt:lpstr>Defining Computational Security Against CHOSEN CIPHERTEXT ATTACK (CCA)</vt:lpstr>
      <vt:lpstr>Message Authentication Codes</vt:lpstr>
      <vt:lpstr>Problem of Data Integrity</vt:lpstr>
      <vt:lpstr>Does Encryption Guarantee Integrity? </vt:lpstr>
      <vt:lpstr>Data Authentication using a MAC</vt:lpstr>
      <vt:lpstr>Components of the Authentication Protocol</vt:lpstr>
      <vt:lpstr>Security of MAC</vt:lpstr>
      <vt:lpstr>Replay Attack</vt:lpstr>
      <vt:lpstr>Construction of MAC using a PRF</vt:lpstr>
      <vt:lpstr>Variable Length MACs (Trial 1)</vt:lpstr>
      <vt:lpstr>Variable Length MACs (Trial 2)</vt:lpstr>
      <vt:lpstr>Variable Length MACs (Trial 3)</vt:lpstr>
      <vt:lpstr>Variable Length MACs (Trial 4)</vt:lpstr>
      <vt:lpstr>FINAL PROTOCOL (textbook)</vt:lpstr>
      <vt:lpstr> Cipher Block Chaining MAC (CBC-MAC)</vt:lpstr>
      <vt:lpstr>CBC-MAC Construction</vt:lpstr>
      <vt:lpstr>Problem with Variable Length CBC-MAC</vt:lpstr>
      <vt:lpstr>Problem with Variable Length CBC-MAC</vt:lpstr>
      <vt:lpstr>CBC-MAC Construction</vt:lpstr>
      <vt:lpstr>CCA-SECURITY</vt:lpstr>
      <vt:lpstr>ENCRYPT-THEN-AUTHENTICATE</vt:lpstr>
      <vt:lpstr>CCA-Secure Encryption (textbook)</vt:lpstr>
      <vt:lpstr>TASKS (till date)  Assuming Discrete Logarithm Problem to be a one-way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Srinathan</dc:creator>
  <cp:lastModifiedBy>Srinathan K</cp:lastModifiedBy>
  <cp:revision>76</cp:revision>
  <cp:lastPrinted>1601-01-01T00:00:00Z</cp:lastPrinted>
  <dcterms:created xsi:type="dcterms:W3CDTF">1601-01-01T00:00:00Z</dcterms:created>
  <dcterms:modified xsi:type="dcterms:W3CDTF">2022-02-07T18:52:27Z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0x01010015BCC50B40434847A090975301202254</vt:lpwstr>
  </property>
  <property fmtid="{D5CDD505-2E9C-101B-9397-08002B2CF9AE}" pid="4" name="MediaServiceImageTags">
    <vt:lpwstr/>
  </property>
</Properties>
</file>