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_rels/data1.xml.rels" ContentType="application/vnd.openxmlformats-package.relationships+xml"/>
  <Override PartName="/ppt/diagrams/_rels/drawing1.xml.rels" ContentType="application/vnd.openxmlformats-package.relationships+xml"/>
  <Override PartName="/ppt/diagrams/_rels/data2.xml.rels" ContentType="application/vnd.openxmlformats-package.relationships+xml"/>
  <Override PartName="/ppt/diagrams/_rels/drawing2.xml.rels" ContentType="application/vnd.openxmlformats-package.relationships+xml"/>
  <Override PartName="/ppt/diagrams/data3.xml" ContentType="application/vnd.openxmlformats-officedocument.drawingml.diagramData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OOXDiagramDataRels2_6.png" ContentType="image/png"/>
  <Override PartName="/ppt/media/OOXDiagramDataRels2_4.png" ContentType="image/png"/>
  <Override PartName="/ppt/media/image12.png" ContentType="image/png"/>
  <Override PartName="/ppt/media/OOXDiagramDataRels2_2.png" ContentType="image/png"/>
  <Override PartName="/ppt/media/image1.jpeg" ContentType="image/jpeg"/>
  <Override PartName="/ppt/media/image10.png" ContentType="image/png"/>
  <Override PartName="/ppt/media/OOXDiagramDataRels2_1.svg" ContentType="image/svg"/>
  <Override PartName="/ppt/media/OOXDiagramDrawingRels1_7.svg" ContentType="image/svg"/>
  <Override PartName="/ppt/media/OOXDiagramDataRels2_0.png" ContentType="image/png"/>
  <Override PartName="/ppt/media/OOXDiagramDrawingRels1_6.png" ContentType="image/png"/>
  <Override PartName="/ppt/media/OOXDiagramDrawingRels1_5.svg" ContentType="image/svg"/>
  <Override PartName="/ppt/media/OOXDiagramDataRels2_7.svg" ContentType="image/svg"/>
  <Override PartName="/ppt/media/OOXDiagramDrawingRels1_4.png" ContentType="image/png"/>
  <Override PartName="/ppt/media/image7.jpeg" ContentType="image/jpeg"/>
  <Override PartName="/ppt/media/OOXDiagramDrawingRels2_0.png" ContentType="image/png"/>
  <Override PartName="/ppt/media/OOXDiagramDataRels1_0.png" ContentType="image/png"/>
  <Override PartName="/ppt/media/OOXDiagramDrawingRels2_1.svg" ContentType="image/svg"/>
  <Override PartName="/ppt/media/OOXDiagramDataRels1_1.svg" ContentType="image/svg"/>
  <Override PartName="/ppt/media/OOXDiagramDrawingRels1_1.svg" ContentType="image/svg"/>
  <Override PartName="/ppt/media/image8.jpeg" ContentType="image/jpeg"/>
  <Override PartName="/ppt/media/OOXDiagramDrawingRels2_5.svg" ContentType="image/svg"/>
  <Override PartName="/ppt/media/OOXDiagramDrawingRels2_7.svg" ContentType="image/svg"/>
  <Override PartName="/ppt/media/image14.jpeg" ContentType="image/jpeg"/>
  <Override PartName="/ppt/media/image2.jpeg" ContentType="image/jpeg"/>
  <Override PartName="/ppt/media/image3.png" ContentType="image/png"/>
  <Override PartName="/ppt/media/image6.png" ContentType="image/png"/>
  <Override PartName="/ppt/media/OOXDiagramDataRels1_6.png" ContentType="image/png"/>
  <Override PartName="/ppt/media/image4.jpeg" ContentType="image/jpeg"/>
  <Override PartName="/ppt/media/OOXDiagramDrawingRels1_3.svg" ContentType="image/svg"/>
  <Override PartName="/ppt/media/OOXDiagramDrawingRels2_4.png" ContentType="image/png"/>
  <Override PartName="/ppt/media/OOXDiagramDataRels1_4.png" ContentType="image/png"/>
  <Override PartName="/ppt/media/OOXDiagramDrawingRels2_6.png" ContentType="image/png"/>
  <Override PartName="/ppt/media/image5.jpeg" ContentType="image/jpeg"/>
  <Override PartName="/ppt/media/image15.png" ContentType="image/png"/>
  <Override PartName="/ppt/media/OOXDiagramDrawingRels1_2.png" ContentType="image/png"/>
  <Override PartName="/ppt/media/OOXDiagramDataRels2_5.svg" ContentType="image/svg"/>
  <Override PartName="/ppt/media/OOXDiagramDataRels1_7.svg" ContentType="image/svg"/>
  <Override PartName="/ppt/media/image13.png" ContentType="image/png"/>
  <Override PartName="/ppt/media/OOXDiagramDataRels1_5.svg" ContentType="image/svg"/>
  <Override PartName="/ppt/media/image9.jpeg" ContentType="image/jpeg"/>
  <Override PartName="/ppt/media/image11.jpeg" ContentType="image/jpeg"/>
  <Override PartName="/ppt/media/OOXDiagramDrawingRels1_0.png" ContentType="image/png"/>
  <Override PartName="/ppt/media/OOXDiagramDataRels2_3.svg" ContentType="image/svg"/>
  <Override PartName="/ppt/media/OOXDiagramDataRels1_3.svg" ContentType="image/svg"/>
  <Override PartName="/ppt/media/OOXDiagramDrawingRels2_3.svg" ContentType="image/svg"/>
  <Override PartName="/ppt/media/OOXDiagramDataRels1_2.png" ContentType="image/png"/>
  <Override PartName="/ppt/media/OOXDiagramDrawingRels2_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<Relationship Id="rId5" Type="http://schemas.openxmlformats.org/officeDocument/2006/relationships/image" Target="../media/OOXDiagramDataRels1_4.png"/><Relationship Id="rId6" Type="http://schemas.openxmlformats.org/officeDocument/2006/relationships/image" Target="../media/OOXDiagramDataRels1_5.svg"/><Relationship Id="rId7" Type="http://schemas.openxmlformats.org/officeDocument/2006/relationships/image" Target="../media/OOXDiagramDataRels1_6.png"/><Relationship Id="rId8" Type="http://schemas.openxmlformats.org/officeDocument/2006/relationships/image" Target="../media/OOXDiagramDataRels1_7.svg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<Relationship Id="rId5" Type="http://schemas.openxmlformats.org/officeDocument/2006/relationships/image" Target="../media/OOXDiagramDataRels2_4.png"/><Relationship Id="rId6" Type="http://schemas.openxmlformats.org/officeDocument/2006/relationships/image" Target="../media/OOXDiagramDataRels2_5.svg"/><Relationship Id="rId7" Type="http://schemas.openxmlformats.org/officeDocument/2006/relationships/image" Target="../media/OOXDiagramDataRels2_6.png"/><Relationship Id="rId8" Type="http://schemas.openxmlformats.org/officeDocument/2006/relationships/image" Target="../media/OOXDiagramDataRels2_7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<Relationship Id="rId5" Type="http://schemas.openxmlformats.org/officeDocument/2006/relationships/image" Target="../media/OOXDiagramDrawingRels1_4.png"/><Relationship Id="rId6" Type="http://schemas.openxmlformats.org/officeDocument/2006/relationships/image" Target="../media/OOXDiagramDrawingRels1_5.svg"/><Relationship Id="rId7" Type="http://schemas.openxmlformats.org/officeDocument/2006/relationships/image" Target="../media/OOXDiagramDrawingRels1_6.png"/><Relationship Id="rId8" Type="http://schemas.openxmlformats.org/officeDocument/2006/relationships/image" Target="../media/OOXDiagramDrawingRels1_7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<Relationship Id="rId5" Type="http://schemas.openxmlformats.org/officeDocument/2006/relationships/image" Target="../media/OOXDiagramDrawingRels2_4.png"/><Relationship Id="rId6" Type="http://schemas.openxmlformats.org/officeDocument/2006/relationships/image" Target="../media/OOXDiagramDrawingRels2_5.svg"/><Relationship Id="rId7" Type="http://schemas.openxmlformats.org/officeDocument/2006/relationships/image" Target="../media/OOXDiagramDrawingRels2_6.png"/><Relationship Id="rId8" Type="http://schemas.openxmlformats.org/officeDocument/2006/relationships/image" Target="../media/OOXDiagramDrawingRels2_7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96A324-6CFF-42B8-8A5E-27CB3F2115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0741B1-5395-4467-997C-636212A45D6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Sitka Banner"/>
            </a:rPr>
            <a:t>It is difficult for models to predict correct results if the </a:t>
          </a:r>
          <a:r>
            <a:rPr lang="en-US"/>
            <a:t> testing data</a:t>
          </a:r>
          <a:r>
            <a:rPr lang="en-US">
              <a:latin typeface="Sitka Banner"/>
            </a:rPr>
            <a:t> distribution </a:t>
          </a:r>
          <a:r>
            <a:rPr lang="en-US"/>
            <a:t> is different from training data </a:t>
          </a:r>
          <a:r>
            <a:rPr lang="en-US">
              <a:latin typeface="Sitka Banner"/>
            </a:rPr>
            <a:t>distribution .</a:t>
          </a:r>
          <a:endParaRPr lang="en-US"/>
        </a:p>
      </dgm:t>
    </dgm:pt>
    <dgm:pt modelId="{52F521F7-6CE8-414F-B751-05050CFC61F8}" type="parTrans" cxnId="{E89A42F1-EC7F-463F-9B51-1BE17A1459AD}">
      <dgm:prSet/>
      <dgm:spPr/>
      <dgm:t>
        <a:bodyPr/>
        <a:lstStyle/>
        <a:p>
          <a:endParaRPr lang="en-US"/>
        </a:p>
      </dgm:t>
    </dgm:pt>
    <dgm:pt modelId="{0F95D659-08A9-49FB-9791-ADA7C7EFD7B3}" type="sibTrans" cxnId="{E89A42F1-EC7F-463F-9B51-1BE17A1459AD}">
      <dgm:prSet/>
      <dgm:spPr/>
      <dgm:t>
        <a:bodyPr/>
        <a:lstStyle/>
        <a:p>
          <a:endParaRPr lang="en-US"/>
        </a:p>
      </dgm:t>
    </dgm:pt>
    <dgm:pt modelId="{571647F8-245D-4559-8676-0CD2327BFD6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Example:</a:t>
          </a:r>
          <a:r>
            <a:rPr lang="en-US">
              <a:latin typeface="Sitka Banner"/>
            </a:rPr>
            <a:t> It would be easy</a:t>
          </a:r>
          <a:r>
            <a:rPr lang="en-US"/>
            <a:t> </a:t>
          </a:r>
          <a:r>
            <a:rPr lang="en-US">
              <a:latin typeface="Sitka Banner"/>
            </a:rPr>
            <a:t>for the model to classify correctly if the  </a:t>
          </a:r>
          <a:r>
            <a:rPr lang="en-US"/>
            <a:t> training  and testing  have images from different </a:t>
          </a:r>
          <a:r>
            <a:rPr lang="en-US">
              <a:latin typeface="Sitka Banner"/>
            </a:rPr>
            <a:t>cameras , but it would be a difficult task if the images belong to different domains.</a:t>
          </a:r>
          <a:endParaRPr lang="en-US"/>
        </a:p>
      </dgm:t>
    </dgm:pt>
    <dgm:pt modelId="{383243FD-A7CB-4873-90C2-00494904BEF3}" type="parTrans" cxnId="{530A800D-6EA4-4BD8-84F1-D991E5A7695C}">
      <dgm:prSet/>
      <dgm:spPr/>
      <dgm:t>
        <a:bodyPr/>
        <a:lstStyle/>
        <a:p>
          <a:endParaRPr lang="en-US"/>
        </a:p>
      </dgm:t>
    </dgm:pt>
    <dgm:pt modelId="{2D17E928-44AC-4595-B538-ADF3BFB89629}" type="sibTrans" cxnId="{530A800D-6EA4-4BD8-84F1-D991E5A7695C}">
      <dgm:prSet/>
      <dgm:spPr/>
      <dgm:t>
        <a:bodyPr/>
        <a:lstStyle/>
        <a:p>
          <a:endParaRPr lang="en-US"/>
        </a:p>
      </dgm:t>
    </dgm:pt>
    <dgm:pt modelId="{AF461918-8835-41F2-85EF-40C082A759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for models that perform well without retraining or quick adaptation when there is domain shift.</a:t>
          </a:r>
        </a:p>
      </dgm:t>
    </dgm:pt>
    <dgm:pt modelId="{DEEFA97E-8EC6-4265-8DE8-D377EB09D5EB}" type="parTrans" cxnId="{3E15E572-9A7A-4BC1-B7D8-2252E601DE79}">
      <dgm:prSet/>
      <dgm:spPr/>
      <dgm:t>
        <a:bodyPr/>
        <a:lstStyle/>
        <a:p>
          <a:endParaRPr lang="en-US"/>
        </a:p>
      </dgm:t>
    </dgm:pt>
    <dgm:pt modelId="{4BC191E8-999A-43E3-992D-5ED0C96053B1}" type="sibTrans" cxnId="{3E15E572-9A7A-4BC1-B7D8-2252E601DE79}">
      <dgm:prSet/>
      <dgm:spPr/>
      <dgm:t>
        <a:bodyPr/>
        <a:lstStyle/>
        <a:p>
          <a:endParaRPr lang="en-US"/>
        </a:p>
      </dgm:t>
    </dgm:pt>
    <dgm:pt modelId="{2047D85F-92D3-4847-9CA7-7DA4620DE7A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Domain Generalization works well in </a:t>
          </a:r>
          <a:r>
            <a:rPr lang="en-US">
              <a:latin typeface="Sitka Banner"/>
            </a:rPr>
            <a:t>these situations</a:t>
          </a:r>
          <a:r>
            <a:rPr lang="en-US"/>
            <a:t>. In </a:t>
          </a:r>
          <a:r>
            <a:rPr lang="en-US">
              <a:latin typeface="Sitka Banner"/>
            </a:rPr>
            <a:t>Domain </a:t>
          </a:r>
          <a:r>
            <a:rPr lang="en-US"/>
            <a:t>Generalization</a:t>
          </a:r>
          <a:r>
            <a:rPr lang="en-US">
              <a:latin typeface="Sitka Banner"/>
            </a:rPr>
            <a:t>,  </a:t>
          </a:r>
          <a:r>
            <a:rPr lang="en-US"/>
            <a:t>model is not updated after training.</a:t>
          </a:r>
        </a:p>
      </dgm:t>
    </dgm:pt>
    <dgm:pt modelId="{DA717B64-8DD7-4311-95B5-1341F36BEFDD}" type="parTrans" cxnId="{BB19CD6F-7337-410A-9E6E-AC1FE8EEC9C8}">
      <dgm:prSet/>
      <dgm:spPr/>
      <dgm:t>
        <a:bodyPr/>
        <a:lstStyle/>
        <a:p>
          <a:endParaRPr lang="en-US"/>
        </a:p>
      </dgm:t>
    </dgm:pt>
    <dgm:pt modelId="{9C874516-7E75-449C-98F1-7123459F2D3F}" type="sibTrans" cxnId="{BB19CD6F-7337-410A-9E6E-AC1FE8EEC9C8}">
      <dgm:prSet/>
      <dgm:spPr/>
      <dgm:t>
        <a:bodyPr/>
        <a:lstStyle/>
        <a:p>
          <a:endParaRPr lang="en-US"/>
        </a:p>
      </dgm:t>
    </dgm:pt>
    <dgm:pt modelId="{7C38748D-B879-4816-8B56-638C2E029EA0}" type="pres">
      <dgm:prSet presAssocID="{4E96A324-6CFF-42B8-8A5E-27CB3F211539}" presName="root" presStyleCnt="0">
        <dgm:presLayoutVars>
          <dgm:dir/>
          <dgm:resizeHandles val="exact"/>
        </dgm:presLayoutVars>
      </dgm:prSet>
      <dgm:spPr/>
    </dgm:pt>
    <dgm:pt modelId="{B5BE14E6-BB9C-436B-B26F-7444FFB831F9}" type="pres">
      <dgm:prSet presAssocID="{D90741B1-5395-4467-997C-636212A45D6C}" presName="compNode" presStyleCnt="0"/>
      <dgm:spPr/>
    </dgm:pt>
    <dgm:pt modelId="{785465FE-AED7-43D2-B9ED-DBE697EE3B12}" type="pres">
      <dgm:prSet presAssocID="{D90741B1-5395-4467-997C-636212A45D6C}" presName="bgRect" presStyleLbl="bgShp" presStyleIdx="0" presStyleCnt="4"/>
      <dgm:spPr/>
    </dgm:pt>
    <dgm:pt modelId="{CA9CA1EB-79CE-4487-9A2C-D4E411B8A98A}" type="pres">
      <dgm:prSet presAssocID="{D90741B1-5395-4467-997C-636212A45D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B8B2301-0716-4C97-A999-6C944BAB532E}" type="pres">
      <dgm:prSet presAssocID="{D90741B1-5395-4467-997C-636212A45D6C}" presName="spaceRect" presStyleCnt="0"/>
      <dgm:spPr/>
    </dgm:pt>
    <dgm:pt modelId="{6D9984B5-658C-4BE3-96EB-C84BAC2155F2}" type="pres">
      <dgm:prSet presAssocID="{D90741B1-5395-4467-997C-636212A45D6C}" presName="parTx" presStyleLbl="revTx" presStyleIdx="0" presStyleCnt="4">
        <dgm:presLayoutVars>
          <dgm:chMax val="0"/>
          <dgm:chPref val="0"/>
        </dgm:presLayoutVars>
      </dgm:prSet>
      <dgm:spPr/>
    </dgm:pt>
    <dgm:pt modelId="{166739CA-4BE6-47B3-8AF3-259408A82810}" type="pres">
      <dgm:prSet presAssocID="{0F95D659-08A9-49FB-9791-ADA7C7EFD7B3}" presName="sibTrans" presStyleCnt="0"/>
      <dgm:spPr/>
    </dgm:pt>
    <dgm:pt modelId="{6EE35997-ABF9-4B13-A727-A2D70D202853}" type="pres">
      <dgm:prSet presAssocID="{571647F8-245D-4559-8676-0CD2327BFD6F}" presName="compNode" presStyleCnt="0"/>
      <dgm:spPr/>
    </dgm:pt>
    <dgm:pt modelId="{3D645360-004A-4A25-A259-A345B99543FC}" type="pres">
      <dgm:prSet presAssocID="{571647F8-245D-4559-8676-0CD2327BFD6F}" presName="bgRect" presStyleLbl="bgShp" presStyleIdx="1" presStyleCnt="4"/>
      <dgm:spPr/>
    </dgm:pt>
    <dgm:pt modelId="{5F311E04-33E3-4FD9-B97F-0393EAFAF256}" type="pres">
      <dgm:prSet presAssocID="{571647F8-245D-4559-8676-0CD2327BFD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8765C6E4-F8F2-47CA-91C0-9C4FA4D3C1AD}" type="pres">
      <dgm:prSet presAssocID="{571647F8-245D-4559-8676-0CD2327BFD6F}" presName="spaceRect" presStyleCnt="0"/>
      <dgm:spPr/>
    </dgm:pt>
    <dgm:pt modelId="{85880ACA-C2B5-4DF4-8044-0FCF10422629}" type="pres">
      <dgm:prSet presAssocID="{571647F8-245D-4559-8676-0CD2327BFD6F}" presName="parTx" presStyleLbl="revTx" presStyleIdx="1" presStyleCnt="4">
        <dgm:presLayoutVars>
          <dgm:chMax val="0"/>
          <dgm:chPref val="0"/>
        </dgm:presLayoutVars>
      </dgm:prSet>
      <dgm:spPr/>
    </dgm:pt>
    <dgm:pt modelId="{816F965E-0F83-4A16-BDE1-B9241A5F68A6}" type="pres">
      <dgm:prSet presAssocID="{2D17E928-44AC-4595-B538-ADF3BFB89629}" presName="sibTrans" presStyleCnt="0"/>
      <dgm:spPr/>
    </dgm:pt>
    <dgm:pt modelId="{437B8706-99E2-4EC1-AD5D-EE5404FD7EB5}" type="pres">
      <dgm:prSet presAssocID="{AF461918-8835-41F2-85EF-40C082A759DA}" presName="compNode" presStyleCnt="0"/>
      <dgm:spPr/>
    </dgm:pt>
    <dgm:pt modelId="{66A4FD5A-5F97-4826-9C55-4E01E68FDADF}" type="pres">
      <dgm:prSet presAssocID="{AF461918-8835-41F2-85EF-40C082A759DA}" presName="bgRect" presStyleLbl="bgShp" presStyleIdx="2" presStyleCnt="4"/>
      <dgm:spPr/>
    </dgm:pt>
    <dgm:pt modelId="{589C24D3-97A8-49BA-841B-047E787DDBFC}" type="pres">
      <dgm:prSet presAssocID="{AF461918-8835-41F2-85EF-40C082A759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F339131-C54E-4FC6-873A-2CA064CF8365}" type="pres">
      <dgm:prSet presAssocID="{AF461918-8835-41F2-85EF-40C082A759DA}" presName="spaceRect" presStyleCnt="0"/>
      <dgm:spPr/>
    </dgm:pt>
    <dgm:pt modelId="{C1B69512-A559-459B-A5E4-00F2EF389C72}" type="pres">
      <dgm:prSet presAssocID="{AF461918-8835-41F2-85EF-40C082A759DA}" presName="parTx" presStyleLbl="revTx" presStyleIdx="2" presStyleCnt="4">
        <dgm:presLayoutVars>
          <dgm:chMax val="0"/>
          <dgm:chPref val="0"/>
        </dgm:presLayoutVars>
      </dgm:prSet>
      <dgm:spPr/>
    </dgm:pt>
    <dgm:pt modelId="{5932B3EB-EF61-42C6-907F-C949F49C0FCF}" type="pres">
      <dgm:prSet presAssocID="{4BC191E8-999A-43E3-992D-5ED0C96053B1}" presName="sibTrans" presStyleCnt="0"/>
      <dgm:spPr/>
    </dgm:pt>
    <dgm:pt modelId="{18FEBC92-AB55-4920-941E-27C7188A8C47}" type="pres">
      <dgm:prSet presAssocID="{2047D85F-92D3-4847-9CA7-7DA4620DE7A3}" presName="compNode" presStyleCnt="0"/>
      <dgm:spPr/>
    </dgm:pt>
    <dgm:pt modelId="{1F2A8F71-90E6-48E5-B06C-583C8470FC65}" type="pres">
      <dgm:prSet presAssocID="{2047D85F-92D3-4847-9CA7-7DA4620DE7A3}" presName="bgRect" presStyleLbl="bgShp" presStyleIdx="3" presStyleCnt="4"/>
      <dgm:spPr/>
    </dgm:pt>
    <dgm:pt modelId="{335BE1BF-87C4-4296-9E17-CE18FE93BDC9}" type="pres">
      <dgm:prSet presAssocID="{2047D85F-92D3-4847-9CA7-7DA4620DE7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D69EDE2-2149-476C-B79C-CC3BB518B692}" type="pres">
      <dgm:prSet presAssocID="{2047D85F-92D3-4847-9CA7-7DA4620DE7A3}" presName="spaceRect" presStyleCnt="0"/>
      <dgm:spPr/>
    </dgm:pt>
    <dgm:pt modelId="{5E57E857-6AD4-40F3-8E19-96E992813D3E}" type="pres">
      <dgm:prSet presAssocID="{2047D85F-92D3-4847-9CA7-7DA4620DE7A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30A800D-6EA4-4BD8-84F1-D991E5A7695C}" srcId="{4E96A324-6CFF-42B8-8A5E-27CB3F211539}" destId="{571647F8-245D-4559-8676-0CD2327BFD6F}" srcOrd="1" destOrd="0" parTransId="{383243FD-A7CB-4873-90C2-00494904BEF3}" sibTransId="{2D17E928-44AC-4595-B538-ADF3BFB89629}"/>
    <dgm:cxn modelId="{BB19CD6F-7337-410A-9E6E-AC1FE8EEC9C8}" srcId="{4E96A324-6CFF-42B8-8A5E-27CB3F211539}" destId="{2047D85F-92D3-4847-9CA7-7DA4620DE7A3}" srcOrd="3" destOrd="0" parTransId="{DA717B64-8DD7-4311-95B5-1341F36BEFDD}" sibTransId="{9C874516-7E75-449C-98F1-7123459F2D3F}"/>
    <dgm:cxn modelId="{3E15E572-9A7A-4BC1-B7D8-2252E601DE79}" srcId="{4E96A324-6CFF-42B8-8A5E-27CB3F211539}" destId="{AF461918-8835-41F2-85EF-40C082A759DA}" srcOrd="2" destOrd="0" parTransId="{DEEFA97E-8EC6-4265-8DE8-D377EB09D5EB}" sibTransId="{4BC191E8-999A-43E3-992D-5ED0C96053B1}"/>
    <dgm:cxn modelId="{CAC75F7A-B650-4409-B3C0-A29B76FD2F3B}" type="presOf" srcId="{AF461918-8835-41F2-85EF-40C082A759DA}" destId="{C1B69512-A559-459B-A5E4-00F2EF389C72}" srcOrd="0" destOrd="0" presId="urn:microsoft.com/office/officeart/2018/2/layout/IconVerticalSolidList"/>
    <dgm:cxn modelId="{C4D2CA8B-3332-42E1-A1F6-5F08EBC2DDF5}" type="presOf" srcId="{D90741B1-5395-4467-997C-636212A45D6C}" destId="{6D9984B5-658C-4BE3-96EB-C84BAC2155F2}" srcOrd="0" destOrd="0" presId="urn:microsoft.com/office/officeart/2018/2/layout/IconVerticalSolidList"/>
    <dgm:cxn modelId="{1BCFF391-BB4E-4637-A790-5472B5993F12}" type="presOf" srcId="{2047D85F-92D3-4847-9CA7-7DA4620DE7A3}" destId="{5E57E857-6AD4-40F3-8E19-96E992813D3E}" srcOrd="0" destOrd="0" presId="urn:microsoft.com/office/officeart/2018/2/layout/IconVerticalSolidList"/>
    <dgm:cxn modelId="{7D79B8C7-E8D9-4AFE-B42D-B1A24C400145}" type="presOf" srcId="{4E96A324-6CFF-42B8-8A5E-27CB3F211539}" destId="{7C38748D-B879-4816-8B56-638C2E029EA0}" srcOrd="0" destOrd="0" presId="urn:microsoft.com/office/officeart/2018/2/layout/IconVerticalSolidList"/>
    <dgm:cxn modelId="{165FA4E8-DB81-4E9B-B299-FBAC47246D17}" type="presOf" srcId="{571647F8-245D-4559-8676-0CD2327BFD6F}" destId="{85880ACA-C2B5-4DF4-8044-0FCF10422629}" srcOrd="0" destOrd="0" presId="urn:microsoft.com/office/officeart/2018/2/layout/IconVerticalSolidList"/>
    <dgm:cxn modelId="{E89A42F1-EC7F-463F-9B51-1BE17A1459AD}" srcId="{4E96A324-6CFF-42B8-8A5E-27CB3F211539}" destId="{D90741B1-5395-4467-997C-636212A45D6C}" srcOrd="0" destOrd="0" parTransId="{52F521F7-6CE8-414F-B751-05050CFC61F8}" sibTransId="{0F95D659-08A9-49FB-9791-ADA7C7EFD7B3}"/>
    <dgm:cxn modelId="{8DC900EC-7E11-46C9-87D7-927CDE8E44ED}" type="presParOf" srcId="{7C38748D-B879-4816-8B56-638C2E029EA0}" destId="{B5BE14E6-BB9C-436B-B26F-7444FFB831F9}" srcOrd="0" destOrd="0" presId="urn:microsoft.com/office/officeart/2018/2/layout/IconVerticalSolidList"/>
    <dgm:cxn modelId="{5D7C8B17-CEFE-4216-91C8-ED73006EED96}" type="presParOf" srcId="{B5BE14E6-BB9C-436B-B26F-7444FFB831F9}" destId="{785465FE-AED7-43D2-B9ED-DBE697EE3B12}" srcOrd="0" destOrd="0" presId="urn:microsoft.com/office/officeart/2018/2/layout/IconVerticalSolidList"/>
    <dgm:cxn modelId="{A6C90C14-BA09-443F-9B61-8343553ED397}" type="presParOf" srcId="{B5BE14E6-BB9C-436B-B26F-7444FFB831F9}" destId="{CA9CA1EB-79CE-4487-9A2C-D4E411B8A98A}" srcOrd="1" destOrd="0" presId="urn:microsoft.com/office/officeart/2018/2/layout/IconVerticalSolidList"/>
    <dgm:cxn modelId="{5C57CCA9-744A-427B-8EF0-C7B71B690CCE}" type="presParOf" srcId="{B5BE14E6-BB9C-436B-B26F-7444FFB831F9}" destId="{6B8B2301-0716-4C97-A999-6C944BAB532E}" srcOrd="2" destOrd="0" presId="urn:microsoft.com/office/officeart/2018/2/layout/IconVerticalSolidList"/>
    <dgm:cxn modelId="{452CC802-98AD-4AFC-B946-CDF1097DCA5E}" type="presParOf" srcId="{B5BE14E6-BB9C-436B-B26F-7444FFB831F9}" destId="{6D9984B5-658C-4BE3-96EB-C84BAC2155F2}" srcOrd="3" destOrd="0" presId="urn:microsoft.com/office/officeart/2018/2/layout/IconVerticalSolidList"/>
    <dgm:cxn modelId="{64A8DCD8-CB4B-4FC6-A451-9239DC0ED889}" type="presParOf" srcId="{7C38748D-B879-4816-8B56-638C2E029EA0}" destId="{166739CA-4BE6-47B3-8AF3-259408A82810}" srcOrd="1" destOrd="0" presId="urn:microsoft.com/office/officeart/2018/2/layout/IconVerticalSolidList"/>
    <dgm:cxn modelId="{BE4C909D-B0EB-4481-BDF0-6C8D2891BE4D}" type="presParOf" srcId="{7C38748D-B879-4816-8B56-638C2E029EA0}" destId="{6EE35997-ABF9-4B13-A727-A2D70D202853}" srcOrd="2" destOrd="0" presId="urn:microsoft.com/office/officeart/2018/2/layout/IconVerticalSolidList"/>
    <dgm:cxn modelId="{4FB67E37-8089-4412-8C7C-95858DF77CCC}" type="presParOf" srcId="{6EE35997-ABF9-4B13-A727-A2D70D202853}" destId="{3D645360-004A-4A25-A259-A345B99543FC}" srcOrd="0" destOrd="0" presId="urn:microsoft.com/office/officeart/2018/2/layout/IconVerticalSolidList"/>
    <dgm:cxn modelId="{5E6C9F4D-0EE8-4364-AB4A-4BB13601172C}" type="presParOf" srcId="{6EE35997-ABF9-4B13-A727-A2D70D202853}" destId="{5F311E04-33E3-4FD9-B97F-0393EAFAF256}" srcOrd="1" destOrd="0" presId="urn:microsoft.com/office/officeart/2018/2/layout/IconVerticalSolidList"/>
    <dgm:cxn modelId="{4BA96356-3B1C-46E7-99B8-C65D7815BE02}" type="presParOf" srcId="{6EE35997-ABF9-4B13-A727-A2D70D202853}" destId="{8765C6E4-F8F2-47CA-91C0-9C4FA4D3C1AD}" srcOrd="2" destOrd="0" presId="urn:microsoft.com/office/officeart/2018/2/layout/IconVerticalSolidList"/>
    <dgm:cxn modelId="{90859FA3-91E2-4AEB-8655-C8572527857E}" type="presParOf" srcId="{6EE35997-ABF9-4B13-A727-A2D70D202853}" destId="{85880ACA-C2B5-4DF4-8044-0FCF10422629}" srcOrd="3" destOrd="0" presId="urn:microsoft.com/office/officeart/2018/2/layout/IconVerticalSolidList"/>
    <dgm:cxn modelId="{CEDA4018-A70A-47DD-9FD9-436E3BE17A31}" type="presParOf" srcId="{7C38748D-B879-4816-8B56-638C2E029EA0}" destId="{816F965E-0F83-4A16-BDE1-B9241A5F68A6}" srcOrd="3" destOrd="0" presId="urn:microsoft.com/office/officeart/2018/2/layout/IconVerticalSolidList"/>
    <dgm:cxn modelId="{6A7225FD-B607-4021-855B-A1EE558A4A0B}" type="presParOf" srcId="{7C38748D-B879-4816-8B56-638C2E029EA0}" destId="{437B8706-99E2-4EC1-AD5D-EE5404FD7EB5}" srcOrd="4" destOrd="0" presId="urn:microsoft.com/office/officeart/2018/2/layout/IconVerticalSolidList"/>
    <dgm:cxn modelId="{6EC7F342-0F66-43B2-8DBD-B754B7BD931A}" type="presParOf" srcId="{437B8706-99E2-4EC1-AD5D-EE5404FD7EB5}" destId="{66A4FD5A-5F97-4826-9C55-4E01E68FDADF}" srcOrd="0" destOrd="0" presId="urn:microsoft.com/office/officeart/2018/2/layout/IconVerticalSolidList"/>
    <dgm:cxn modelId="{EFECDD23-16E6-4EFE-880F-7C128C3F4E37}" type="presParOf" srcId="{437B8706-99E2-4EC1-AD5D-EE5404FD7EB5}" destId="{589C24D3-97A8-49BA-841B-047E787DDBFC}" srcOrd="1" destOrd="0" presId="urn:microsoft.com/office/officeart/2018/2/layout/IconVerticalSolidList"/>
    <dgm:cxn modelId="{CA1EA0B1-F862-4B93-93C0-0ED606E2486C}" type="presParOf" srcId="{437B8706-99E2-4EC1-AD5D-EE5404FD7EB5}" destId="{CF339131-C54E-4FC6-873A-2CA064CF8365}" srcOrd="2" destOrd="0" presId="urn:microsoft.com/office/officeart/2018/2/layout/IconVerticalSolidList"/>
    <dgm:cxn modelId="{06E114C7-77E5-4BDE-983B-FEB786090F83}" type="presParOf" srcId="{437B8706-99E2-4EC1-AD5D-EE5404FD7EB5}" destId="{C1B69512-A559-459B-A5E4-00F2EF389C72}" srcOrd="3" destOrd="0" presId="urn:microsoft.com/office/officeart/2018/2/layout/IconVerticalSolidList"/>
    <dgm:cxn modelId="{AD481962-A9C1-44FB-A282-CE08C81383B4}" type="presParOf" srcId="{7C38748D-B879-4816-8B56-638C2E029EA0}" destId="{5932B3EB-EF61-42C6-907F-C949F49C0FCF}" srcOrd="5" destOrd="0" presId="urn:microsoft.com/office/officeart/2018/2/layout/IconVerticalSolidList"/>
    <dgm:cxn modelId="{85550A1F-B871-4E9C-B870-68CE57F309F6}" type="presParOf" srcId="{7C38748D-B879-4816-8B56-638C2E029EA0}" destId="{18FEBC92-AB55-4920-941E-27C7188A8C47}" srcOrd="6" destOrd="0" presId="urn:microsoft.com/office/officeart/2018/2/layout/IconVerticalSolidList"/>
    <dgm:cxn modelId="{686BA042-0FD8-4CFD-8B12-5BA6E1967E5A}" type="presParOf" srcId="{18FEBC92-AB55-4920-941E-27C7188A8C47}" destId="{1F2A8F71-90E6-48E5-B06C-583C8470FC65}" srcOrd="0" destOrd="0" presId="urn:microsoft.com/office/officeart/2018/2/layout/IconVerticalSolidList"/>
    <dgm:cxn modelId="{6DB222ED-7F11-4029-896B-399A9D3FD448}" type="presParOf" srcId="{18FEBC92-AB55-4920-941E-27C7188A8C47}" destId="{335BE1BF-87C4-4296-9E17-CE18FE93BDC9}" srcOrd="1" destOrd="0" presId="urn:microsoft.com/office/officeart/2018/2/layout/IconVerticalSolidList"/>
    <dgm:cxn modelId="{14F248CB-FCED-4480-8149-D63891A8A95C}" type="presParOf" srcId="{18FEBC92-AB55-4920-941E-27C7188A8C47}" destId="{AD69EDE2-2149-476C-B79C-CC3BB518B692}" srcOrd="2" destOrd="0" presId="urn:microsoft.com/office/officeart/2018/2/layout/IconVerticalSolidList"/>
    <dgm:cxn modelId="{F777726B-D099-435B-8B7B-69B88F15EBB3}" type="presParOf" srcId="{18FEBC92-AB55-4920-941E-27C7188A8C47}" destId="{5E57E857-6AD4-40F3-8E19-96E992813D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33C520-6714-4225-BB08-489538D670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FC254E-614A-4B71-919A-4DC1913F2265}">
      <dgm:prSet/>
      <dgm:spPr/>
      <dgm:t>
        <a:bodyPr/>
        <a:lstStyle/>
        <a:p>
          <a:r>
            <a:rPr lang="en-US"/>
            <a:t>The key idea of domain generalization is to combine multiple source domains into a single model.</a:t>
          </a:r>
        </a:p>
      </dgm:t>
    </dgm:pt>
    <dgm:pt modelId="{FF577388-1A21-4AFD-A0CE-FE4010F5AEEA}" type="parTrans" cxnId="{73982EBD-A27D-4041-BEA4-01EDC8B5CCEB}">
      <dgm:prSet/>
      <dgm:spPr/>
      <dgm:t>
        <a:bodyPr/>
        <a:lstStyle/>
        <a:p>
          <a:endParaRPr lang="en-US"/>
        </a:p>
      </dgm:t>
    </dgm:pt>
    <dgm:pt modelId="{29FCA141-5E00-4995-84D8-A655C668C26C}" type="sibTrans" cxnId="{73982EBD-A27D-4041-BEA4-01EDC8B5CCEB}">
      <dgm:prSet/>
      <dgm:spPr/>
      <dgm:t>
        <a:bodyPr/>
        <a:lstStyle/>
        <a:p>
          <a:endParaRPr lang="en-US"/>
        </a:p>
      </dgm:t>
    </dgm:pt>
    <dgm:pt modelId="{C152FF6F-A491-4024-BFDB-608C56BABB5D}">
      <dgm:prSet/>
      <dgm:spPr/>
      <dgm:t>
        <a:bodyPr/>
        <a:lstStyle/>
        <a:p>
          <a:r>
            <a:rPr lang="en-US"/>
            <a:t>The combined model should be able to work well with the unseen target domain.</a:t>
          </a:r>
        </a:p>
      </dgm:t>
    </dgm:pt>
    <dgm:pt modelId="{FFDB3E8F-E37B-4662-A964-F1CEBBD61476}" type="parTrans" cxnId="{D45BAB57-9E3D-4DDE-B02C-E042FAF7E8C5}">
      <dgm:prSet/>
      <dgm:spPr/>
      <dgm:t>
        <a:bodyPr/>
        <a:lstStyle/>
        <a:p>
          <a:endParaRPr lang="en-US"/>
        </a:p>
      </dgm:t>
    </dgm:pt>
    <dgm:pt modelId="{A50B27FF-1563-4AF9-8CED-0F47D7AD3C35}" type="sibTrans" cxnId="{D45BAB57-9E3D-4DDE-B02C-E042FAF7E8C5}">
      <dgm:prSet/>
      <dgm:spPr/>
      <dgm:t>
        <a:bodyPr/>
        <a:lstStyle/>
        <a:p>
          <a:endParaRPr lang="en-US"/>
        </a:p>
      </dgm:t>
    </dgm:pt>
    <dgm:pt modelId="{BD69AE19-8D7E-4A64-BCA5-1433FB5DAA49}">
      <dgm:prSet/>
      <dgm:spPr/>
      <dgm:t>
        <a:bodyPr/>
        <a:lstStyle/>
        <a:p>
          <a:r>
            <a:rPr lang="en-US"/>
            <a:t>Consider A,B,C,D are different domains. If model is trained on A,B and C then, model should perform well on domain D also.</a:t>
          </a:r>
        </a:p>
      </dgm:t>
    </dgm:pt>
    <dgm:pt modelId="{1D29D670-FCD2-4015-A7A0-81A60D51A457}" type="parTrans" cxnId="{8BEECE8C-C49B-40EA-BB60-DE09CA2206AF}">
      <dgm:prSet/>
      <dgm:spPr/>
      <dgm:t>
        <a:bodyPr/>
        <a:lstStyle/>
        <a:p>
          <a:endParaRPr lang="en-US"/>
        </a:p>
      </dgm:t>
    </dgm:pt>
    <dgm:pt modelId="{59A5829A-8D41-40D3-B8BF-2EEE7FEB7383}" type="sibTrans" cxnId="{8BEECE8C-C49B-40EA-BB60-DE09CA2206AF}">
      <dgm:prSet/>
      <dgm:spPr/>
      <dgm:t>
        <a:bodyPr/>
        <a:lstStyle/>
        <a:p>
          <a:endParaRPr lang="en-US"/>
        </a:p>
      </dgm:t>
    </dgm:pt>
    <dgm:pt modelId="{6EF580DC-BD1A-4E39-8DEE-F9F904C1C0A9}">
      <dgm:prSet/>
      <dgm:spPr/>
      <dgm:t>
        <a:bodyPr/>
        <a:lstStyle/>
        <a:p>
          <a:r>
            <a:rPr lang="en-US"/>
            <a:t>In domain generalization model does not have access to test domain.</a:t>
          </a:r>
        </a:p>
      </dgm:t>
    </dgm:pt>
    <dgm:pt modelId="{86846BB2-A67E-4669-9577-619EAA10A3C4}" type="parTrans" cxnId="{38F9FFD8-B37A-474A-86BE-4C932D19568C}">
      <dgm:prSet/>
      <dgm:spPr/>
      <dgm:t>
        <a:bodyPr/>
        <a:lstStyle/>
        <a:p>
          <a:endParaRPr lang="en-US"/>
        </a:p>
      </dgm:t>
    </dgm:pt>
    <dgm:pt modelId="{4B170410-716D-4DB3-AF51-F7B32435299F}" type="sibTrans" cxnId="{38F9FFD8-B37A-474A-86BE-4C932D19568C}">
      <dgm:prSet/>
      <dgm:spPr/>
      <dgm:t>
        <a:bodyPr/>
        <a:lstStyle/>
        <a:p>
          <a:endParaRPr lang="en-US"/>
        </a:p>
      </dgm:t>
    </dgm:pt>
    <dgm:pt modelId="{CB43245C-6667-4909-96CD-E4C0825CB10B}" type="pres">
      <dgm:prSet presAssocID="{CA33C520-6714-4225-BB08-489538D670BF}" presName="root" presStyleCnt="0">
        <dgm:presLayoutVars>
          <dgm:dir/>
          <dgm:resizeHandles val="exact"/>
        </dgm:presLayoutVars>
      </dgm:prSet>
      <dgm:spPr/>
    </dgm:pt>
    <dgm:pt modelId="{E16FE09D-F34F-487D-9889-3B555A440543}" type="pres">
      <dgm:prSet presAssocID="{28FC254E-614A-4B71-919A-4DC1913F2265}" presName="compNode" presStyleCnt="0"/>
      <dgm:spPr/>
    </dgm:pt>
    <dgm:pt modelId="{A19B2925-F983-4A3C-8F86-806FF36AC9F6}" type="pres">
      <dgm:prSet presAssocID="{28FC254E-614A-4B71-919A-4DC1913F2265}" presName="bgRect" presStyleLbl="bgShp" presStyleIdx="0" presStyleCnt="4"/>
      <dgm:spPr/>
    </dgm:pt>
    <dgm:pt modelId="{71E2E3D4-9D57-4BBE-BCBA-81FB94F943D6}" type="pres">
      <dgm:prSet presAssocID="{28FC254E-614A-4B71-919A-4DC1913F22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49252BA-EB71-40F8-AFC3-9AE74BBDCB96}" type="pres">
      <dgm:prSet presAssocID="{28FC254E-614A-4B71-919A-4DC1913F2265}" presName="spaceRect" presStyleCnt="0"/>
      <dgm:spPr/>
    </dgm:pt>
    <dgm:pt modelId="{B3BE73D2-095B-4ABE-BECE-3C8A4A3F9909}" type="pres">
      <dgm:prSet presAssocID="{28FC254E-614A-4B71-919A-4DC1913F2265}" presName="parTx" presStyleLbl="revTx" presStyleIdx="0" presStyleCnt="4">
        <dgm:presLayoutVars>
          <dgm:chMax val="0"/>
          <dgm:chPref val="0"/>
        </dgm:presLayoutVars>
      </dgm:prSet>
      <dgm:spPr/>
    </dgm:pt>
    <dgm:pt modelId="{542496B6-61D1-49E5-BB8A-845697BC59D5}" type="pres">
      <dgm:prSet presAssocID="{29FCA141-5E00-4995-84D8-A655C668C26C}" presName="sibTrans" presStyleCnt="0"/>
      <dgm:spPr/>
    </dgm:pt>
    <dgm:pt modelId="{28E7B155-556B-42D6-A765-F2693D682CEC}" type="pres">
      <dgm:prSet presAssocID="{C152FF6F-A491-4024-BFDB-608C56BABB5D}" presName="compNode" presStyleCnt="0"/>
      <dgm:spPr/>
    </dgm:pt>
    <dgm:pt modelId="{98A38ACD-54C4-4B20-B278-75D0B4C796A9}" type="pres">
      <dgm:prSet presAssocID="{C152FF6F-A491-4024-BFDB-608C56BABB5D}" presName="bgRect" presStyleLbl="bgShp" presStyleIdx="1" presStyleCnt="4"/>
      <dgm:spPr/>
    </dgm:pt>
    <dgm:pt modelId="{74791CFB-3F15-4AA7-ACAA-4AD6E5BCCF48}" type="pres">
      <dgm:prSet presAssocID="{C152FF6F-A491-4024-BFDB-608C56BABB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1C7B27B9-0D5F-47C3-B850-4E4880550B9C}" type="pres">
      <dgm:prSet presAssocID="{C152FF6F-A491-4024-BFDB-608C56BABB5D}" presName="spaceRect" presStyleCnt="0"/>
      <dgm:spPr/>
    </dgm:pt>
    <dgm:pt modelId="{C22520C6-49FF-4AA2-9F8E-FC86DC94C9C0}" type="pres">
      <dgm:prSet presAssocID="{C152FF6F-A491-4024-BFDB-608C56BABB5D}" presName="parTx" presStyleLbl="revTx" presStyleIdx="1" presStyleCnt="4">
        <dgm:presLayoutVars>
          <dgm:chMax val="0"/>
          <dgm:chPref val="0"/>
        </dgm:presLayoutVars>
      </dgm:prSet>
      <dgm:spPr/>
    </dgm:pt>
    <dgm:pt modelId="{F2CF3926-3C2B-48DA-9A2A-1C19B2BFA1E2}" type="pres">
      <dgm:prSet presAssocID="{A50B27FF-1563-4AF9-8CED-0F47D7AD3C35}" presName="sibTrans" presStyleCnt="0"/>
      <dgm:spPr/>
    </dgm:pt>
    <dgm:pt modelId="{065E7CC6-C418-4167-A646-1AC0EAF40496}" type="pres">
      <dgm:prSet presAssocID="{BD69AE19-8D7E-4A64-BCA5-1433FB5DAA49}" presName="compNode" presStyleCnt="0"/>
      <dgm:spPr/>
    </dgm:pt>
    <dgm:pt modelId="{93601BBB-253C-440D-83E4-92AEAC911693}" type="pres">
      <dgm:prSet presAssocID="{BD69AE19-8D7E-4A64-BCA5-1433FB5DAA49}" presName="bgRect" presStyleLbl="bgShp" presStyleIdx="2" presStyleCnt="4"/>
      <dgm:spPr/>
    </dgm:pt>
    <dgm:pt modelId="{4D10C33E-5868-48BE-9DBA-F3395980E595}" type="pres">
      <dgm:prSet presAssocID="{BD69AE19-8D7E-4A64-BCA5-1433FB5DAA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3B7E5D1-189E-4E20-A53D-303969E7E1C4}" type="pres">
      <dgm:prSet presAssocID="{BD69AE19-8D7E-4A64-BCA5-1433FB5DAA49}" presName="spaceRect" presStyleCnt="0"/>
      <dgm:spPr/>
    </dgm:pt>
    <dgm:pt modelId="{15AA0222-F09B-41C1-B68E-16AAB0C57FEF}" type="pres">
      <dgm:prSet presAssocID="{BD69AE19-8D7E-4A64-BCA5-1433FB5DAA49}" presName="parTx" presStyleLbl="revTx" presStyleIdx="2" presStyleCnt="4">
        <dgm:presLayoutVars>
          <dgm:chMax val="0"/>
          <dgm:chPref val="0"/>
        </dgm:presLayoutVars>
      </dgm:prSet>
      <dgm:spPr/>
    </dgm:pt>
    <dgm:pt modelId="{6E1CEF58-D89A-4580-B2BC-6283A7C7A7C4}" type="pres">
      <dgm:prSet presAssocID="{59A5829A-8D41-40D3-B8BF-2EEE7FEB7383}" presName="sibTrans" presStyleCnt="0"/>
      <dgm:spPr/>
    </dgm:pt>
    <dgm:pt modelId="{B948250E-3333-42FB-A855-408BB68466E3}" type="pres">
      <dgm:prSet presAssocID="{6EF580DC-BD1A-4E39-8DEE-F9F904C1C0A9}" presName="compNode" presStyleCnt="0"/>
      <dgm:spPr/>
    </dgm:pt>
    <dgm:pt modelId="{08FAC935-9CA5-48DA-B06B-BD730A59DA05}" type="pres">
      <dgm:prSet presAssocID="{6EF580DC-BD1A-4E39-8DEE-F9F904C1C0A9}" presName="bgRect" presStyleLbl="bgShp" presStyleIdx="3" presStyleCnt="4"/>
      <dgm:spPr/>
    </dgm:pt>
    <dgm:pt modelId="{138A5A19-992E-4734-BE29-BF2D9CE2C1C8}" type="pres">
      <dgm:prSet presAssocID="{6EF580DC-BD1A-4E39-8DEE-F9F904C1C0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2F107E4-37D8-4E7A-847E-00B03E25156E}" type="pres">
      <dgm:prSet presAssocID="{6EF580DC-BD1A-4E39-8DEE-F9F904C1C0A9}" presName="spaceRect" presStyleCnt="0"/>
      <dgm:spPr/>
    </dgm:pt>
    <dgm:pt modelId="{80083317-C03E-4AE9-9140-DB112986C2F5}" type="pres">
      <dgm:prSet presAssocID="{6EF580DC-BD1A-4E39-8DEE-F9F904C1C0A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9E5213B-6759-459F-86D3-07CA6EEA1998}" type="presOf" srcId="{BD69AE19-8D7E-4A64-BCA5-1433FB5DAA49}" destId="{15AA0222-F09B-41C1-B68E-16AAB0C57FEF}" srcOrd="0" destOrd="0" presId="urn:microsoft.com/office/officeart/2018/2/layout/IconVerticalSolidList"/>
    <dgm:cxn modelId="{95FCB646-6708-43DA-BDEF-959B32B56F6E}" type="presOf" srcId="{28FC254E-614A-4B71-919A-4DC1913F2265}" destId="{B3BE73D2-095B-4ABE-BECE-3C8A4A3F9909}" srcOrd="0" destOrd="0" presId="urn:microsoft.com/office/officeart/2018/2/layout/IconVerticalSolidList"/>
    <dgm:cxn modelId="{D45BAB57-9E3D-4DDE-B02C-E042FAF7E8C5}" srcId="{CA33C520-6714-4225-BB08-489538D670BF}" destId="{C152FF6F-A491-4024-BFDB-608C56BABB5D}" srcOrd="1" destOrd="0" parTransId="{FFDB3E8F-E37B-4662-A964-F1CEBBD61476}" sibTransId="{A50B27FF-1563-4AF9-8CED-0F47D7AD3C35}"/>
    <dgm:cxn modelId="{8BEECE8C-C49B-40EA-BB60-DE09CA2206AF}" srcId="{CA33C520-6714-4225-BB08-489538D670BF}" destId="{BD69AE19-8D7E-4A64-BCA5-1433FB5DAA49}" srcOrd="2" destOrd="0" parTransId="{1D29D670-FCD2-4015-A7A0-81A60D51A457}" sibTransId="{59A5829A-8D41-40D3-B8BF-2EEE7FEB7383}"/>
    <dgm:cxn modelId="{2252DA8E-5E6D-460C-8017-1F40E9DA3779}" type="presOf" srcId="{6EF580DC-BD1A-4E39-8DEE-F9F904C1C0A9}" destId="{80083317-C03E-4AE9-9140-DB112986C2F5}" srcOrd="0" destOrd="0" presId="urn:microsoft.com/office/officeart/2018/2/layout/IconVerticalSolidList"/>
    <dgm:cxn modelId="{73982EBD-A27D-4041-BEA4-01EDC8B5CCEB}" srcId="{CA33C520-6714-4225-BB08-489538D670BF}" destId="{28FC254E-614A-4B71-919A-4DC1913F2265}" srcOrd="0" destOrd="0" parTransId="{FF577388-1A21-4AFD-A0CE-FE4010F5AEEA}" sibTransId="{29FCA141-5E00-4995-84D8-A655C668C26C}"/>
    <dgm:cxn modelId="{037AF6D1-02B2-43BB-BA85-AE4077BA0EEF}" type="presOf" srcId="{C152FF6F-A491-4024-BFDB-608C56BABB5D}" destId="{C22520C6-49FF-4AA2-9F8E-FC86DC94C9C0}" srcOrd="0" destOrd="0" presId="urn:microsoft.com/office/officeart/2018/2/layout/IconVerticalSolidList"/>
    <dgm:cxn modelId="{38F9FFD8-B37A-474A-86BE-4C932D19568C}" srcId="{CA33C520-6714-4225-BB08-489538D670BF}" destId="{6EF580DC-BD1A-4E39-8DEE-F9F904C1C0A9}" srcOrd="3" destOrd="0" parTransId="{86846BB2-A67E-4669-9577-619EAA10A3C4}" sibTransId="{4B170410-716D-4DB3-AF51-F7B32435299F}"/>
    <dgm:cxn modelId="{FF4758EE-47A3-4A61-882C-B260A4168561}" type="presOf" srcId="{CA33C520-6714-4225-BB08-489538D670BF}" destId="{CB43245C-6667-4909-96CD-E4C0825CB10B}" srcOrd="0" destOrd="0" presId="urn:microsoft.com/office/officeart/2018/2/layout/IconVerticalSolidList"/>
    <dgm:cxn modelId="{D0A98158-7F79-4695-8122-9A819B5E4333}" type="presParOf" srcId="{CB43245C-6667-4909-96CD-E4C0825CB10B}" destId="{E16FE09D-F34F-487D-9889-3B555A440543}" srcOrd="0" destOrd="0" presId="urn:microsoft.com/office/officeart/2018/2/layout/IconVerticalSolidList"/>
    <dgm:cxn modelId="{90A5195B-2CA1-4469-B9E5-4E1D42C58963}" type="presParOf" srcId="{E16FE09D-F34F-487D-9889-3B555A440543}" destId="{A19B2925-F983-4A3C-8F86-806FF36AC9F6}" srcOrd="0" destOrd="0" presId="urn:microsoft.com/office/officeart/2018/2/layout/IconVerticalSolidList"/>
    <dgm:cxn modelId="{DDF6869E-B434-40FA-AE70-637F57B2A237}" type="presParOf" srcId="{E16FE09D-F34F-487D-9889-3B555A440543}" destId="{71E2E3D4-9D57-4BBE-BCBA-81FB94F943D6}" srcOrd="1" destOrd="0" presId="urn:microsoft.com/office/officeart/2018/2/layout/IconVerticalSolidList"/>
    <dgm:cxn modelId="{1ADF2272-08C2-4CFA-A528-BB56B37B0085}" type="presParOf" srcId="{E16FE09D-F34F-487D-9889-3B555A440543}" destId="{049252BA-EB71-40F8-AFC3-9AE74BBDCB96}" srcOrd="2" destOrd="0" presId="urn:microsoft.com/office/officeart/2018/2/layout/IconVerticalSolidList"/>
    <dgm:cxn modelId="{87B6262A-95EB-4FA3-8513-781DFD195B34}" type="presParOf" srcId="{E16FE09D-F34F-487D-9889-3B555A440543}" destId="{B3BE73D2-095B-4ABE-BECE-3C8A4A3F9909}" srcOrd="3" destOrd="0" presId="urn:microsoft.com/office/officeart/2018/2/layout/IconVerticalSolidList"/>
    <dgm:cxn modelId="{F4805EDA-F5D3-49C6-B96C-1D0743D6D9BA}" type="presParOf" srcId="{CB43245C-6667-4909-96CD-E4C0825CB10B}" destId="{542496B6-61D1-49E5-BB8A-845697BC59D5}" srcOrd="1" destOrd="0" presId="urn:microsoft.com/office/officeart/2018/2/layout/IconVerticalSolidList"/>
    <dgm:cxn modelId="{D4668AF9-FD40-4143-BE6D-D59AFC30F70C}" type="presParOf" srcId="{CB43245C-6667-4909-96CD-E4C0825CB10B}" destId="{28E7B155-556B-42D6-A765-F2693D682CEC}" srcOrd="2" destOrd="0" presId="urn:microsoft.com/office/officeart/2018/2/layout/IconVerticalSolidList"/>
    <dgm:cxn modelId="{BD3BB298-8D2C-4CBF-B1EE-934F3D1F3A16}" type="presParOf" srcId="{28E7B155-556B-42D6-A765-F2693D682CEC}" destId="{98A38ACD-54C4-4B20-B278-75D0B4C796A9}" srcOrd="0" destOrd="0" presId="urn:microsoft.com/office/officeart/2018/2/layout/IconVerticalSolidList"/>
    <dgm:cxn modelId="{75B5C295-5C96-4E78-92BB-8DAA39DE2F33}" type="presParOf" srcId="{28E7B155-556B-42D6-A765-F2693D682CEC}" destId="{74791CFB-3F15-4AA7-ACAA-4AD6E5BCCF48}" srcOrd="1" destOrd="0" presId="urn:microsoft.com/office/officeart/2018/2/layout/IconVerticalSolidList"/>
    <dgm:cxn modelId="{1E471F4E-66BB-4ED4-A042-1AAAAC04AB60}" type="presParOf" srcId="{28E7B155-556B-42D6-A765-F2693D682CEC}" destId="{1C7B27B9-0D5F-47C3-B850-4E4880550B9C}" srcOrd="2" destOrd="0" presId="urn:microsoft.com/office/officeart/2018/2/layout/IconVerticalSolidList"/>
    <dgm:cxn modelId="{1B11F70F-2AFF-4C3C-BEF5-B73D7D97AEE5}" type="presParOf" srcId="{28E7B155-556B-42D6-A765-F2693D682CEC}" destId="{C22520C6-49FF-4AA2-9F8E-FC86DC94C9C0}" srcOrd="3" destOrd="0" presId="urn:microsoft.com/office/officeart/2018/2/layout/IconVerticalSolidList"/>
    <dgm:cxn modelId="{CF59AE40-C7C4-44C7-AD21-93705411FE5D}" type="presParOf" srcId="{CB43245C-6667-4909-96CD-E4C0825CB10B}" destId="{F2CF3926-3C2B-48DA-9A2A-1C19B2BFA1E2}" srcOrd="3" destOrd="0" presId="urn:microsoft.com/office/officeart/2018/2/layout/IconVerticalSolidList"/>
    <dgm:cxn modelId="{E389B3C1-DFCD-4AAF-A8D9-338CBA7E7AA6}" type="presParOf" srcId="{CB43245C-6667-4909-96CD-E4C0825CB10B}" destId="{065E7CC6-C418-4167-A646-1AC0EAF40496}" srcOrd="4" destOrd="0" presId="urn:microsoft.com/office/officeart/2018/2/layout/IconVerticalSolidList"/>
    <dgm:cxn modelId="{F0C238E4-3D66-4370-A18F-014177D1AAD5}" type="presParOf" srcId="{065E7CC6-C418-4167-A646-1AC0EAF40496}" destId="{93601BBB-253C-440D-83E4-92AEAC911693}" srcOrd="0" destOrd="0" presId="urn:microsoft.com/office/officeart/2018/2/layout/IconVerticalSolidList"/>
    <dgm:cxn modelId="{67B7EAAB-62AA-41FB-BA62-AFC91876291C}" type="presParOf" srcId="{065E7CC6-C418-4167-A646-1AC0EAF40496}" destId="{4D10C33E-5868-48BE-9DBA-F3395980E595}" srcOrd="1" destOrd="0" presId="urn:microsoft.com/office/officeart/2018/2/layout/IconVerticalSolidList"/>
    <dgm:cxn modelId="{0C0ED862-90A0-4FC7-A06E-B7669A1E1F6C}" type="presParOf" srcId="{065E7CC6-C418-4167-A646-1AC0EAF40496}" destId="{C3B7E5D1-189E-4E20-A53D-303969E7E1C4}" srcOrd="2" destOrd="0" presId="urn:microsoft.com/office/officeart/2018/2/layout/IconVerticalSolidList"/>
    <dgm:cxn modelId="{E1D3C98C-3AF7-488B-9265-81F171F6C34C}" type="presParOf" srcId="{065E7CC6-C418-4167-A646-1AC0EAF40496}" destId="{15AA0222-F09B-41C1-B68E-16AAB0C57FEF}" srcOrd="3" destOrd="0" presId="urn:microsoft.com/office/officeart/2018/2/layout/IconVerticalSolidList"/>
    <dgm:cxn modelId="{E9038004-FEB1-453B-AB5A-B8C844257456}" type="presParOf" srcId="{CB43245C-6667-4909-96CD-E4C0825CB10B}" destId="{6E1CEF58-D89A-4580-B2BC-6283A7C7A7C4}" srcOrd="5" destOrd="0" presId="urn:microsoft.com/office/officeart/2018/2/layout/IconVerticalSolidList"/>
    <dgm:cxn modelId="{DDAB1A67-F4CA-4CF0-8C42-14CB26AC3E62}" type="presParOf" srcId="{CB43245C-6667-4909-96CD-E4C0825CB10B}" destId="{B948250E-3333-42FB-A855-408BB68466E3}" srcOrd="6" destOrd="0" presId="urn:microsoft.com/office/officeart/2018/2/layout/IconVerticalSolidList"/>
    <dgm:cxn modelId="{8F3389E7-8E9E-47F4-9A2D-746B02DBEB70}" type="presParOf" srcId="{B948250E-3333-42FB-A855-408BB68466E3}" destId="{08FAC935-9CA5-48DA-B06B-BD730A59DA05}" srcOrd="0" destOrd="0" presId="urn:microsoft.com/office/officeart/2018/2/layout/IconVerticalSolidList"/>
    <dgm:cxn modelId="{1A448C8A-3FB8-4C4C-BA71-85D962B764BE}" type="presParOf" srcId="{B948250E-3333-42FB-A855-408BB68466E3}" destId="{138A5A19-992E-4734-BE29-BF2D9CE2C1C8}" srcOrd="1" destOrd="0" presId="urn:microsoft.com/office/officeart/2018/2/layout/IconVerticalSolidList"/>
    <dgm:cxn modelId="{12463F5F-CDE5-4106-82EF-33E350715CD0}" type="presParOf" srcId="{B948250E-3333-42FB-A855-408BB68466E3}" destId="{A2F107E4-37D8-4E7A-847E-00B03E25156E}" srcOrd="2" destOrd="0" presId="urn:microsoft.com/office/officeart/2018/2/layout/IconVerticalSolidList"/>
    <dgm:cxn modelId="{216BF49D-D0FE-44B0-9C14-C16382AF4946}" type="presParOf" srcId="{B948250E-3333-42FB-A855-408BB68466E3}" destId="{80083317-C03E-4AE9-9140-DB112986C2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EAB993-CACF-4BB3-888A-09155A47A5E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477088-8E30-4ED6-9027-A17323030EEA}">
      <dgm:prSet/>
      <dgm:spPr/>
      <dgm:t>
        <a:bodyPr/>
        <a:lstStyle/>
        <a:p>
          <a:r>
            <a:rPr lang="en-US" i="0"/>
            <a:t>ResNet-18 is a convolutional neural network that is 18 layers deep.</a:t>
          </a:r>
          <a:endParaRPr lang="en-US"/>
        </a:p>
      </dgm:t>
    </dgm:pt>
    <dgm:pt modelId="{606D8176-FF24-43C7-B500-AB9C0DEC2EB8}" type="parTrans" cxnId="{82EA7BCB-1D84-4700-8806-A321C3F36865}">
      <dgm:prSet/>
      <dgm:spPr/>
      <dgm:t>
        <a:bodyPr/>
        <a:lstStyle/>
        <a:p>
          <a:endParaRPr lang="en-US"/>
        </a:p>
      </dgm:t>
    </dgm:pt>
    <dgm:pt modelId="{2B530FD5-03BF-4C7E-8051-8B553C6475F7}" type="sibTrans" cxnId="{82EA7BCB-1D84-4700-8806-A321C3F3686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28B3411-5E2D-46F2-93BB-5E44E03D376A}">
      <dgm:prSet/>
      <dgm:spPr/>
      <dgm:t>
        <a:bodyPr/>
        <a:lstStyle/>
        <a:p>
          <a:r>
            <a:rPr lang="en-US" i="0"/>
            <a:t>Pretrained version of the network trained on more than one million images from the ImageNet database.</a:t>
          </a:r>
          <a:endParaRPr lang="en-US"/>
        </a:p>
      </dgm:t>
    </dgm:pt>
    <dgm:pt modelId="{3F58829F-3D78-43EC-9AA0-45BCAE0A03ED}" type="parTrans" cxnId="{4E24E227-CC5A-4C0C-8E2B-BBDE5A34A41C}">
      <dgm:prSet/>
      <dgm:spPr/>
      <dgm:t>
        <a:bodyPr/>
        <a:lstStyle/>
        <a:p>
          <a:endParaRPr lang="en-US"/>
        </a:p>
      </dgm:t>
    </dgm:pt>
    <dgm:pt modelId="{AD2BF3B9-EAA6-48BB-B0A9-07508E49FEAA}" type="sibTrans" cxnId="{4E24E227-CC5A-4C0C-8E2B-BBDE5A34A41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37BF512-12C4-4F7A-A15C-FF33A4FFD565}">
      <dgm:prSet/>
      <dgm:spPr/>
      <dgm:t>
        <a:bodyPr/>
        <a:lstStyle/>
        <a:p>
          <a:pPr rtl="0"/>
          <a:r>
            <a:rPr lang="en-US" i="0"/>
            <a:t>The pretrained network can classify images into 1000 object categories</a:t>
          </a:r>
          <a:r>
            <a:rPr lang="en-US" i="0">
              <a:latin typeface="Sitka Banner"/>
            </a:rPr>
            <a:t>.(</a:t>
          </a:r>
          <a:r>
            <a:rPr lang="en-US">
              <a:latin typeface="Sitka Banner"/>
            </a:rPr>
            <a:t>ex: pen, keyboard, animals)</a:t>
          </a:r>
          <a:endParaRPr lang="en-US"/>
        </a:p>
      </dgm:t>
    </dgm:pt>
    <dgm:pt modelId="{A23F639D-7B3A-49BB-944C-7F30EA326BD4}" type="parTrans" cxnId="{FB179347-64BC-4682-8608-ABBA9C42E931}">
      <dgm:prSet/>
      <dgm:spPr/>
      <dgm:t>
        <a:bodyPr/>
        <a:lstStyle/>
        <a:p>
          <a:endParaRPr lang="en-US"/>
        </a:p>
      </dgm:t>
    </dgm:pt>
    <dgm:pt modelId="{2FEEE642-10A0-4DFD-B8CC-01A09542AE99}" type="sibTrans" cxnId="{FB179347-64BC-4682-8608-ABBA9C42E93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3D14767-3FCE-4AE3-84CC-351A26A23049}">
      <dgm:prSet/>
      <dgm:spPr/>
      <dgm:t>
        <a:bodyPr/>
        <a:lstStyle/>
        <a:p>
          <a:pPr rtl="0"/>
          <a:r>
            <a:rPr lang="en-US" i="0">
              <a:latin typeface="Sitka Banner"/>
            </a:rPr>
            <a:t>We changed</a:t>
          </a:r>
          <a:r>
            <a:rPr lang="en-US" i="0"/>
            <a:t> the last fully connected layer to classify images into 7 classes.</a:t>
          </a:r>
          <a:endParaRPr lang="en-US"/>
        </a:p>
      </dgm:t>
    </dgm:pt>
    <dgm:pt modelId="{D034FFC9-1744-4A9E-B1A5-461BD59B43EB}" type="parTrans" cxnId="{ECABA6C5-CAF3-42AE-8B3A-417C0DB9B12D}">
      <dgm:prSet/>
      <dgm:spPr/>
      <dgm:t>
        <a:bodyPr/>
        <a:lstStyle/>
        <a:p>
          <a:endParaRPr lang="en-US"/>
        </a:p>
      </dgm:t>
    </dgm:pt>
    <dgm:pt modelId="{E502E24B-FE14-431E-864E-9813BC91531A}" type="sibTrans" cxnId="{ECABA6C5-CAF3-42AE-8B3A-417C0DB9B12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F0B0A70-11B6-4CAF-9E31-B0F388470855}" type="pres">
      <dgm:prSet presAssocID="{78EAB993-CACF-4BB3-888A-09155A47A5EB}" presName="Name0" presStyleCnt="0">
        <dgm:presLayoutVars>
          <dgm:animLvl val="lvl"/>
          <dgm:resizeHandles val="exact"/>
        </dgm:presLayoutVars>
      </dgm:prSet>
      <dgm:spPr/>
    </dgm:pt>
    <dgm:pt modelId="{4330D382-DC35-4023-99BA-F0A474E5CB18}" type="pres">
      <dgm:prSet presAssocID="{2D477088-8E30-4ED6-9027-A17323030EEA}" presName="compositeNode" presStyleCnt="0">
        <dgm:presLayoutVars>
          <dgm:bulletEnabled val="1"/>
        </dgm:presLayoutVars>
      </dgm:prSet>
      <dgm:spPr/>
    </dgm:pt>
    <dgm:pt modelId="{0B7C0D83-AB9F-4AA4-B1B7-709A636A664B}" type="pres">
      <dgm:prSet presAssocID="{2D477088-8E30-4ED6-9027-A17323030EEA}" presName="bgRect" presStyleLbl="alignNode1" presStyleIdx="0" presStyleCnt="4"/>
      <dgm:spPr/>
    </dgm:pt>
    <dgm:pt modelId="{461750A4-831B-4202-A774-8E9080635A04}" type="pres">
      <dgm:prSet presAssocID="{2B530FD5-03BF-4C7E-8051-8B553C6475F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5164D9A-C617-4D20-AD9B-0E038FC04070}" type="pres">
      <dgm:prSet presAssocID="{2D477088-8E30-4ED6-9027-A17323030EEA}" presName="nodeRect" presStyleLbl="alignNode1" presStyleIdx="0" presStyleCnt="4">
        <dgm:presLayoutVars>
          <dgm:bulletEnabled val="1"/>
        </dgm:presLayoutVars>
      </dgm:prSet>
      <dgm:spPr/>
    </dgm:pt>
    <dgm:pt modelId="{7CAF4A33-70AD-46A5-9381-6F26BFC1AB8F}" type="pres">
      <dgm:prSet presAssocID="{2B530FD5-03BF-4C7E-8051-8B553C6475F7}" presName="sibTrans" presStyleCnt="0"/>
      <dgm:spPr/>
    </dgm:pt>
    <dgm:pt modelId="{87186E26-CFED-4A05-AD96-F6D59F27F807}" type="pres">
      <dgm:prSet presAssocID="{928B3411-5E2D-46F2-93BB-5E44E03D376A}" presName="compositeNode" presStyleCnt="0">
        <dgm:presLayoutVars>
          <dgm:bulletEnabled val="1"/>
        </dgm:presLayoutVars>
      </dgm:prSet>
      <dgm:spPr/>
    </dgm:pt>
    <dgm:pt modelId="{65A838AA-9E6C-41DB-95A7-208FF057C13D}" type="pres">
      <dgm:prSet presAssocID="{928B3411-5E2D-46F2-93BB-5E44E03D376A}" presName="bgRect" presStyleLbl="alignNode1" presStyleIdx="1" presStyleCnt="4"/>
      <dgm:spPr/>
    </dgm:pt>
    <dgm:pt modelId="{5C6AA52B-BD6A-4598-BEE4-8B65462FA293}" type="pres">
      <dgm:prSet presAssocID="{AD2BF3B9-EAA6-48BB-B0A9-07508E49FEA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C66E6D9-801D-41C3-AF80-BD1C1EA06C0B}" type="pres">
      <dgm:prSet presAssocID="{928B3411-5E2D-46F2-93BB-5E44E03D376A}" presName="nodeRect" presStyleLbl="alignNode1" presStyleIdx="1" presStyleCnt="4">
        <dgm:presLayoutVars>
          <dgm:bulletEnabled val="1"/>
        </dgm:presLayoutVars>
      </dgm:prSet>
      <dgm:spPr/>
    </dgm:pt>
    <dgm:pt modelId="{14D98064-2815-4D2D-AB91-DE9B2059E681}" type="pres">
      <dgm:prSet presAssocID="{AD2BF3B9-EAA6-48BB-B0A9-07508E49FEAA}" presName="sibTrans" presStyleCnt="0"/>
      <dgm:spPr/>
    </dgm:pt>
    <dgm:pt modelId="{4B1B9E37-0928-4F73-9ECA-05B17367CB8B}" type="pres">
      <dgm:prSet presAssocID="{F37BF512-12C4-4F7A-A15C-FF33A4FFD565}" presName="compositeNode" presStyleCnt="0">
        <dgm:presLayoutVars>
          <dgm:bulletEnabled val="1"/>
        </dgm:presLayoutVars>
      </dgm:prSet>
      <dgm:spPr/>
    </dgm:pt>
    <dgm:pt modelId="{AE8D17C3-9C16-449E-B3BC-64B543532798}" type="pres">
      <dgm:prSet presAssocID="{F37BF512-12C4-4F7A-A15C-FF33A4FFD565}" presName="bgRect" presStyleLbl="alignNode1" presStyleIdx="2" presStyleCnt="4"/>
      <dgm:spPr/>
    </dgm:pt>
    <dgm:pt modelId="{E099CE12-B983-4B61-8B96-576F8BDF593D}" type="pres">
      <dgm:prSet presAssocID="{2FEEE642-10A0-4DFD-B8CC-01A09542AE9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9C9689E-7AA6-4B9C-B577-49C330ABD524}" type="pres">
      <dgm:prSet presAssocID="{F37BF512-12C4-4F7A-A15C-FF33A4FFD565}" presName="nodeRect" presStyleLbl="alignNode1" presStyleIdx="2" presStyleCnt="4">
        <dgm:presLayoutVars>
          <dgm:bulletEnabled val="1"/>
        </dgm:presLayoutVars>
      </dgm:prSet>
      <dgm:spPr/>
    </dgm:pt>
    <dgm:pt modelId="{58AE4B23-9FF7-4F93-8482-FF7D2CC5289E}" type="pres">
      <dgm:prSet presAssocID="{2FEEE642-10A0-4DFD-B8CC-01A09542AE99}" presName="sibTrans" presStyleCnt="0"/>
      <dgm:spPr/>
    </dgm:pt>
    <dgm:pt modelId="{7EC8ABFD-8EE3-4FB5-86CE-345DCBFF3316}" type="pres">
      <dgm:prSet presAssocID="{13D14767-3FCE-4AE3-84CC-351A26A23049}" presName="compositeNode" presStyleCnt="0">
        <dgm:presLayoutVars>
          <dgm:bulletEnabled val="1"/>
        </dgm:presLayoutVars>
      </dgm:prSet>
      <dgm:spPr/>
    </dgm:pt>
    <dgm:pt modelId="{C0DD7109-AB64-4D1D-8C88-A10B403AE941}" type="pres">
      <dgm:prSet presAssocID="{13D14767-3FCE-4AE3-84CC-351A26A23049}" presName="bgRect" presStyleLbl="alignNode1" presStyleIdx="3" presStyleCnt="4"/>
      <dgm:spPr/>
    </dgm:pt>
    <dgm:pt modelId="{4BEC96E3-265A-4F0F-8252-64368A505CBC}" type="pres">
      <dgm:prSet presAssocID="{E502E24B-FE14-431E-864E-9813BC91531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8D3FAB9-D274-4181-A619-B54CFABF666E}" type="pres">
      <dgm:prSet presAssocID="{13D14767-3FCE-4AE3-84CC-351A26A2304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1549E0C-5E92-4FAF-98D7-B9BF7D7BD486}" type="presOf" srcId="{2FEEE642-10A0-4DFD-B8CC-01A09542AE99}" destId="{E099CE12-B983-4B61-8B96-576F8BDF593D}" srcOrd="0" destOrd="0" presId="urn:microsoft.com/office/officeart/2016/7/layout/LinearBlockProcessNumbered"/>
    <dgm:cxn modelId="{18F31816-7214-4914-B8AC-B50B4B4D9517}" type="presOf" srcId="{928B3411-5E2D-46F2-93BB-5E44E03D376A}" destId="{7C66E6D9-801D-41C3-AF80-BD1C1EA06C0B}" srcOrd="1" destOrd="0" presId="urn:microsoft.com/office/officeart/2016/7/layout/LinearBlockProcessNumbered"/>
    <dgm:cxn modelId="{5B358918-B0A3-4A59-BB26-BA47B6F5D9D0}" type="presOf" srcId="{F37BF512-12C4-4F7A-A15C-FF33A4FFD565}" destId="{49C9689E-7AA6-4B9C-B577-49C330ABD524}" srcOrd="1" destOrd="0" presId="urn:microsoft.com/office/officeart/2016/7/layout/LinearBlockProcessNumbered"/>
    <dgm:cxn modelId="{26064D27-5694-41DE-96E6-E0222B3531D5}" type="presOf" srcId="{F37BF512-12C4-4F7A-A15C-FF33A4FFD565}" destId="{AE8D17C3-9C16-449E-B3BC-64B543532798}" srcOrd="0" destOrd="0" presId="urn:microsoft.com/office/officeart/2016/7/layout/LinearBlockProcessNumbered"/>
    <dgm:cxn modelId="{4E24E227-CC5A-4C0C-8E2B-BBDE5A34A41C}" srcId="{78EAB993-CACF-4BB3-888A-09155A47A5EB}" destId="{928B3411-5E2D-46F2-93BB-5E44E03D376A}" srcOrd="1" destOrd="0" parTransId="{3F58829F-3D78-43EC-9AA0-45BCAE0A03ED}" sibTransId="{AD2BF3B9-EAA6-48BB-B0A9-07508E49FEAA}"/>
    <dgm:cxn modelId="{B8F5EE33-FAF0-4FDE-BA74-7C341AE6B57E}" type="presOf" srcId="{13D14767-3FCE-4AE3-84CC-351A26A23049}" destId="{18D3FAB9-D274-4181-A619-B54CFABF666E}" srcOrd="1" destOrd="0" presId="urn:microsoft.com/office/officeart/2016/7/layout/LinearBlockProcessNumbered"/>
    <dgm:cxn modelId="{FB179347-64BC-4682-8608-ABBA9C42E931}" srcId="{78EAB993-CACF-4BB3-888A-09155A47A5EB}" destId="{F37BF512-12C4-4F7A-A15C-FF33A4FFD565}" srcOrd="2" destOrd="0" parTransId="{A23F639D-7B3A-49BB-944C-7F30EA326BD4}" sibTransId="{2FEEE642-10A0-4DFD-B8CC-01A09542AE99}"/>
    <dgm:cxn modelId="{9DB35A7C-79E9-4312-89BF-754FE33257AA}" type="presOf" srcId="{E502E24B-FE14-431E-864E-9813BC91531A}" destId="{4BEC96E3-265A-4F0F-8252-64368A505CBC}" srcOrd="0" destOrd="0" presId="urn:microsoft.com/office/officeart/2016/7/layout/LinearBlockProcessNumbered"/>
    <dgm:cxn modelId="{C2A7F17F-0639-4357-8E67-E26E75FD2078}" type="presOf" srcId="{13D14767-3FCE-4AE3-84CC-351A26A23049}" destId="{C0DD7109-AB64-4D1D-8C88-A10B403AE941}" srcOrd="0" destOrd="0" presId="urn:microsoft.com/office/officeart/2016/7/layout/LinearBlockProcessNumbered"/>
    <dgm:cxn modelId="{7E8B3189-11D9-49B8-830A-1ECBD571F33F}" type="presOf" srcId="{928B3411-5E2D-46F2-93BB-5E44E03D376A}" destId="{65A838AA-9E6C-41DB-95A7-208FF057C13D}" srcOrd="0" destOrd="0" presId="urn:microsoft.com/office/officeart/2016/7/layout/LinearBlockProcessNumbered"/>
    <dgm:cxn modelId="{9717C08A-25AE-4B7A-905F-3CB6ECE59E73}" type="presOf" srcId="{78EAB993-CACF-4BB3-888A-09155A47A5EB}" destId="{FF0B0A70-11B6-4CAF-9E31-B0F388470855}" srcOrd="0" destOrd="0" presId="urn:microsoft.com/office/officeart/2016/7/layout/LinearBlockProcessNumbered"/>
    <dgm:cxn modelId="{4F5C1EA8-5399-4D1E-97FD-B2989AFCDDCC}" type="presOf" srcId="{2B530FD5-03BF-4C7E-8051-8B553C6475F7}" destId="{461750A4-831B-4202-A774-8E9080635A04}" srcOrd="0" destOrd="0" presId="urn:microsoft.com/office/officeart/2016/7/layout/LinearBlockProcessNumbered"/>
    <dgm:cxn modelId="{ECABA6C5-CAF3-42AE-8B3A-417C0DB9B12D}" srcId="{78EAB993-CACF-4BB3-888A-09155A47A5EB}" destId="{13D14767-3FCE-4AE3-84CC-351A26A23049}" srcOrd="3" destOrd="0" parTransId="{D034FFC9-1744-4A9E-B1A5-461BD59B43EB}" sibTransId="{E502E24B-FE14-431E-864E-9813BC91531A}"/>
    <dgm:cxn modelId="{82EA7BCB-1D84-4700-8806-A321C3F36865}" srcId="{78EAB993-CACF-4BB3-888A-09155A47A5EB}" destId="{2D477088-8E30-4ED6-9027-A17323030EEA}" srcOrd="0" destOrd="0" parTransId="{606D8176-FF24-43C7-B500-AB9C0DEC2EB8}" sibTransId="{2B530FD5-03BF-4C7E-8051-8B553C6475F7}"/>
    <dgm:cxn modelId="{9CABA5CB-E24F-4200-8396-5128F98EEA58}" type="presOf" srcId="{2D477088-8E30-4ED6-9027-A17323030EEA}" destId="{0B7C0D83-AB9F-4AA4-B1B7-709A636A664B}" srcOrd="0" destOrd="0" presId="urn:microsoft.com/office/officeart/2016/7/layout/LinearBlockProcessNumbered"/>
    <dgm:cxn modelId="{A7A971CE-8106-4F35-BFBE-099651EF890D}" type="presOf" srcId="{AD2BF3B9-EAA6-48BB-B0A9-07508E49FEAA}" destId="{5C6AA52B-BD6A-4598-BEE4-8B65462FA293}" srcOrd="0" destOrd="0" presId="urn:microsoft.com/office/officeart/2016/7/layout/LinearBlockProcessNumbered"/>
    <dgm:cxn modelId="{35576BD1-1A41-409E-9C2A-EAACE8D511A1}" type="presOf" srcId="{2D477088-8E30-4ED6-9027-A17323030EEA}" destId="{65164D9A-C617-4D20-AD9B-0E038FC04070}" srcOrd="1" destOrd="0" presId="urn:microsoft.com/office/officeart/2016/7/layout/LinearBlockProcessNumbered"/>
    <dgm:cxn modelId="{6FD43252-5A26-4274-86C8-68E46B9A5DAF}" type="presParOf" srcId="{FF0B0A70-11B6-4CAF-9E31-B0F388470855}" destId="{4330D382-DC35-4023-99BA-F0A474E5CB18}" srcOrd="0" destOrd="0" presId="urn:microsoft.com/office/officeart/2016/7/layout/LinearBlockProcessNumbered"/>
    <dgm:cxn modelId="{41B8F8A5-C158-4932-93FE-93AA473F78AB}" type="presParOf" srcId="{4330D382-DC35-4023-99BA-F0A474E5CB18}" destId="{0B7C0D83-AB9F-4AA4-B1B7-709A636A664B}" srcOrd="0" destOrd="0" presId="urn:microsoft.com/office/officeart/2016/7/layout/LinearBlockProcessNumbered"/>
    <dgm:cxn modelId="{206F57F8-4781-428F-B176-B1F4F70AD680}" type="presParOf" srcId="{4330D382-DC35-4023-99BA-F0A474E5CB18}" destId="{461750A4-831B-4202-A774-8E9080635A04}" srcOrd="1" destOrd="0" presId="urn:microsoft.com/office/officeart/2016/7/layout/LinearBlockProcessNumbered"/>
    <dgm:cxn modelId="{DD3AB71A-9C53-41A1-91EA-7F03F8129BD7}" type="presParOf" srcId="{4330D382-DC35-4023-99BA-F0A474E5CB18}" destId="{65164D9A-C617-4D20-AD9B-0E038FC04070}" srcOrd="2" destOrd="0" presId="urn:microsoft.com/office/officeart/2016/7/layout/LinearBlockProcessNumbered"/>
    <dgm:cxn modelId="{20B22101-8638-4E06-B6C9-E3CFDA6AB63D}" type="presParOf" srcId="{FF0B0A70-11B6-4CAF-9E31-B0F388470855}" destId="{7CAF4A33-70AD-46A5-9381-6F26BFC1AB8F}" srcOrd="1" destOrd="0" presId="urn:microsoft.com/office/officeart/2016/7/layout/LinearBlockProcessNumbered"/>
    <dgm:cxn modelId="{5F15D0D0-C25C-460B-99B1-51FF4249DDFC}" type="presParOf" srcId="{FF0B0A70-11B6-4CAF-9E31-B0F388470855}" destId="{87186E26-CFED-4A05-AD96-F6D59F27F807}" srcOrd="2" destOrd="0" presId="urn:microsoft.com/office/officeart/2016/7/layout/LinearBlockProcessNumbered"/>
    <dgm:cxn modelId="{B3495199-66D0-4AEC-8683-D6882EFC38B9}" type="presParOf" srcId="{87186E26-CFED-4A05-AD96-F6D59F27F807}" destId="{65A838AA-9E6C-41DB-95A7-208FF057C13D}" srcOrd="0" destOrd="0" presId="urn:microsoft.com/office/officeart/2016/7/layout/LinearBlockProcessNumbered"/>
    <dgm:cxn modelId="{0D46EAAA-39E8-4B9B-9FA8-1DC50722FF33}" type="presParOf" srcId="{87186E26-CFED-4A05-AD96-F6D59F27F807}" destId="{5C6AA52B-BD6A-4598-BEE4-8B65462FA293}" srcOrd="1" destOrd="0" presId="urn:microsoft.com/office/officeart/2016/7/layout/LinearBlockProcessNumbered"/>
    <dgm:cxn modelId="{142C7661-D801-4084-800E-CF795F44FABF}" type="presParOf" srcId="{87186E26-CFED-4A05-AD96-F6D59F27F807}" destId="{7C66E6D9-801D-41C3-AF80-BD1C1EA06C0B}" srcOrd="2" destOrd="0" presId="urn:microsoft.com/office/officeart/2016/7/layout/LinearBlockProcessNumbered"/>
    <dgm:cxn modelId="{DC66C274-1FB3-47E1-8115-D537C791FC69}" type="presParOf" srcId="{FF0B0A70-11B6-4CAF-9E31-B0F388470855}" destId="{14D98064-2815-4D2D-AB91-DE9B2059E681}" srcOrd="3" destOrd="0" presId="urn:microsoft.com/office/officeart/2016/7/layout/LinearBlockProcessNumbered"/>
    <dgm:cxn modelId="{86515884-9D62-411E-A310-5D8B7456C5CE}" type="presParOf" srcId="{FF0B0A70-11B6-4CAF-9E31-B0F388470855}" destId="{4B1B9E37-0928-4F73-9ECA-05B17367CB8B}" srcOrd="4" destOrd="0" presId="urn:microsoft.com/office/officeart/2016/7/layout/LinearBlockProcessNumbered"/>
    <dgm:cxn modelId="{E58F304E-D434-4034-B844-DD99A7DD7F18}" type="presParOf" srcId="{4B1B9E37-0928-4F73-9ECA-05B17367CB8B}" destId="{AE8D17C3-9C16-449E-B3BC-64B543532798}" srcOrd="0" destOrd="0" presId="urn:microsoft.com/office/officeart/2016/7/layout/LinearBlockProcessNumbered"/>
    <dgm:cxn modelId="{8FE46D9B-AD2F-49C6-99E7-D5879B7E94FF}" type="presParOf" srcId="{4B1B9E37-0928-4F73-9ECA-05B17367CB8B}" destId="{E099CE12-B983-4B61-8B96-576F8BDF593D}" srcOrd="1" destOrd="0" presId="urn:microsoft.com/office/officeart/2016/7/layout/LinearBlockProcessNumbered"/>
    <dgm:cxn modelId="{E1453E31-F6C1-456D-A8BF-DC1AA909C297}" type="presParOf" srcId="{4B1B9E37-0928-4F73-9ECA-05B17367CB8B}" destId="{49C9689E-7AA6-4B9C-B577-49C330ABD524}" srcOrd="2" destOrd="0" presId="urn:microsoft.com/office/officeart/2016/7/layout/LinearBlockProcessNumbered"/>
    <dgm:cxn modelId="{66678333-81AA-4EB8-8DE7-25586BC0A3BA}" type="presParOf" srcId="{FF0B0A70-11B6-4CAF-9E31-B0F388470855}" destId="{58AE4B23-9FF7-4F93-8482-FF7D2CC5289E}" srcOrd="5" destOrd="0" presId="urn:microsoft.com/office/officeart/2016/7/layout/LinearBlockProcessNumbered"/>
    <dgm:cxn modelId="{80030FD9-BC3D-458F-AC97-459F78904304}" type="presParOf" srcId="{FF0B0A70-11B6-4CAF-9E31-B0F388470855}" destId="{7EC8ABFD-8EE3-4FB5-86CE-345DCBFF3316}" srcOrd="6" destOrd="0" presId="urn:microsoft.com/office/officeart/2016/7/layout/LinearBlockProcessNumbered"/>
    <dgm:cxn modelId="{7E2A8041-AA50-4D4A-AEF3-923757CE05CF}" type="presParOf" srcId="{7EC8ABFD-8EE3-4FB5-86CE-345DCBFF3316}" destId="{C0DD7109-AB64-4D1D-8C88-A10B403AE941}" srcOrd="0" destOrd="0" presId="urn:microsoft.com/office/officeart/2016/7/layout/LinearBlockProcessNumbered"/>
    <dgm:cxn modelId="{233602CB-C16B-4B94-83EC-657633C82039}" type="presParOf" srcId="{7EC8ABFD-8EE3-4FB5-86CE-345DCBFF3316}" destId="{4BEC96E3-265A-4F0F-8252-64368A505CBC}" srcOrd="1" destOrd="0" presId="urn:microsoft.com/office/officeart/2016/7/layout/LinearBlockProcessNumbered"/>
    <dgm:cxn modelId="{BFFA264D-A1A2-4BE7-87D9-C028F13530DF}" type="presParOf" srcId="{7EC8ABFD-8EE3-4FB5-86CE-345DCBFF3316}" destId="{18D3FAB9-D274-4181-A619-B54CFABF666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465FE-AED7-43D2-B9ED-DBE697EE3B12}">
      <dsp:nvSpPr>
        <dsp:cNvPr id="0" name=""/>
        <dsp:cNvSpPr/>
      </dsp:nvSpPr>
      <dsp:spPr>
        <a:xfrm>
          <a:off x="0" y="4300"/>
          <a:ext cx="5704764" cy="865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CA1EB-79CE-4487-9A2C-D4E411B8A98A}">
      <dsp:nvSpPr>
        <dsp:cNvPr id="0" name=""/>
        <dsp:cNvSpPr/>
      </dsp:nvSpPr>
      <dsp:spPr>
        <a:xfrm>
          <a:off x="261836" y="199054"/>
          <a:ext cx="476531" cy="476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984B5-658C-4BE3-96EB-C84BAC2155F2}">
      <dsp:nvSpPr>
        <dsp:cNvPr id="0" name=""/>
        <dsp:cNvSpPr/>
      </dsp:nvSpPr>
      <dsp:spPr>
        <a:xfrm>
          <a:off x="1000204" y="4300"/>
          <a:ext cx="4629589" cy="1000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0" tIns="105920" rIns="105920" bIns="105920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Sitka Banner"/>
            </a:rPr>
            <a:t>It is difficult for models to predict correct results if the </a:t>
          </a:r>
          <a:r>
            <a:rPr lang="en-US" sz="1400" kern="1200"/>
            <a:t> testing data</a:t>
          </a:r>
          <a:r>
            <a:rPr lang="en-US" sz="1400" kern="1200">
              <a:latin typeface="Sitka Banner"/>
            </a:rPr>
            <a:t> distribution </a:t>
          </a:r>
          <a:r>
            <a:rPr lang="en-US" sz="1400" kern="1200"/>
            <a:t> is different from training data </a:t>
          </a:r>
          <a:r>
            <a:rPr lang="en-US" sz="1400" kern="1200">
              <a:latin typeface="Sitka Banner"/>
            </a:rPr>
            <a:t>distribution .</a:t>
          </a:r>
          <a:endParaRPr lang="en-US" sz="1400" kern="1200"/>
        </a:p>
      </dsp:txBody>
      <dsp:txXfrm>
        <a:off x="1000204" y="4300"/>
        <a:ext cx="4629589" cy="1000820"/>
      </dsp:txXfrm>
    </dsp:sp>
    <dsp:sp modelId="{3D645360-004A-4A25-A259-A345B99543FC}">
      <dsp:nvSpPr>
        <dsp:cNvPr id="0" name=""/>
        <dsp:cNvSpPr/>
      </dsp:nvSpPr>
      <dsp:spPr>
        <a:xfrm>
          <a:off x="0" y="1255326"/>
          <a:ext cx="5704764" cy="865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11E04-33E3-4FD9-B97F-0393EAFAF256}">
      <dsp:nvSpPr>
        <dsp:cNvPr id="0" name=""/>
        <dsp:cNvSpPr/>
      </dsp:nvSpPr>
      <dsp:spPr>
        <a:xfrm>
          <a:off x="261836" y="1450080"/>
          <a:ext cx="476531" cy="476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80ACA-C2B5-4DF4-8044-0FCF10422629}">
      <dsp:nvSpPr>
        <dsp:cNvPr id="0" name=""/>
        <dsp:cNvSpPr/>
      </dsp:nvSpPr>
      <dsp:spPr>
        <a:xfrm>
          <a:off x="1000204" y="1255326"/>
          <a:ext cx="4629589" cy="1000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0" tIns="105920" rIns="105920" bIns="105920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Example:</a:t>
          </a:r>
          <a:r>
            <a:rPr lang="en-US" sz="1400" kern="1200">
              <a:latin typeface="Sitka Banner"/>
            </a:rPr>
            <a:t> It would be easy</a:t>
          </a:r>
          <a:r>
            <a:rPr lang="en-US" sz="1400" kern="1200"/>
            <a:t> </a:t>
          </a:r>
          <a:r>
            <a:rPr lang="en-US" sz="1400" kern="1200">
              <a:latin typeface="Sitka Banner"/>
            </a:rPr>
            <a:t>for the model to classify correctly if the  </a:t>
          </a:r>
          <a:r>
            <a:rPr lang="en-US" sz="1400" kern="1200"/>
            <a:t> training  and testing  have images from different </a:t>
          </a:r>
          <a:r>
            <a:rPr lang="en-US" sz="1400" kern="1200">
              <a:latin typeface="Sitka Banner"/>
            </a:rPr>
            <a:t>cameras , but it would be a difficult task if the images belong to different domains.</a:t>
          </a:r>
          <a:endParaRPr lang="en-US" sz="1400" kern="1200"/>
        </a:p>
      </dsp:txBody>
      <dsp:txXfrm>
        <a:off x="1000204" y="1255326"/>
        <a:ext cx="4629589" cy="1000820"/>
      </dsp:txXfrm>
    </dsp:sp>
    <dsp:sp modelId="{66A4FD5A-5F97-4826-9C55-4E01E68FDADF}">
      <dsp:nvSpPr>
        <dsp:cNvPr id="0" name=""/>
        <dsp:cNvSpPr/>
      </dsp:nvSpPr>
      <dsp:spPr>
        <a:xfrm>
          <a:off x="0" y="2506352"/>
          <a:ext cx="5704764" cy="865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C24D3-97A8-49BA-841B-047E787DDBFC}">
      <dsp:nvSpPr>
        <dsp:cNvPr id="0" name=""/>
        <dsp:cNvSpPr/>
      </dsp:nvSpPr>
      <dsp:spPr>
        <a:xfrm>
          <a:off x="261836" y="2701106"/>
          <a:ext cx="476531" cy="476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69512-A559-459B-A5E4-00F2EF389C72}">
      <dsp:nvSpPr>
        <dsp:cNvPr id="0" name=""/>
        <dsp:cNvSpPr/>
      </dsp:nvSpPr>
      <dsp:spPr>
        <a:xfrm>
          <a:off x="1000204" y="2506352"/>
          <a:ext cx="4629589" cy="1000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0" tIns="105920" rIns="105920" bIns="10592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Need for models that perform well without retraining or quick adaptation when there is domain shift.</a:t>
          </a:r>
        </a:p>
      </dsp:txBody>
      <dsp:txXfrm>
        <a:off x="1000204" y="2506352"/>
        <a:ext cx="4629589" cy="1000820"/>
      </dsp:txXfrm>
    </dsp:sp>
    <dsp:sp modelId="{1F2A8F71-90E6-48E5-B06C-583C8470FC65}">
      <dsp:nvSpPr>
        <dsp:cNvPr id="0" name=""/>
        <dsp:cNvSpPr/>
      </dsp:nvSpPr>
      <dsp:spPr>
        <a:xfrm>
          <a:off x="0" y="3757378"/>
          <a:ext cx="5704764" cy="865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BE1BF-87C4-4296-9E17-CE18FE93BDC9}">
      <dsp:nvSpPr>
        <dsp:cNvPr id="0" name=""/>
        <dsp:cNvSpPr/>
      </dsp:nvSpPr>
      <dsp:spPr>
        <a:xfrm>
          <a:off x="261836" y="3952133"/>
          <a:ext cx="476531" cy="476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7E857-6AD4-40F3-8E19-96E992813D3E}">
      <dsp:nvSpPr>
        <dsp:cNvPr id="0" name=""/>
        <dsp:cNvSpPr/>
      </dsp:nvSpPr>
      <dsp:spPr>
        <a:xfrm>
          <a:off x="1000204" y="3757378"/>
          <a:ext cx="4629589" cy="1000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0" tIns="105920" rIns="105920" bIns="105920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Domain Generalization works well in </a:t>
          </a:r>
          <a:r>
            <a:rPr lang="en-US" sz="1400" kern="1200">
              <a:latin typeface="Sitka Banner"/>
            </a:rPr>
            <a:t>these situations</a:t>
          </a:r>
          <a:r>
            <a:rPr lang="en-US" sz="1400" kern="1200"/>
            <a:t>. In </a:t>
          </a:r>
          <a:r>
            <a:rPr lang="en-US" sz="1400" kern="1200">
              <a:latin typeface="Sitka Banner"/>
            </a:rPr>
            <a:t>Domain </a:t>
          </a:r>
          <a:r>
            <a:rPr lang="en-US" sz="1400" kern="1200"/>
            <a:t>Generalization</a:t>
          </a:r>
          <a:r>
            <a:rPr lang="en-US" sz="1400" kern="1200">
              <a:latin typeface="Sitka Banner"/>
            </a:rPr>
            <a:t>,  </a:t>
          </a:r>
          <a:r>
            <a:rPr lang="en-US" sz="1400" kern="1200"/>
            <a:t>model is not updated after training.</a:t>
          </a:r>
        </a:p>
      </dsp:txBody>
      <dsp:txXfrm>
        <a:off x="1000204" y="3757378"/>
        <a:ext cx="4629589" cy="1000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B2925-F983-4A3C-8F86-806FF36AC9F6}">
      <dsp:nvSpPr>
        <dsp:cNvPr id="0" name=""/>
        <dsp:cNvSpPr/>
      </dsp:nvSpPr>
      <dsp:spPr>
        <a:xfrm>
          <a:off x="0" y="1959"/>
          <a:ext cx="5609230" cy="9929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2E3D4-9D57-4BBE-BCBA-81FB94F943D6}">
      <dsp:nvSpPr>
        <dsp:cNvPr id="0" name=""/>
        <dsp:cNvSpPr/>
      </dsp:nvSpPr>
      <dsp:spPr>
        <a:xfrm>
          <a:off x="300359" y="225367"/>
          <a:ext cx="546108" cy="546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E73D2-095B-4ABE-BECE-3C8A4A3F9909}">
      <dsp:nvSpPr>
        <dsp:cNvPr id="0" name=""/>
        <dsp:cNvSpPr/>
      </dsp:nvSpPr>
      <dsp:spPr>
        <a:xfrm>
          <a:off x="1146827" y="1959"/>
          <a:ext cx="4462402" cy="99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84" tIns="105084" rIns="105084" bIns="10508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key idea of domain generalization is to combine multiple source domains into a single model.</a:t>
          </a:r>
        </a:p>
      </dsp:txBody>
      <dsp:txXfrm>
        <a:off x="1146827" y="1959"/>
        <a:ext cx="4462402" cy="992924"/>
      </dsp:txXfrm>
    </dsp:sp>
    <dsp:sp modelId="{98A38ACD-54C4-4B20-B278-75D0B4C796A9}">
      <dsp:nvSpPr>
        <dsp:cNvPr id="0" name=""/>
        <dsp:cNvSpPr/>
      </dsp:nvSpPr>
      <dsp:spPr>
        <a:xfrm>
          <a:off x="0" y="1243114"/>
          <a:ext cx="5609230" cy="9929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91CFB-3F15-4AA7-ACAA-4AD6E5BCCF48}">
      <dsp:nvSpPr>
        <dsp:cNvPr id="0" name=""/>
        <dsp:cNvSpPr/>
      </dsp:nvSpPr>
      <dsp:spPr>
        <a:xfrm>
          <a:off x="300359" y="1466522"/>
          <a:ext cx="546108" cy="546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520C6-49FF-4AA2-9F8E-FC86DC94C9C0}">
      <dsp:nvSpPr>
        <dsp:cNvPr id="0" name=""/>
        <dsp:cNvSpPr/>
      </dsp:nvSpPr>
      <dsp:spPr>
        <a:xfrm>
          <a:off x="1146827" y="1243114"/>
          <a:ext cx="4462402" cy="99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84" tIns="105084" rIns="105084" bIns="10508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combined model should be able to work well with the unseen target domain.</a:t>
          </a:r>
        </a:p>
      </dsp:txBody>
      <dsp:txXfrm>
        <a:off x="1146827" y="1243114"/>
        <a:ext cx="4462402" cy="992924"/>
      </dsp:txXfrm>
    </dsp:sp>
    <dsp:sp modelId="{93601BBB-253C-440D-83E4-92AEAC911693}">
      <dsp:nvSpPr>
        <dsp:cNvPr id="0" name=""/>
        <dsp:cNvSpPr/>
      </dsp:nvSpPr>
      <dsp:spPr>
        <a:xfrm>
          <a:off x="0" y="2484269"/>
          <a:ext cx="5609230" cy="9929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0C33E-5868-48BE-9DBA-F3395980E595}">
      <dsp:nvSpPr>
        <dsp:cNvPr id="0" name=""/>
        <dsp:cNvSpPr/>
      </dsp:nvSpPr>
      <dsp:spPr>
        <a:xfrm>
          <a:off x="300359" y="2707677"/>
          <a:ext cx="546108" cy="546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A0222-F09B-41C1-B68E-16AAB0C57FEF}">
      <dsp:nvSpPr>
        <dsp:cNvPr id="0" name=""/>
        <dsp:cNvSpPr/>
      </dsp:nvSpPr>
      <dsp:spPr>
        <a:xfrm>
          <a:off x="1146827" y="2484269"/>
          <a:ext cx="4462402" cy="99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84" tIns="105084" rIns="105084" bIns="10508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Consider A,B,C,D are different domains. If model is trained on A,B and C then, model should perform well on domain D also.</a:t>
          </a:r>
        </a:p>
      </dsp:txBody>
      <dsp:txXfrm>
        <a:off x="1146827" y="2484269"/>
        <a:ext cx="4462402" cy="992924"/>
      </dsp:txXfrm>
    </dsp:sp>
    <dsp:sp modelId="{08FAC935-9CA5-48DA-B06B-BD730A59DA05}">
      <dsp:nvSpPr>
        <dsp:cNvPr id="0" name=""/>
        <dsp:cNvSpPr/>
      </dsp:nvSpPr>
      <dsp:spPr>
        <a:xfrm>
          <a:off x="0" y="3725424"/>
          <a:ext cx="5609230" cy="9929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A5A19-992E-4734-BE29-BF2D9CE2C1C8}">
      <dsp:nvSpPr>
        <dsp:cNvPr id="0" name=""/>
        <dsp:cNvSpPr/>
      </dsp:nvSpPr>
      <dsp:spPr>
        <a:xfrm>
          <a:off x="300359" y="3948832"/>
          <a:ext cx="546108" cy="546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83317-C03E-4AE9-9140-DB112986C2F5}">
      <dsp:nvSpPr>
        <dsp:cNvPr id="0" name=""/>
        <dsp:cNvSpPr/>
      </dsp:nvSpPr>
      <dsp:spPr>
        <a:xfrm>
          <a:off x="1146827" y="3725424"/>
          <a:ext cx="4462402" cy="99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84" tIns="105084" rIns="105084" bIns="10508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domain generalization model does not have access to test domain.</a:t>
          </a:r>
        </a:p>
      </dsp:txBody>
      <dsp:txXfrm>
        <a:off x="1146827" y="3725424"/>
        <a:ext cx="4462402" cy="992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C0D83-AB9F-4AA4-B1B7-709A636A664B}">
      <dsp:nvSpPr>
        <dsp:cNvPr id="0" name=""/>
        <dsp:cNvSpPr/>
      </dsp:nvSpPr>
      <dsp:spPr>
        <a:xfrm>
          <a:off x="204" y="0"/>
          <a:ext cx="2471859" cy="252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0" rIns="24416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/>
            <a:t>ResNet-18 is a convolutional neural network that is 18 layers deep.</a:t>
          </a:r>
          <a:endParaRPr lang="en-US" sz="1500" kern="1200"/>
        </a:p>
      </dsp:txBody>
      <dsp:txXfrm>
        <a:off x="204" y="1010307"/>
        <a:ext cx="2471859" cy="1515460"/>
      </dsp:txXfrm>
    </dsp:sp>
    <dsp:sp modelId="{461750A4-831B-4202-A774-8E9080635A04}">
      <dsp:nvSpPr>
        <dsp:cNvPr id="0" name=""/>
        <dsp:cNvSpPr/>
      </dsp:nvSpPr>
      <dsp:spPr>
        <a:xfrm>
          <a:off x="204" y="0"/>
          <a:ext cx="2471859" cy="10103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165100" rIns="24416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01</a:t>
          </a:r>
        </a:p>
      </dsp:txBody>
      <dsp:txXfrm>
        <a:off x="204" y="0"/>
        <a:ext cx="2471859" cy="1010307"/>
      </dsp:txXfrm>
    </dsp:sp>
    <dsp:sp modelId="{65A838AA-9E6C-41DB-95A7-208FF057C13D}">
      <dsp:nvSpPr>
        <dsp:cNvPr id="0" name=""/>
        <dsp:cNvSpPr/>
      </dsp:nvSpPr>
      <dsp:spPr>
        <a:xfrm>
          <a:off x="2669812" y="0"/>
          <a:ext cx="2471859" cy="252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0" rIns="24416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/>
            <a:t>Pretrained version of the network trained on more than one million images from the ImageNet database.</a:t>
          </a:r>
          <a:endParaRPr lang="en-US" sz="1500" kern="1200"/>
        </a:p>
      </dsp:txBody>
      <dsp:txXfrm>
        <a:off x="2669812" y="1010307"/>
        <a:ext cx="2471859" cy="1515460"/>
      </dsp:txXfrm>
    </dsp:sp>
    <dsp:sp modelId="{5C6AA52B-BD6A-4598-BEE4-8B65462FA293}">
      <dsp:nvSpPr>
        <dsp:cNvPr id="0" name=""/>
        <dsp:cNvSpPr/>
      </dsp:nvSpPr>
      <dsp:spPr>
        <a:xfrm>
          <a:off x="2669812" y="0"/>
          <a:ext cx="2471859" cy="10103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165100" rIns="24416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02</a:t>
          </a:r>
        </a:p>
      </dsp:txBody>
      <dsp:txXfrm>
        <a:off x="2669812" y="0"/>
        <a:ext cx="2471859" cy="1010307"/>
      </dsp:txXfrm>
    </dsp:sp>
    <dsp:sp modelId="{AE8D17C3-9C16-449E-B3BC-64B543532798}">
      <dsp:nvSpPr>
        <dsp:cNvPr id="0" name=""/>
        <dsp:cNvSpPr/>
      </dsp:nvSpPr>
      <dsp:spPr>
        <a:xfrm>
          <a:off x="5339420" y="0"/>
          <a:ext cx="2471859" cy="252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0" rIns="244165" bIns="33020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/>
            <a:t>The pretrained network can classify images into 1000 object categories</a:t>
          </a:r>
          <a:r>
            <a:rPr lang="en-US" sz="1500" i="0" kern="1200">
              <a:latin typeface="Sitka Banner"/>
            </a:rPr>
            <a:t>.(</a:t>
          </a:r>
          <a:r>
            <a:rPr lang="en-US" sz="1500" kern="1200">
              <a:latin typeface="Sitka Banner"/>
            </a:rPr>
            <a:t>ex: pen, keyboard, animals)</a:t>
          </a:r>
          <a:endParaRPr lang="en-US" sz="1500" kern="1200"/>
        </a:p>
      </dsp:txBody>
      <dsp:txXfrm>
        <a:off x="5339420" y="1010307"/>
        <a:ext cx="2471859" cy="1515460"/>
      </dsp:txXfrm>
    </dsp:sp>
    <dsp:sp modelId="{E099CE12-B983-4B61-8B96-576F8BDF593D}">
      <dsp:nvSpPr>
        <dsp:cNvPr id="0" name=""/>
        <dsp:cNvSpPr/>
      </dsp:nvSpPr>
      <dsp:spPr>
        <a:xfrm>
          <a:off x="5339420" y="0"/>
          <a:ext cx="2471859" cy="10103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165100" rIns="24416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03</a:t>
          </a:r>
        </a:p>
      </dsp:txBody>
      <dsp:txXfrm>
        <a:off x="5339420" y="0"/>
        <a:ext cx="2471859" cy="1010307"/>
      </dsp:txXfrm>
    </dsp:sp>
    <dsp:sp modelId="{C0DD7109-AB64-4D1D-8C88-A10B403AE941}">
      <dsp:nvSpPr>
        <dsp:cNvPr id="0" name=""/>
        <dsp:cNvSpPr/>
      </dsp:nvSpPr>
      <dsp:spPr>
        <a:xfrm>
          <a:off x="8009028" y="0"/>
          <a:ext cx="2471859" cy="252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0" rIns="244165" bIns="33020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>
              <a:latin typeface="Sitka Banner"/>
            </a:rPr>
            <a:t>We changed</a:t>
          </a:r>
          <a:r>
            <a:rPr lang="en-US" sz="1500" i="0" kern="1200"/>
            <a:t> the last fully connected layer to classify images into 7 classes.</a:t>
          </a:r>
          <a:endParaRPr lang="en-US" sz="1500" kern="1200"/>
        </a:p>
      </dsp:txBody>
      <dsp:txXfrm>
        <a:off x="8009028" y="1010307"/>
        <a:ext cx="2471859" cy="1515460"/>
      </dsp:txXfrm>
    </dsp:sp>
    <dsp:sp modelId="{4BEC96E3-265A-4F0F-8252-64368A505CBC}">
      <dsp:nvSpPr>
        <dsp:cNvPr id="0" name=""/>
        <dsp:cNvSpPr/>
      </dsp:nvSpPr>
      <dsp:spPr>
        <a:xfrm>
          <a:off x="8009028" y="0"/>
          <a:ext cx="2471859" cy="10103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165100" rIns="24416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04</a:t>
          </a:r>
        </a:p>
      </dsp:txBody>
      <dsp:txXfrm>
        <a:off x="8009028" y="0"/>
        <a:ext cx="2471859" cy="1010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58880" y="181980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2656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6680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97508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75888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6680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97508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58880" y="1389960"/>
            <a:ext cx="10670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1067076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63200" y="2740680"/>
            <a:ext cx="106664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758880" y="1389960"/>
            <a:ext cx="10670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56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58880" y="181980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656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6680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7508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5888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6680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7508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758880" y="1389960"/>
            <a:ext cx="10670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1067076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1067076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763200" y="2740680"/>
            <a:ext cx="106664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2656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58880" y="181980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2656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6680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97508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75888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6680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797508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758880" y="1389960"/>
            <a:ext cx="10670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1067076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763200" y="2740680"/>
            <a:ext cx="106664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2656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758880" y="181980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22656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36680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797508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75888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36680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797508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758880" y="1389960"/>
            <a:ext cx="10670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1067076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763200" y="2740680"/>
            <a:ext cx="106664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22656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758880" y="181980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22656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763200" y="2740680"/>
            <a:ext cx="106664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36680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7975080" y="138996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75888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436680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7975080" y="1819800"/>
            <a:ext cx="34358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82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6560" y="181980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5888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560" y="1389960"/>
            <a:ext cx="520704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758880" y="1819800"/>
            <a:ext cx="10670760" cy="3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783880" y="577872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78920" y="1143000"/>
            <a:ext cx="6720480" cy="37303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i="1" lang="en-US" sz="7200" spc="97" strike="noStrike">
                <a:solidFill>
                  <a:srgbClr val="ffffff"/>
                </a:solidFill>
                <a:latin typeface="Sitka Banner"/>
              </a:rPr>
              <a:t>Click to edit Master title style</a:t>
            </a:r>
            <a:endParaRPr b="0" lang="en-US" sz="72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8286480" y="6007680"/>
            <a:ext cx="31431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A449CC-B09F-419B-8FF5-D688887EF24F}" type="datetime">
              <a:rPr b="0" lang="en-US" sz="1000" spc="49" strike="noStrike">
                <a:solidFill>
                  <a:srgbClr val="ffffff"/>
                </a:solidFill>
                <a:latin typeface="Avenir Next LT Pro"/>
              </a:rPr>
              <a:t>5/4/22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1078920" y="6007680"/>
            <a:ext cx="67204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1786760" y="6007680"/>
            <a:ext cx="411120" cy="3646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</a:pPr>
            <a:fld id="{2D7452FF-C082-4062-AEE0-D391D086B031}" type="slidenum">
              <a:rPr b="1" lang="en-US" sz="9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Avenir Next LT Pro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400" spc="-1" strike="noStrike">
                <a:solidFill>
                  <a:srgbClr val="ffffff"/>
                </a:solidFill>
                <a:latin typeface="Avenir Next LT Pro"/>
              </a:rPr>
              <a:t>Third Outline Level</a:t>
            </a:r>
            <a:endParaRPr b="0" i="1" lang="en-US" sz="14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Avenir Next LT Pro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1783880" y="577872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i="1" lang="en-US" sz="6000" spc="97" strike="noStrike">
                <a:solidFill>
                  <a:srgbClr val="262626"/>
                </a:solidFill>
                <a:latin typeface="Sitka Banner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84720" y="758880"/>
            <a:ext cx="6244920" cy="475452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</a:rPr>
              <a:t>Click to edit Master text styles</a:t>
            </a: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262626"/>
                </a:solidFill>
                <a:latin typeface="Avenir Next LT Pro"/>
              </a:rPr>
              <a:t>Second level</a:t>
            </a:r>
            <a:endParaRPr b="0" lang="en-US" sz="1800" spc="-1" strike="noStrike">
              <a:solidFill>
                <a:srgbClr val="262626"/>
              </a:solidFill>
              <a:latin typeface="Avenir Next LT Pro"/>
            </a:endParaRPr>
          </a:p>
          <a:p>
            <a:pPr lvl="2"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Avenir Next LT Pro"/>
              </a:rPr>
              <a:t>Third level</a:t>
            </a:r>
            <a:endParaRPr b="0" i="1" lang="en-US" sz="1600" spc="-1" strike="noStrike">
              <a:solidFill>
                <a:srgbClr val="262626"/>
              </a:solidFill>
              <a:latin typeface="Avenir Next LT Pro"/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262626"/>
                </a:solidFill>
                <a:latin typeface="Avenir Next LT Pro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Avenir Next LT Pro"/>
            </a:endParaRPr>
          </a:p>
          <a:p>
            <a:pPr lvl="4"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262626"/>
                </a:solidFill>
                <a:latin typeface="Avenir Next LT Pro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7616880" y="6007680"/>
            <a:ext cx="3812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1459D45-37B8-4B37-8933-27FB6D12F35D}" type="datetime">
              <a:rPr b="0" lang="en-US" sz="1000" spc="49" strike="noStrike">
                <a:solidFill>
                  <a:srgbClr val="262626"/>
                </a:solidFill>
                <a:latin typeface="Avenir Next LT Pro"/>
              </a:rPr>
              <a:t>5/4/22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758880" y="6007680"/>
            <a:ext cx="3831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11786760" y="6007680"/>
            <a:ext cx="411120" cy="3646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</a:pPr>
            <a:fld id="{D19CC3CD-D877-4BE9-9FDD-266C9F240F54}" type="slidenum">
              <a:rPr b="1" lang="en-US" sz="900" spc="-1" strike="noStrike">
                <a:solidFill>
                  <a:srgbClr val="ffffff"/>
                </a:solidFill>
                <a:latin typeface="Avenir Next LT Pr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783880" y="577872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i="1" lang="en-US" sz="6000" spc="97" strike="noStrike">
                <a:solidFill>
                  <a:srgbClr val="262626"/>
                </a:solidFill>
                <a:latin typeface="Sitka Banner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7616880" y="6007680"/>
            <a:ext cx="3812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0830A7-AE2C-44E3-BE8D-AD9BD3247CFA}" type="datetime">
              <a:rPr b="0" lang="en-US" sz="1000" spc="49" strike="noStrike">
                <a:solidFill>
                  <a:srgbClr val="262626"/>
                </a:solidFill>
                <a:latin typeface="Avenir Next LT Pro"/>
              </a:rPr>
              <a:t>5/4/22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758880" y="6007680"/>
            <a:ext cx="3831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11786760" y="6007680"/>
            <a:ext cx="411120" cy="3646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</a:pPr>
            <a:fld id="{0617EAF9-FC04-4185-BCAA-B8B0EE2DEC84}" type="slidenum">
              <a:rPr b="1" lang="en-US" sz="900" spc="-1" strike="noStrike">
                <a:solidFill>
                  <a:srgbClr val="ffffff"/>
                </a:solidFill>
                <a:latin typeface="Avenir Next LT Pr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</a:rPr>
              <a:t>Click to edit the outline text format</a:t>
            </a: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latin typeface="Avenir Next LT Pro"/>
              </a:rPr>
              <a:t>Second Outline Level</a:t>
            </a:r>
            <a:endParaRPr b="0" lang="en-US" sz="1600" spc="-1" strike="noStrike">
              <a:solidFill>
                <a:srgbClr val="262626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400" spc="-1" strike="noStrike">
                <a:solidFill>
                  <a:srgbClr val="262626"/>
                </a:solidFill>
                <a:latin typeface="Avenir Next LT Pro"/>
              </a:rPr>
              <a:t>Third Outline Level</a:t>
            </a:r>
            <a:endParaRPr b="0" i="1" lang="en-US" sz="1400" spc="-1" strike="noStrike">
              <a:solidFill>
                <a:srgbClr val="262626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Avenir Next LT Pro"/>
              </a:rPr>
              <a:t>Fourth Outline Level</a:t>
            </a:r>
            <a:endParaRPr b="0" lang="en-US" sz="1400" spc="-1" strike="noStrike">
              <a:solidFill>
                <a:srgbClr val="262626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783880" y="577872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2"/>
          <p:cNvSpPr>
            <a:spLocks noGrp="1"/>
          </p:cNvSpPr>
          <p:nvPr>
            <p:ph type="dt"/>
          </p:nvPr>
        </p:nvSpPr>
        <p:spPr>
          <a:xfrm>
            <a:off x="7616880" y="6007680"/>
            <a:ext cx="3812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67EE766-DB9E-4A79-B09C-D0DE6F599BCA}" type="datetime">
              <a:rPr b="0" lang="en-US" sz="1000" spc="49" strike="noStrike">
                <a:solidFill>
                  <a:srgbClr val="262626"/>
                </a:solidFill>
                <a:latin typeface="Avenir Next LT Pro"/>
              </a:rPr>
              <a:t>5/4/22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ftr"/>
          </p:nvPr>
        </p:nvSpPr>
        <p:spPr>
          <a:xfrm>
            <a:off x="758880" y="6007680"/>
            <a:ext cx="3831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/>
          </p:nvPr>
        </p:nvSpPr>
        <p:spPr>
          <a:xfrm>
            <a:off x="11786760" y="6007680"/>
            <a:ext cx="411120" cy="3646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</a:pPr>
            <a:fld id="{3C00DD37-2ED5-45D3-A907-5E98D8DCFA51}" type="slidenum">
              <a:rPr b="1" lang="en-US" sz="900" spc="-1" strike="noStrike">
                <a:solidFill>
                  <a:srgbClr val="ffffff"/>
                </a:solidFill>
                <a:latin typeface="Avenir Next LT Pr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</a:rPr>
              <a:t>Click to edit the outline text format</a:t>
            </a: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latin typeface="Avenir Next LT Pro"/>
              </a:rPr>
              <a:t>Second Outline Level</a:t>
            </a:r>
            <a:endParaRPr b="0" lang="en-US" sz="1600" spc="-1" strike="noStrike">
              <a:solidFill>
                <a:srgbClr val="262626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400" spc="-1" strike="noStrike">
                <a:solidFill>
                  <a:srgbClr val="262626"/>
                </a:solidFill>
                <a:latin typeface="Avenir Next LT Pro"/>
              </a:rPr>
              <a:t>Third Outline Level</a:t>
            </a:r>
            <a:endParaRPr b="0" i="1" lang="en-US" sz="1400" spc="-1" strike="noStrike">
              <a:solidFill>
                <a:srgbClr val="262626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Avenir Next LT Pro"/>
              </a:rPr>
              <a:t>Fourth Outline Level</a:t>
            </a:r>
            <a:endParaRPr b="0" lang="en-US" sz="1400" spc="-1" strike="noStrike">
              <a:solidFill>
                <a:srgbClr val="262626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1783880" y="577872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763200" y="2414160"/>
            <a:ext cx="10666440" cy="30996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i="1" lang="en-US" sz="6000" spc="97" strike="noStrike">
                <a:solidFill>
                  <a:srgbClr val="262626"/>
                </a:solidFill>
                <a:latin typeface="Sitka Banner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758880" y="1389960"/>
            <a:ext cx="10670760" cy="8226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262626"/>
                </a:solidFill>
                <a:latin typeface="Avenir Next LT Pro"/>
              </a:rPr>
              <a:t>Click to edit Master text styles</a:t>
            </a: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dt"/>
          </p:nvPr>
        </p:nvSpPr>
        <p:spPr>
          <a:xfrm>
            <a:off x="7616880" y="6007680"/>
            <a:ext cx="3812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74833DB-F570-486C-810E-7669A647F0C6}" type="datetime">
              <a:rPr b="0" lang="en-US" sz="1000" spc="49" strike="noStrike">
                <a:solidFill>
                  <a:srgbClr val="262626"/>
                </a:solidFill>
                <a:latin typeface="Avenir Next LT Pro"/>
              </a:rPr>
              <a:t>5/4/22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ftr"/>
          </p:nvPr>
        </p:nvSpPr>
        <p:spPr>
          <a:xfrm>
            <a:off x="758880" y="6007680"/>
            <a:ext cx="3831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sldNum"/>
          </p:nvPr>
        </p:nvSpPr>
        <p:spPr>
          <a:xfrm>
            <a:off x="11786760" y="6007680"/>
            <a:ext cx="411120" cy="3646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</a:pPr>
            <a:fld id="{9435C1E1-1C53-48EE-9A6C-22B96AD19E9B}" type="slidenum">
              <a:rPr b="1" lang="en-US" sz="900" spc="-1" strike="noStrike">
                <a:solidFill>
                  <a:srgbClr val="ffffff"/>
                </a:solidFill>
                <a:latin typeface="Avenir Next LT Pr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bdosn.org/blog/unveiling-the-secret-through-machine-learning" TargetMode="External"/><Relationship Id="rId3" Type="http://schemas.openxmlformats.org/officeDocument/2006/relationships/hyperlink" Target="https://creativecommons.org/licenses/by/3.0/" TargetMode="External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hyperlink" Target="https://scherlund.blogspot.com/2019/06/what-is-deep-learning-deep-learning.html" TargetMode="External"/><Relationship Id="rId3" Type="http://schemas.openxmlformats.org/officeDocument/2006/relationships/hyperlink" Target="https://creativecommons.org/licenses/by/3.0/" TargetMode="External"/><Relationship Id="rId4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tint val="98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Picture 5" descr=""/>
          <p:cNvPicPr/>
          <p:nvPr/>
        </p:nvPicPr>
        <p:blipFill>
          <a:blip r:embed="rId1"/>
          <a:srcRect l="0" t="0" r="6668" b="0"/>
          <a:stretch/>
        </p:blipFill>
        <p:spPr>
          <a:xfrm>
            <a:off x="14400" y="2880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30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TextShape 3"/>
          <p:cNvSpPr txBox="1"/>
          <p:nvPr/>
        </p:nvSpPr>
        <p:spPr>
          <a:xfrm>
            <a:off x="1078920" y="1143000"/>
            <a:ext cx="9052200" cy="354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i="1" lang="en-US" sz="7200" spc="97" strike="noStrike">
                <a:solidFill>
                  <a:srgbClr val="ffffff"/>
                </a:solidFill>
                <a:latin typeface="Sitka Banner"/>
              </a:rPr>
              <a:t>Domain Generalization</a:t>
            </a:r>
            <a:endParaRPr b="0" lang="en-US" sz="72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16" name="TextShape 4"/>
          <p:cNvSpPr txBox="1"/>
          <p:nvPr/>
        </p:nvSpPr>
        <p:spPr>
          <a:xfrm>
            <a:off x="1237320" y="3386160"/>
            <a:ext cx="9052200" cy="1724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18288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Team : Applied AI</a:t>
            </a:r>
            <a:endParaRPr b="0" lang="en-IN" sz="2800" spc="-1" strike="noStrike">
              <a:latin typeface="Arial"/>
            </a:endParaRPr>
          </a:p>
          <a:p>
            <a:pPr marL="18288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Aman Izardar-2021201028</a:t>
            </a:r>
            <a:endParaRPr b="0" lang="en-IN" sz="2400" spc="-1" strike="noStrike">
              <a:latin typeface="Arial"/>
            </a:endParaRPr>
          </a:p>
          <a:p>
            <a:pPr marL="18288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Diksha Daryani-2021201045</a:t>
            </a:r>
            <a:endParaRPr b="0" lang="en-IN" sz="2400" spc="-1" strike="noStrike">
              <a:latin typeface="Arial"/>
            </a:endParaRPr>
          </a:p>
          <a:p>
            <a:pPr marL="18288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Maturi Sai Shushma- 2021201012</a:t>
            </a:r>
            <a:endParaRPr b="0" lang="en-IN" sz="2400" spc="-1" strike="noStrike">
              <a:latin typeface="Arial"/>
            </a:endParaRPr>
          </a:p>
          <a:p>
            <a:pPr marL="18288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marL="18288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217" name="Line 5"/>
          <p:cNvSpPr/>
          <p:nvPr/>
        </p:nvSpPr>
        <p:spPr>
          <a:xfrm>
            <a:off x="758880" y="1143000"/>
            <a:ext cx="0" cy="5715000"/>
          </a:xfrm>
          <a:prstGeom prst="line">
            <a:avLst/>
          </a:prstGeom>
          <a:ln w="1908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6"/>
          <p:cNvSpPr/>
          <p:nvPr/>
        </p:nvSpPr>
        <p:spPr>
          <a:xfrm>
            <a:off x="11783880" y="11433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7"/>
          <p:cNvSpPr/>
          <p:nvPr/>
        </p:nvSpPr>
        <p:spPr>
          <a:xfrm>
            <a:off x="4724280" y="3200400"/>
            <a:ext cx="27428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8"/>
          <p:cNvSpPr/>
          <p:nvPr/>
        </p:nvSpPr>
        <p:spPr>
          <a:xfrm>
            <a:off x="9642960" y="6657840"/>
            <a:ext cx="2624040" cy="196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b="0" lang="en-US" sz="700" spc="-1" strike="noStrike" u="sng">
                <a:solidFill>
                  <a:srgbClr val="e80095"/>
                </a:solidFill>
                <a:uFillTx/>
                <a:latin typeface="Avenir Next LT Pro"/>
                <a:hlinkClick r:id="rId2"/>
              </a:rPr>
              <a:t>This Photo</a:t>
            </a:r>
            <a:r>
              <a:rPr b="0" lang="en-US" sz="700" spc="-1" strike="noStrike">
                <a:solidFill>
                  <a:srgbClr val="ffffff"/>
                </a:solidFill>
                <a:latin typeface="Avenir Next LT Pro"/>
              </a:rPr>
              <a:t> by Unknown author is licensed under </a:t>
            </a:r>
            <a:r>
              <a:rPr b="0" lang="en-US" sz="700" spc="-1" strike="noStrike" u="sng">
                <a:solidFill>
                  <a:srgbClr val="e80095"/>
                </a:solidFill>
                <a:uFillTx/>
                <a:latin typeface="Avenir Next LT Pro"/>
                <a:hlinkClick r:id="rId3"/>
              </a:rPr>
              <a:t>CC BY</a:t>
            </a:r>
            <a:r>
              <a:rPr b="0" lang="en-US" sz="700" spc="-1" strike="noStrike">
                <a:solidFill>
                  <a:srgbClr val="ffffff"/>
                </a:solidFill>
                <a:latin typeface="Avenir Next LT Pro"/>
              </a:rPr>
              <a:t>.</a:t>
            </a:r>
            <a:endParaRPr b="0" lang="en-IN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2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 flipH="1">
            <a:off x="-3240" y="66744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5"/>
          <p:cNvSpPr/>
          <p:nvPr/>
        </p:nvSpPr>
        <p:spPr>
          <a:xfrm flipH="1">
            <a:off x="6976080" y="0"/>
            <a:ext cx="5214600" cy="6857640"/>
          </a:xfrm>
          <a:custGeom>
            <a:avLst/>
            <a:gdLst/>
            <a:ahLst/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TextShape 6"/>
          <p:cNvSpPr txBox="1"/>
          <p:nvPr/>
        </p:nvSpPr>
        <p:spPr>
          <a:xfrm>
            <a:off x="7902000" y="1357920"/>
            <a:ext cx="3939480" cy="27694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i="1" lang="en-US" sz="5000" spc="97" strike="noStrike">
                <a:solidFill>
                  <a:srgbClr val="ffffff"/>
                </a:solidFill>
                <a:latin typeface="Sitka Banner"/>
              </a:rPr>
              <a:t>Resnet Results</a:t>
            </a:r>
            <a:br/>
            <a:r>
              <a:rPr b="0" i="1" lang="en-US" sz="5000" spc="97" strike="noStrike">
                <a:solidFill>
                  <a:srgbClr val="ffffff"/>
                </a:solidFill>
                <a:latin typeface="Sitka Banner"/>
              </a:rPr>
              <a:t>(Cartoon as test)</a:t>
            </a:r>
            <a:endParaRPr b="0" lang="en-US" sz="50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79" name="Picture 3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497520" y="1004400"/>
            <a:ext cx="5877000" cy="525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2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4"/>
          <p:cNvSpPr/>
          <p:nvPr/>
        </p:nvSpPr>
        <p:spPr>
          <a:xfrm flipH="1">
            <a:off x="-3240" y="66744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"/>
          <p:cNvSpPr/>
          <p:nvPr/>
        </p:nvSpPr>
        <p:spPr>
          <a:xfrm flipH="1">
            <a:off x="6976080" y="0"/>
            <a:ext cx="5214600" cy="6857640"/>
          </a:xfrm>
          <a:custGeom>
            <a:avLst/>
            <a:gdLst/>
            <a:ahLst/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TextShape 6"/>
          <p:cNvSpPr txBox="1"/>
          <p:nvPr/>
        </p:nvSpPr>
        <p:spPr>
          <a:xfrm>
            <a:off x="7902000" y="1357920"/>
            <a:ext cx="3939480" cy="27694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i="1" lang="en-US" sz="5000" spc="97" strike="noStrike">
                <a:solidFill>
                  <a:srgbClr val="ffffff"/>
                </a:solidFill>
                <a:latin typeface="Sitka Banner"/>
              </a:rPr>
              <a:t>Resnet Results</a:t>
            </a:r>
            <a:br/>
            <a:r>
              <a:rPr b="0" i="1" lang="en-US" sz="5000" spc="97" strike="noStrike">
                <a:solidFill>
                  <a:srgbClr val="ffffff"/>
                </a:solidFill>
                <a:latin typeface="Sitka Banner"/>
              </a:rPr>
              <a:t>(Sketch as test)</a:t>
            </a:r>
            <a:endParaRPr b="0" lang="en-US" sz="50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86" name="Picture 3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396720" y="1220040"/>
            <a:ext cx="6236640" cy="497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2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tint val="98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TextShape 4"/>
          <p:cNvSpPr txBox="1"/>
          <p:nvPr/>
        </p:nvSpPr>
        <p:spPr>
          <a:xfrm>
            <a:off x="690840" y="1143000"/>
            <a:ext cx="3768480" cy="3730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>
              <a:lnSpc>
                <a:spcPct val="90000"/>
              </a:lnSpc>
            </a:pPr>
            <a:r>
              <a:rPr b="0" i="1" lang="en-US" sz="7200" spc="97" strike="noStrike">
                <a:solidFill>
                  <a:srgbClr val="262626"/>
                </a:solidFill>
                <a:latin typeface="Sitka Banner"/>
              </a:rPr>
              <a:t>Accuracy with Renet 18</a:t>
            </a:r>
            <a:endParaRPr b="0" lang="en-US" sz="7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1" name="Line 5"/>
          <p:cNvSpPr/>
          <p:nvPr/>
        </p:nvSpPr>
        <p:spPr>
          <a:xfrm>
            <a:off x="758880" y="1143000"/>
            <a:ext cx="0" cy="5715000"/>
          </a:xfrm>
          <a:prstGeom prst="line">
            <a:avLst/>
          </a:prstGeom>
          <a:ln w="1908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2" name="Picture 4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4230360" y="577080"/>
            <a:ext cx="6864840" cy="5508000"/>
          </a:xfrm>
          <a:prstGeom prst="rect">
            <a:avLst/>
          </a:prstGeom>
          <a:ln>
            <a:noFill/>
          </a:ln>
        </p:spPr>
      </p:pic>
      <p:sp>
        <p:nvSpPr>
          <p:cNvPr id="293" name="CustomShape 6"/>
          <p:cNvSpPr/>
          <p:nvPr/>
        </p:nvSpPr>
        <p:spPr>
          <a:xfrm>
            <a:off x="11783880" y="11433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2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tint val="98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7" name="Picture 8" descr="A picture containing room, gambling house&#10;&#10;Description automatically generated"/>
          <p:cNvPicPr/>
          <p:nvPr/>
        </p:nvPicPr>
        <p:blipFill>
          <a:blip r:embed="rId1"/>
          <a:srcRect l="0" t="0" r="0" b="6173"/>
          <a:stretch/>
        </p:blipFill>
        <p:spPr>
          <a:xfrm>
            <a:off x="3331440" y="0"/>
            <a:ext cx="8859960" cy="6857640"/>
          </a:xfrm>
          <a:prstGeom prst="rect">
            <a:avLst/>
          </a:prstGeom>
          <a:ln>
            <a:noFill/>
          </a:ln>
        </p:spPr>
      </p:pic>
      <p:sp>
        <p:nvSpPr>
          <p:cNvPr id="298" name="TextShape 4"/>
          <p:cNvSpPr txBox="1"/>
          <p:nvPr/>
        </p:nvSpPr>
        <p:spPr>
          <a:xfrm>
            <a:off x="758880" y="1128960"/>
            <a:ext cx="4496400" cy="1774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i="1" lang="en-US" sz="5400" spc="97" strike="noStrike">
                <a:solidFill>
                  <a:srgbClr val="262626"/>
                </a:solidFill>
                <a:latin typeface="Sitka Banner"/>
              </a:rPr>
              <a:t>Meta learning</a:t>
            </a:r>
            <a:endParaRPr b="0" lang="en-US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9" name="TextShape 5"/>
          <p:cNvSpPr txBox="1"/>
          <p:nvPr/>
        </p:nvSpPr>
        <p:spPr>
          <a:xfrm>
            <a:off x="284400" y="3193920"/>
            <a:ext cx="5344560" cy="2535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</a:rPr>
              <a:t>Learning algorithms that learn from other learning algorithms.(refers to learning about learning.)</a:t>
            </a: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Avenir Next LT Pro"/>
              </a:rPr>
              <a:t>Learning Algorithms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</a:rPr>
              <a:t>: Learn from historical data and make predictions given new examples of data.</a:t>
            </a: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300" name="CustomShape 6"/>
          <p:cNvSpPr/>
          <p:nvPr/>
        </p:nvSpPr>
        <p:spPr>
          <a:xfrm>
            <a:off x="11783880" y="578808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2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tint val="98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Picture 7" descr="A picture containing person&#10;&#10;Description automatically generated"/>
          <p:cNvPicPr/>
          <p:nvPr/>
        </p:nvPicPr>
        <p:blipFill>
          <a:blip r:embed="rId1"/>
          <a:srcRect l="4852" t="0" r="6259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05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30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TextShape 5"/>
          <p:cNvSpPr txBox="1"/>
          <p:nvPr/>
        </p:nvSpPr>
        <p:spPr>
          <a:xfrm>
            <a:off x="1078920" y="1143000"/>
            <a:ext cx="9052200" cy="354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i="1" lang="en-US" sz="1800" spc="97" strike="noStrike">
                <a:solidFill>
                  <a:srgbClr val="ffffff"/>
                </a:solidFill>
                <a:latin typeface="Sitka Banner"/>
              </a:rPr>
              <a:t>Meta Learning tasks are a category of machine learning problems that include supervised learning, reinforcement learning, and so on. Task Examples :</a:t>
            </a:r>
            <a:br/>
            <a:br/>
            <a:r>
              <a:rPr b="0" i="1" lang="en-US" sz="1800" spc="97" strike="noStrike">
                <a:solidFill>
                  <a:srgbClr val="ffffff"/>
                </a:solidFill>
                <a:latin typeface="Sitka Banner"/>
              </a:rPr>
              <a:t>A classifier trained on non-cat images can tell whether a given image contains a cat after seeing a handful of cat pictures.</a:t>
            </a:r>
            <a:br/>
            <a:br/>
            <a:r>
              <a:rPr b="0" i="1" lang="en-US" sz="1800" spc="97" strike="noStrike">
                <a:solidFill>
                  <a:srgbClr val="ffffff"/>
                </a:solidFill>
                <a:latin typeface="Sitka Banner"/>
              </a:rPr>
              <a:t>A game bot is able to quickly master a new game.</a:t>
            </a:r>
            <a:br/>
            <a:br/>
            <a:r>
              <a:rPr b="0" i="1" lang="en-US" sz="1800" spc="97" strike="noStrike">
                <a:solidFill>
                  <a:srgbClr val="ffffff"/>
                </a:solidFill>
                <a:latin typeface="Sitka Banner"/>
              </a:rPr>
              <a:t>A mini robot completes the desired task on an uphill surface during test even through it was only trained in a flat surface environment.</a:t>
            </a:r>
            <a:br/>
            <a:r>
              <a:rPr b="0" i="1" lang="en-US" sz="1800" spc="97" strike="noStrike">
                <a:solidFill>
                  <a:srgbClr val="ffffff"/>
                </a:solidFill>
                <a:latin typeface="Sitka Banner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7" name="TextShape 6"/>
          <p:cNvSpPr txBox="1"/>
          <p:nvPr/>
        </p:nvSpPr>
        <p:spPr>
          <a:xfrm>
            <a:off x="1078920" y="5010840"/>
            <a:ext cx="9052200" cy="703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i="1" lang="en-US" sz="4800" spc="-1" strike="noStrike">
                <a:solidFill>
                  <a:srgbClr val="ffffff"/>
                </a:solidFill>
                <a:latin typeface="Avenir Next LT Pro"/>
              </a:rPr>
              <a:t>Meta Learning</a:t>
            </a:r>
            <a:endParaRPr b="0" lang="en-US" sz="48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308" name="Line 7"/>
          <p:cNvSpPr/>
          <p:nvPr/>
        </p:nvSpPr>
        <p:spPr>
          <a:xfrm>
            <a:off x="758880" y="1143000"/>
            <a:ext cx="0" cy="5715000"/>
          </a:xfrm>
          <a:prstGeom prst="line">
            <a:avLst/>
          </a:prstGeom>
          <a:ln w="1908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8"/>
          <p:cNvSpPr/>
          <p:nvPr/>
        </p:nvSpPr>
        <p:spPr>
          <a:xfrm>
            <a:off x="11783880" y="11433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9"/>
          <p:cNvSpPr/>
          <p:nvPr/>
        </p:nvSpPr>
        <p:spPr>
          <a:xfrm>
            <a:off x="9642960" y="6657840"/>
            <a:ext cx="2624040" cy="196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b="0" lang="en-US" sz="700" spc="-1" strike="noStrike" u="sng">
                <a:solidFill>
                  <a:srgbClr val="e80095"/>
                </a:solidFill>
                <a:uFillTx/>
                <a:latin typeface="Avenir Next LT Pro"/>
                <a:hlinkClick r:id="rId2"/>
              </a:rPr>
              <a:t>This Photo</a:t>
            </a:r>
            <a:r>
              <a:rPr b="0" lang="en-US" sz="700" spc="-1" strike="noStrike">
                <a:solidFill>
                  <a:srgbClr val="ffffff"/>
                </a:solidFill>
                <a:latin typeface="Avenir Next LT Pro"/>
              </a:rPr>
              <a:t> by Unknown author is licensed under </a:t>
            </a:r>
            <a:r>
              <a:rPr b="0" lang="en-US" sz="700" spc="-1" strike="noStrike" u="sng">
                <a:solidFill>
                  <a:srgbClr val="e80095"/>
                </a:solidFill>
                <a:uFillTx/>
                <a:latin typeface="Avenir Next LT Pro"/>
                <a:hlinkClick r:id="rId3"/>
              </a:rPr>
              <a:t>CC BY</a:t>
            </a:r>
            <a:r>
              <a:rPr b="0" lang="en-US" sz="700" spc="-1" strike="noStrike">
                <a:solidFill>
                  <a:srgbClr val="ffffff"/>
                </a:solidFill>
                <a:latin typeface="Avenir Next LT Pro"/>
              </a:rPr>
              <a:t>.</a:t>
            </a:r>
            <a:endParaRPr b="0" lang="en-IN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2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tint val="98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4" name="Picture 4" descr="Chart, bar chart&#10;&#10;Description automatically generated"/>
          <p:cNvPicPr/>
          <p:nvPr/>
        </p:nvPicPr>
        <p:blipFill>
          <a:blip r:embed="rId1"/>
          <a:srcRect l="6709" t="0" r="4402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15" name="CustomShape 4"/>
          <p:cNvSpPr/>
          <p:nvPr/>
        </p:nvSpPr>
        <p:spPr>
          <a:xfrm>
            <a:off x="2880" y="0"/>
            <a:ext cx="12188520" cy="4858200"/>
          </a:xfrm>
          <a:prstGeom prst="rect">
            <a:avLst/>
          </a:prstGeom>
          <a:gradFill rotWithShape="0">
            <a:gsLst>
              <a:gs pos="0">
                <a:srgbClr val="000000">
                  <a:alpha val="75294"/>
                </a:srgbClr>
              </a:gs>
              <a:gs pos="100000">
                <a:srgbClr val="000000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TextShape 5"/>
          <p:cNvSpPr txBox="1"/>
          <p:nvPr/>
        </p:nvSpPr>
        <p:spPr>
          <a:xfrm>
            <a:off x="1078920" y="1143000"/>
            <a:ext cx="9052200" cy="1101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i="1" lang="en-US" sz="6000" spc="97" strike="noStrike">
                <a:solidFill>
                  <a:srgbClr val="ffffff"/>
                </a:solidFill>
                <a:latin typeface="Sitka Banner"/>
              </a:rPr>
              <a:t>Results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17" name="Line 6"/>
          <p:cNvSpPr/>
          <p:nvPr/>
        </p:nvSpPr>
        <p:spPr>
          <a:xfrm>
            <a:off x="758880" y="1143000"/>
            <a:ext cx="0" cy="5715000"/>
          </a:xfrm>
          <a:prstGeom prst="line">
            <a:avLst/>
          </a:prstGeom>
          <a:ln w="1908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7"/>
          <p:cNvSpPr/>
          <p:nvPr/>
        </p:nvSpPr>
        <p:spPr>
          <a:xfrm>
            <a:off x="11783880" y="11433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2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tint val="98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TextShape 4"/>
          <p:cNvSpPr txBox="1"/>
          <p:nvPr/>
        </p:nvSpPr>
        <p:spPr>
          <a:xfrm>
            <a:off x="7879680" y="1104120"/>
            <a:ext cx="3463920" cy="3146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i="1" lang="en-US" sz="5400" spc="97" strike="noStrike">
                <a:solidFill>
                  <a:srgbClr val="262626"/>
                </a:solidFill>
                <a:latin typeface="Sitka Banner"/>
              </a:rPr>
              <a:t>Resnet-18 VS Meta Learning</a:t>
            </a:r>
            <a:endParaRPr b="0" lang="en-US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23" name="Picture 4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59400" y="1147320"/>
            <a:ext cx="7968240" cy="5458680"/>
          </a:xfrm>
          <a:prstGeom prst="rect">
            <a:avLst/>
          </a:prstGeom>
          <a:ln>
            <a:noFill/>
          </a:ln>
        </p:spPr>
      </p:pic>
      <p:sp>
        <p:nvSpPr>
          <p:cNvPr id="324" name="Line 5"/>
          <p:cNvSpPr/>
          <p:nvPr/>
        </p:nvSpPr>
        <p:spPr>
          <a:xfrm>
            <a:off x="7532640" y="1143000"/>
            <a:ext cx="0" cy="571500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6"/>
          <p:cNvSpPr/>
          <p:nvPr/>
        </p:nvSpPr>
        <p:spPr>
          <a:xfrm>
            <a:off x="11783880" y="578808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2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tint val="98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TextShape 4"/>
          <p:cNvSpPr txBox="1"/>
          <p:nvPr/>
        </p:nvSpPr>
        <p:spPr>
          <a:xfrm>
            <a:off x="5141520" y="893880"/>
            <a:ext cx="6202080" cy="2174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i="1" lang="en-US" sz="6000" spc="97" strike="noStrike">
                <a:solidFill>
                  <a:srgbClr val="262626"/>
                </a:solidFill>
                <a:latin typeface="Sitka Banner"/>
              </a:rPr>
              <a:t>Code link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4969080" y="3624480"/>
            <a:ext cx="6820200" cy="2161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262626"/>
                </a:solidFill>
                <a:latin typeface="Avenir Next LT Pro"/>
              </a:rPr>
              <a:t>https://drive.google.com/drive/folders/</a:t>
            </a:r>
            <a:r>
              <a:rPr b="0" lang="en-US" sz="2200" spc="-1" strike="noStrike">
                <a:solidFill>
                  <a:srgbClr val="262626"/>
                </a:solidFill>
                <a:latin typeface="Avenir Next LT Pro"/>
              </a:rPr>
              <a:t>1jurGvBkKW-Xgy00vY7NQlC6Xdp3LlRNd?</a:t>
            </a:r>
            <a:r>
              <a:rPr b="0" lang="en-US" sz="2200" spc="-1" strike="noStrike">
                <a:solidFill>
                  <a:srgbClr val="262626"/>
                </a:solidFill>
                <a:latin typeface="Avenir Next LT Pro"/>
              </a:rPr>
              <a:t>usp=sharing</a:t>
            </a:r>
            <a:endParaRPr b="0" lang="en-US" sz="2200" spc="-1" strike="noStrike">
              <a:solidFill>
                <a:srgbClr val="262626"/>
              </a:solidFill>
              <a:latin typeface="Avenir Next LT Pro"/>
            </a:endParaRPr>
          </a:p>
        </p:txBody>
      </p:sp>
      <p:pic>
        <p:nvPicPr>
          <p:cNvPr id="331" name="Picture 17" descr=""/>
          <p:cNvPicPr/>
          <p:nvPr/>
        </p:nvPicPr>
        <p:blipFill>
          <a:blip r:embed="rId1"/>
          <a:srcRect l="19868" t="0" r="14232" b="2"/>
          <a:stretch/>
        </p:blipFill>
        <p:spPr>
          <a:xfrm>
            <a:off x="0" y="0"/>
            <a:ext cx="4635000" cy="6857640"/>
          </a:xfrm>
          <a:prstGeom prst="rect">
            <a:avLst/>
          </a:prstGeom>
          <a:ln>
            <a:noFill/>
          </a:ln>
        </p:spPr>
      </p:pic>
      <p:sp>
        <p:nvSpPr>
          <p:cNvPr id="332" name="CustomShape 6"/>
          <p:cNvSpPr/>
          <p:nvPr/>
        </p:nvSpPr>
        <p:spPr>
          <a:xfrm>
            <a:off x="11783880" y="578808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2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tint val="98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TextShape 4"/>
          <p:cNvSpPr txBox="1"/>
          <p:nvPr/>
        </p:nvSpPr>
        <p:spPr>
          <a:xfrm>
            <a:off x="5978880" y="893880"/>
            <a:ext cx="5364720" cy="3339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6000" spc="97" strike="noStrike">
                <a:solidFill>
                  <a:srgbClr val="ffffff"/>
                </a:solidFill>
                <a:latin typeface="Sitka Banner"/>
              </a:rPr>
              <a:t>Thank You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0" y="0"/>
            <a:ext cx="5214600" cy="6857640"/>
          </a:xfrm>
          <a:custGeom>
            <a:avLst/>
            <a:gdLst/>
            <a:ahLst/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Graphic 5" descr="Smiling Face with No Fill"/>
          <p:cNvPicPr/>
          <p:nvPr/>
        </p:nvPicPr>
        <p:blipFill>
          <a:blip r:embed="rId1"/>
          <a:stretch/>
        </p:blipFill>
        <p:spPr>
          <a:xfrm>
            <a:off x="518400" y="1793880"/>
            <a:ext cx="3491280" cy="3491280"/>
          </a:xfrm>
          <a:prstGeom prst="rect">
            <a:avLst/>
          </a:prstGeom>
          <a:ln>
            <a:noFill/>
          </a:ln>
        </p:spPr>
      </p:pic>
      <p:sp>
        <p:nvSpPr>
          <p:cNvPr id="339" name="Line 6"/>
          <p:cNvSpPr/>
          <p:nvPr/>
        </p:nvSpPr>
        <p:spPr>
          <a:xfrm flipH="1">
            <a:off x="6040080" y="4554720"/>
            <a:ext cx="5303520" cy="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7"/>
          <p:cNvSpPr/>
          <p:nvPr/>
        </p:nvSpPr>
        <p:spPr>
          <a:xfrm>
            <a:off x="11783880" y="578808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"/>
          <p:cNvSpPr/>
          <p:nvPr/>
        </p:nvSpPr>
        <p:spPr>
          <a:xfrm>
            <a:off x="0" y="0"/>
            <a:ext cx="5178960" cy="6857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TextShape 3"/>
          <p:cNvSpPr txBox="1"/>
          <p:nvPr/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4700" spc="97" strike="noStrike">
                <a:solidFill>
                  <a:srgbClr val="ffffff"/>
                </a:solidFill>
                <a:latin typeface="Sitka Banner"/>
              </a:rPr>
              <a:t>Importance of Domain Generalization</a:t>
            </a:r>
            <a:endParaRPr b="0" lang="en-US" sz="47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201350536"/>
              </p:ext>
            </p:extLst>
          </p:nvPr>
        </p:nvGraphicFramePr>
        <p:xfrm>
          <a:off x="5725080" y="758880"/>
          <a:ext cx="5704560" cy="476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2"/>
          <p:cNvSpPr/>
          <p:nvPr/>
        </p:nvSpPr>
        <p:spPr>
          <a:xfrm>
            <a:off x="758880" y="1143000"/>
            <a:ext cx="0" cy="57150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TextShape 3"/>
          <p:cNvSpPr txBox="1"/>
          <p:nvPr/>
        </p:nvSpPr>
        <p:spPr>
          <a:xfrm>
            <a:off x="758880" y="1063080"/>
            <a:ext cx="3381840" cy="4558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3800" spc="97" strike="noStrike">
                <a:solidFill>
                  <a:srgbClr val="ffffff"/>
                </a:solidFill>
                <a:latin typeface="Sitka Banner"/>
              </a:rPr>
              <a:t>Domain Generalization:</a:t>
            </a:r>
            <a:endParaRPr b="0" lang="en-US" sz="3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4577040" y="0"/>
            <a:ext cx="7614720" cy="6857640"/>
          </a:xfrm>
          <a:custGeom>
            <a:avLst/>
            <a:gdLst/>
            <a:ahLst/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557486266"/>
              </p:ext>
            </p:extLst>
          </p:nvPr>
        </p:nvGraphicFramePr>
        <p:xfrm>
          <a:off x="5820840" y="1063080"/>
          <a:ext cx="5608800" cy="4719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1783880" y="577872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TextShape 3"/>
          <p:cNvSpPr txBox="1"/>
          <p:nvPr/>
        </p:nvSpPr>
        <p:spPr>
          <a:xfrm>
            <a:off x="5877360" y="1997640"/>
            <a:ext cx="5340600" cy="1619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i="1" lang="en-US" sz="6000" spc="97" strike="noStrike">
                <a:solidFill>
                  <a:srgbClr val="262626"/>
                </a:solidFill>
                <a:latin typeface="Sitka Banner"/>
              </a:rPr>
              <a:t>Dataset: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33" name="Picture 16" descr="3D blocks cube drawn on a chalkboard"/>
          <p:cNvPicPr/>
          <p:nvPr/>
        </p:nvPicPr>
        <p:blipFill>
          <a:blip r:embed="rId1"/>
          <a:srcRect l="6280" t="0" r="42994" b="-11"/>
          <a:stretch/>
        </p:blipFill>
        <p:spPr>
          <a:xfrm>
            <a:off x="0" y="0"/>
            <a:ext cx="5214600" cy="6857640"/>
          </a:xfrm>
          <a:prstGeom prst="rect">
            <a:avLst/>
          </a:prstGeom>
          <a:ln>
            <a:noFill/>
          </a:ln>
        </p:spPr>
      </p:pic>
      <p:sp>
        <p:nvSpPr>
          <p:cNvPr id="234" name="Line 4"/>
          <p:cNvSpPr/>
          <p:nvPr/>
        </p:nvSpPr>
        <p:spPr>
          <a:xfrm flipH="1">
            <a:off x="5986080" y="3088800"/>
            <a:ext cx="5212080" cy="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5877360" y="3295080"/>
            <a:ext cx="5340600" cy="38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82880" indent="-2854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Avenir Next LT Pro"/>
              </a:rPr>
              <a:t>Dataset we are using is PACS dataset.</a:t>
            </a:r>
            <a:endParaRPr b="0" lang="en-IN" sz="1600" spc="-1" strike="noStrike">
              <a:latin typeface="Arial"/>
            </a:endParaRPr>
          </a:p>
          <a:p>
            <a:pPr marL="182880" indent="-2854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Avenir Next LT Pro"/>
              </a:rPr>
              <a:t>P- Pictures</a:t>
            </a:r>
            <a:endParaRPr b="0" lang="en-IN" sz="1600" spc="-1" strike="noStrike">
              <a:latin typeface="Arial"/>
            </a:endParaRPr>
          </a:p>
          <a:p>
            <a:pPr marL="182880" indent="-2854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Avenir Next LT Pro"/>
              </a:rPr>
              <a:t>A- Art</a:t>
            </a:r>
            <a:endParaRPr b="0" lang="en-IN" sz="1600" spc="-1" strike="noStrike">
              <a:latin typeface="Arial"/>
            </a:endParaRPr>
          </a:p>
          <a:p>
            <a:pPr marL="182880" indent="-2854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Avenir Next LT Pro"/>
              </a:rPr>
              <a:t>C- Cartoon</a:t>
            </a:r>
            <a:endParaRPr b="0" lang="en-IN" sz="1600" spc="-1" strike="noStrike">
              <a:latin typeface="Arial"/>
            </a:endParaRPr>
          </a:p>
          <a:p>
            <a:pPr marL="182880" indent="-2854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Avenir Next LT Pro"/>
              </a:rPr>
              <a:t>S- sketch</a:t>
            </a:r>
            <a:endParaRPr b="0" lang="en-IN" sz="1600" spc="-1" strike="noStrike">
              <a:latin typeface="Arial"/>
            </a:endParaRPr>
          </a:p>
          <a:p>
            <a:pPr marL="182880" indent="-2854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Avenir Next LT Pro"/>
              </a:rPr>
              <a:t>Here among these  four domains we can pick any three as train domains and other as test domain.</a:t>
            </a:r>
            <a:endParaRPr b="0" lang="en-IN" sz="1600" spc="-1" strike="noStrike">
              <a:latin typeface="Arial"/>
            </a:endParaRPr>
          </a:p>
          <a:p>
            <a:pPr marL="182880" indent="-2854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Avenir Next LT Pro"/>
              </a:rPr>
              <a:t>Example : If PAC is taken as train domains, then S will be the test domain.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2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tint val="98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4"/>
          <p:cNvSpPr/>
          <p:nvPr/>
        </p:nvSpPr>
        <p:spPr>
          <a:xfrm>
            <a:off x="1078920" y="1143000"/>
            <a:ext cx="5019480" cy="373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i="1" lang="en-US" sz="7200" spc="97" strike="noStrike">
                <a:solidFill>
                  <a:srgbClr val="262626"/>
                </a:solidFill>
                <a:latin typeface="Sitka Banner"/>
              </a:rPr>
              <a:t>Sample Images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241" name="Line 5"/>
          <p:cNvSpPr/>
          <p:nvPr/>
        </p:nvSpPr>
        <p:spPr>
          <a:xfrm>
            <a:off x="758880" y="1143000"/>
            <a:ext cx="0" cy="5715000"/>
          </a:xfrm>
          <a:prstGeom prst="line">
            <a:avLst/>
          </a:prstGeom>
          <a:ln w="1908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2" name="Picture 3" descr="A picture containing different&#10;&#10;Description automatically generated"/>
          <p:cNvPicPr/>
          <p:nvPr/>
        </p:nvPicPr>
        <p:blipFill>
          <a:blip r:embed="rId1"/>
          <a:stretch/>
        </p:blipFill>
        <p:spPr>
          <a:xfrm>
            <a:off x="3938760" y="3152880"/>
            <a:ext cx="7562880" cy="3131280"/>
          </a:xfrm>
          <a:prstGeom prst="rect">
            <a:avLst/>
          </a:prstGeom>
          <a:ln>
            <a:noFill/>
          </a:ln>
        </p:spPr>
      </p:pic>
      <p:sp>
        <p:nvSpPr>
          <p:cNvPr id="243" name="CustomShape 6"/>
          <p:cNvSpPr/>
          <p:nvPr/>
        </p:nvSpPr>
        <p:spPr>
          <a:xfrm>
            <a:off x="11783880" y="11433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2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4"/>
          <p:cNvSpPr/>
          <p:nvPr/>
        </p:nvSpPr>
        <p:spPr>
          <a:xfrm>
            <a:off x="0" y="0"/>
            <a:ext cx="5214600" cy="6857640"/>
          </a:xfrm>
          <a:custGeom>
            <a:avLst/>
            <a:gdLst/>
            <a:ahLst/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5"/>
          <p:cNvSpPr/>
          <p:nvPr/>
        </p:nvSpPr>
        <p:spPr>
          <a:xfrm>
            <a:off x="758880" y="1128960"/>
            <a:ext cx="3447000" cy="33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i="1" lang="en-US" sz="5400" spc="97" strike="noStrike">
                <a:solidFill>
                  <a:srgbClr val="ffffff"/>
                </a:solidFill>
                <a:latin typeface="Sitka Banner"/>
              </a:rPr>
              <a:t>Dataset information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11783880" y="578808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50" name="Table 7"/>
          <p:cNvGraphicFramePr/>
          <p:nvPr/>
        </p:nvGraphicFramePr>
        <p:xfrm>
          <a:off x="5796360" y="1588680"/>
          <a:ext cx="5640120" cy="3737880"/>
        </p:xfrm>
        <a:graphic>
          <a:graphicData uri="http://schemas.openxmlformats.org/drawingml/2006/table">
            <a:tbl>
              <a:tblPr/>
              <a:tblGrid>
                <a:gridCol w="1301760"/>
                <a:gridCol w="1193040"/>
                <a:gridCol w="1152360"/>
                <a:gridCol w="948600"/>
                <a:gridCol w="1044360"/>
              </a:tblGrid>
              <a:tr h="938880"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9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classes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39eb7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9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Art painting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39eb7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9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cartoon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39eb7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9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photo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39eb7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9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sketch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39eb7"/>
                    </a:solidFill>
                  </a:tcPr>
                </a:tc>
              </a:tr>
              <a:tr h="399960"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Dog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379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389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189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772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</a:tr>
              <a:tr h="399960"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Elephant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255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457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202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740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</a:tr>
              <a:tr h="399960"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Giraffe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285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346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182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753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</a:tr>
              <a:tr h="399960"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Guitar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184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135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186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608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</a:tr>
              <a:tr h="399960"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Horse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201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324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199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816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</a:tr>
              <a:tr h="399960"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house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295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288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280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80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ff2"/>
                    </a:solidFill>
                  </a:tcPr>
                </a:tc>
              </a:tr>
              <a:tr h="399240"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Person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449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405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432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  <a:tc>
                  <a:txBody>
                    <a:bodyPr lIns="97560" rIns="97560" tIns="48600" bIns="48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160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7560" marR="9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ee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2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tint val="98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4" name="Picture 30" descr="Human brain nerve cells"/>
          <p:cNvPicPr/>
          <p:nvPr/>
        </p:nvPicPr>
        <p:blipFill>
          <a:blip r:embed="rId1"/>
          <a:srcRect l="0" t="25000" r="-2" b="-2"/>
          <a:stretch/>
        </p:blipFill>
        <p:spPr>
          <a:xfrm>
            <a:off x="0" y="-86400"/>
            <a:ext cx="12191760" cy="6857640"/>
          </a:xfrm>
          <a:prstGeom prst="rect">
            <a:avLst/>
          </a:prstGeom>
          <a:ln cap="sq"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5" name="CustomShape 4"/>
          <p:cNvSpPr/>
          <p:nvPr/>
        </p:nvSpPr>
        <p:spPr>
          <a:xfrm rot="16200000">
            <a:off x="1244520" y="-1243800"/>
            <a:ext cx="6857640" cy="9346680"/>
          </a:xfrm>
          <a:prstGeom prst="rect">
            <a:avLst/>
          </a:prstGeom>
          <a:gradFill rotWithShape="0">
            <a:gsLst>
              <a:gs pos="0">
                <a:srgbClr val="000000">
                  <a:alpha val="75294"/>
                </a:srgbClr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TextShape 5"/>
          <p:cNvSpPr txBox="1"/>
          <p:nvPr/>
        </p:nvSpPr>
        <p:spPr>
          <a:xfrm>
            <a:off x="945720" y="625320"/>
            <a:ext cx="4571640" cy="2984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i="1" lang="en-US" sz="6000" spc="97" strike="noStrike">
                <a:solidFill>
                  <a:srgbClr val="ffffff"/>
                </a:solidFill>
                <a:latin typeface="Sitka Banner"/>
              </a:rPr>
              <a:t>Resnet 18</a:t>
            </a:r>
            <a:br/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7" name="Line 6"/>
          <p:cNvSpPr/>
          <p:nvPr/>
        </p:nvSpPr>
        <p:spPr>
          <a:xfrm flipH="1">
            <a:off x="758880" y="4291200"/>
            <a:ext cx="4572000" cy="0"/>
          </a:xfrm>
          <a:prstGeom prst="line">
            <a:avLst/>
          </a:prstGeom>
          <a:ln w="1908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7"/>
          <p:cNvSpPr/>
          <p:nvPr/>
        </p:nvSpPr>
        <p:spPr>
          <a:xfrm>
            <a:off x="11783880" y="578808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715984652"/>
              </p:ext>
            </p:extLst>
          </p:nvPr>
        </p:nvGraphicFramePr>
        <p:xfrm>
          <a:off x="687240" y="2957040"/>
          <a:ext cx="10480680" cy="252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260" name="Line 2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4"/>
          <p:cNvSpPr/>
          <p:nvPr/>
        </p:nvSpPr>
        <p:spPr>
          <a:xfrm flipH="1">
            <a:off x="-3240" y="66744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5"/>
          <p:cNvSpPr/>
          <p:nvPr/>
        </p:nvSpPr>
        <p:spPr>
          <a:xfrm flipH="1">
            <a:off x="6976080" y="0"/>
            <a:ext cx="5214600" cy="6857640"/>
          </a:xfrm>
          <a:custGeom>
            <a:avLst/>
            <a:gdLst/>
            <a:ahLst/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TextShape 6"/>
          <p:cNvSpPr txBox="1"/>
          <p:nvPr/>
        </p:nvSpPr>
        <p:spPr>
          <a:xfrm>
            <a:off x="7902000" y="1357920"/>
            <a:ext cx="3939480" cy="27694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i="1" lang="en-US" sz="5000" spc="97" strike="noStrike">
                <a:solidFill>
                  <a:srgbClr val="ffffff"/>
                </a:solidFill>
                <a:latin typeface="Sitka Banner"/>
              </a:rPr>
              <a:t>Resnet Results</a:t>
            </a:r>
            <a:br/>
            <a:r>
              <a:rPr b="0" i="1" lang="en-US" sz="5000" spc="97" strike="noStrike">
                <a:solidFill>
                  <a:srgbClr val="ffffff"/>
                </a:solidFill>
                <a:latin typeface="Sitka Banner"/>
              </a:rPr>
              <a:t>(Photo as test)</a:t>
            </a:r>
            <a:endParaRPr b="0" lang="en-US" sz="50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65" name="Picture 3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684360" y="1277640"/>
            <a:ext cx="5517720" cy="470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2"/>
          <p:cNvSpPr/>
          <p:nvPr/>
        </p:nvSpPr>
        <p:spPr>
          <a:xfrm>
            <a:off x="758880" y="1280160"/>
            <a:ext cx="0" cy="557784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4"/>
          <p:cNvSpPr/>
          <p:nvPr/>
        </p:nvSpPr>
        <p:spPr>
          <a:xfrm flipH="1">
            <a:off x="-3240" y="66744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5"/>
          <p:cNvSpPr/>
          <p:nvPr/>
        </p:nvSpPr>
        <p:spPr>
          <a:xfrm flipH="1">
            <a:off x="6976080" y="0"/>
            <a:ext cx="5214600" cy="6857640"/>
          </a:xfrm>
          <a:custGeom>
            <a:avLst/>
            <a:gdLst/>
            <a:ahLst/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TextShape 6"/>
          <p:cNvSpPr txBox="1"/>
          <p:nvPr/>
        </p:nvSpPr>
        <p:spPr>
          <a:xfrm>
            <a:off x="7902000" y="1357920"/>
            <a:ext cx="3939480" cy="27694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/>
          </a:bodyPr>
          <a:p>
            <a:pPr>
              <a:lnSpc>
                <a:spcPct val="90000"/>
              </a:lnSpc>
            </a:pPr>
            <a:r>
              <a:rPr b="0" i="1" lang="en-US" sz="5000" spc="97" strike="noStrike">
                <a:solidFill>
                  <a:srgbClr val="ffffff"/>
                </a:solidFill>
                <a:latin typeface="Sitka Banner"/>
              </a:rPr>
              <a:t>Resnet Results</a:t>
            </a:r>
            <a:br/>
            <a:r>
              <a:rPr b="0" i="1" lang="en-US" sz="5000" spc="97" strike="noStrike">
                <a:solidFill>
                  <a:srgbClr val="ffffff"/>
                </a:solidFill>
                <a:latin typeface="Sitka Banner"/>
              </a:rPr>
              <a:t>(Art paintings as test)</a:t>
            </a:r>
            <a:endParaRPr b="0" lang="en-US" sz="50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72" name="Picture 4" descr="A picture containing chart&#10;&#10;Description automatically generated"/>
          <p:cNvPicPr/>
          <p:nvPr/>
        </p:nvPicPr>
        <p:blipFill>
          <a:blip r:embed="rId1"/>
          <a:stretch/>
        </p:blipFill>
        <p:spPr>
          <a:xfrm>
            <a:off x="581040" y="723960"/>
            <a:ext cx="6029640" cy="533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2022-04-21T18:15:52Z</dcterms:created>
  <dc:creator/>
  <dc:description/>
  <dc:language>en-IN</dc:language>
  <cp:lastModifiedBy/>
  <dcterms:modified xsi:type="dcterms:W3CDTF">2022-05-04T04:12:18Z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18</vt:i4>
  </property>
</Properties>
</file>