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A74BA-8168-CD08-6515-12E4F84FC388}" v="32" dt="2022-04-22T07:31:42.365"/>
    <p1510:client id="{12E965A1-915B-70DC-709F-E4354D869E00}" v="4" dt="2022-04-22T09:58:20.953"/>
    <p1510:client id="{3F60A645-8CDC-43AD-9AE3-EBF445EB5906}" v="669" dt="2022-04-22T05:51:40.646"/>
    <p1510:client id="{5F534D13-5EE9-6ACE-6A1C-466A5A4005B8}" v="27" dt="2022-04-22T07:48:57.372"/>
    <p1510:client id="{AA5BE129-63E1-C3F9-F888-A8BB24C1B36D}" v="459" dt="2022-04-22T09:10:57.783"/>
    <p1510:client id="{CEA575E4-B7C8-B5CB-2B81-49C37F81AD53}" v="583" dt="2022-04-22T07:12:46.5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33C520-6714-4225-BB08-489538D670B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FC254E-614A-4B71-919A-4DC1913F2265}">
      <dgm:prSet/>
      <dgm:spPr/>
      <dgm:t>
        <a:bodyPr/>
        <a:lstStyle/>
        <a:p>
          <a:r>
            <a:rPr lang="en-US"/>
            <a:t>The key idea of domain generalization is to combine multiple source domains into a single model.</a:t>
          </a:r>
        </a:p>
      </dgm:t>
    </dgm:pt>
    <dgm:pt modelId="{FF577388-1A21-4AFD-A0CE-FE4010F5AEEA}" type="parTrans" cxnId="{73982EBD-A27D-4041-BEA4-01EDC8B5CCEB}">
      <dgm:prSet/>
      <dgm:spPr/>
      <dgm:t>
        <a:bodyPr/>
        <a:lstStyle/>
        <a:p>
          <a:endParaRPr lang="en-US"/>
        </a:p>
      </dgm:t>
    </dgm:pt>
    <dgm:pt modelId="{29FCA141-5E00-4995-84D8-A655C668C26C}" type="sibTrans" cxnId="{73982EBD-A27D-4041-BEA4-01EDC8B5CCEB}">
      <dgm:prSet/>
      <dgm:spPr/>
      <dgm:t>
        <a:bodyPr/>
        <a:lstStyle/>
        <a:p>
          <a:endParaRPr lang="en-US"/>
        </a:p>
      </dgm:t>
    </dgm:pt>
    <dgm:pt modelId="{C152FF6F-A491-4024-BFDB-608C56BABB5D}">
      <dgm:prSet/>
      <dgm:spPr/>
      <dgm:t>
        <a:bodyPr/>
        <a:lstStyle/>
        <a:p>
          <a:r>
            <a:rPr lang="en-US"/>
            <a:t>The combined model should be able to work well with the unseen target domain.</a:t>
          </a:r>
        </a:p>
      </dgm:t>
    </dgm:pt>
    <dgm:pt modelId="{FFDB3E8F-E37B-4662-A964-F1CEBBD61476}" type="parTrans" cxnId="{D45BAB57-9E3D-4DDE-B02C-E042FAF7E8C5}">
      <dgm:prSet/>
      <dgm:spPr/>
      <dgm:t>
        <a:bodyPr/>
        <a:lstStyle/>
        <a:p>
          <a:endParaRPr lang="en-US"/>
        </a:p>
      </dgm:t>
    </dgm:pt>
    <dgm:pt modelId="{A50B27FF-1563-4AF9-8CED-0F47D7AD3C35}" type="sibTrans" cxnId="{D45BAB57-9E3D-4DDE-B02C-E042FAF7E8C5}">
      <dgm:prSet/>
      <dgm:spPr/>
      <dgm:t>
        <a:bodyPr/>
        <a:lstStyle/>
        <a:p>
          <a:endParaRPr lang="en-US"/>
        </a:p>
      </dgm:t>
    </dgm:pt>
    <dgm:pt modelId="{BD69AE19-8D7E-4A64-BCA5-1433FB5DAA49}">
      <dgm:prSet/>
      <dgm:spPr/>
      <dgm:t>
        <a:bodyPr/>
        <a:lstStyle/>
        <a:p>
          <a:r>
            <a:rPr lang="en-US"/>
            <a:t>Consider A,B,C,D are different domains. If model is trained on A,B and C then, model should perform well on domain D also.</a:t>
          </a:r>
        </a:p>
      </dgm:t>
    </dgm:pt>
    <dgm:pt modelId="{1D29D670-FCD2-4015-A7A0-81A60D51A457}" type="parTrans" cxnId="{8BEECE8C-C49B-40EA-BB60-DE09CA2206AF}">
      <dgm:prSet/>
      <dgm:spPr/>
      <dgm:t>
        <a:bodyPr/>
        <a:lstStyle/>
        <a:p>
          <a:endParaRPr lang="en-US"/>
        </a:p>
      </dgm:t>
    </dgm:pt>
    <dgm:pt modelId="{59A5829A-8D41-40D3-B8BF-2EEE7FEB7383}" type="sibTrans" cxnId="{8BEECE8C-C49B-40EA-BB60-DE09CA2206AF}">
      <dgm:prSet/>
      <dgm:spPr/>
      <dgm:t>
        <a:bodyPr/>
        <a:lstStyle/>
        <a:p>
          <a:endParaRPr lang="en-US"/>
        </a:p>
      </dgm:t>
    </dgm:pt>
    <dgm:pt modelId="{6EF580DC-BD1A-4E39-8DEE-F9F904C1C0A9}">
      <dgm:prSet/>
      <dgm:spPr/>
      <dgm:t>
        <a:bodyPr/>
        <a:lstStyle/>
        <a:p>
          <a:r>
            <a:rPr lang="en-US"/>
            <a:t>In domain generalization model does not have access to test domain.</a:t>
          </a:r>
        </a:p>
      </dgm:t>
    </dgm:pt>
    <dgm:pt modelId="{86846BB2-A67E-4669-9577-619EAA10A3C4}" type="parTrans" cxnId="{38F9FFD8-B37A-474A-86BE-4C932D19568C}">
      <dgm:prSet/>
      <dgm:spPr/>
      <dgm:t>
        <a:bodyPr/>
        <a:lstStyle/>
        <a:p>
          <a:endParaRPr lang="en-US"/>
        </a:p>
      </dgm:t>
    </dgm:pt>
    <dgm:pt modelId="{4B170410-716D-4DB3-AF51-F7B32435299F}" type="sibTrans" cxnId="{38F9FFD8-B37A-474A-86BE-4C932D19568C}">
      <dgm:prSet/>
      <dgm:spPr/>
      <dgm:t>
        <a:bodyPr/>
        <a:lstStyle/>
        <a:p>
          <a:endParaRPr lang="en-US"/>
        </a:p>
      </dgm:t>
    </dgm:pt>
    <dgm:pt modelId="{CB43245C-6667-4909-96CD-E4C0825CB10B}" type="pres">
      <dgm:prSet presAssocID="{CA33C520-6714-4225-BB08-489538D670BF}" presName="root" presStyleCnt="0">
        <dgm:presLayoutVars>
          <dgm:dir/>
          <dgm:resizeHandles val="exact"/>
        </dgm:presLayoutVars>
      </dgm:prSet>
      <dgm:spPr/>
    </dgm:pt>
    <dgm:pt modelId="{E16FE09D-F34F-487D-9889-3B555A440543}" type="pres">
      <dgm:prSet presAssocID="{28FC254E-614A-4B71-919A-4DC1913F2265}" presName="compNode" presStyleCnt="0"/>
      <dgm:spPr/>
    </dgm:pt>
    <dgm:pt modelId="{A19B2925-F983-4A3C-8F86-806FF36AC9F6}" type="pres">
      <dgm:prSet presAssocID="{28FC254E-614A-4B71-919A-4DC1913F2265}" presName="bgRect" presStyleLbl="bgShp" presStyleIdx="0" presStyleCnt="4"/>
      <dgm:spPr/>
    </dgm:pt>
    <dgm:pt modelId="{71E2E3D4-9D57-4BBE-BCBA-81FB94F943D6}" type="pres">
      <dgm:prSet presAssocID="{28FC254E-614A-4B71-919A-4DC1913F226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49252BA-EB71-40F8-AFC3-9AE74BBDCB96}" type="pres">
      <dgm:prSet presAssocID="{28FC254E-614A-4B71-919A-4DC1913F2265}" presName="spaceRect" presStyleCnt="0"/>
      <dgm:spPr/>
    </dgm:pt>
    <dgm:pt modelId="{B3BE73D2-095B-4ABE-BECE-3C8A4A3F9909}" type="pres">
      <dgm:prSet presAssocID="{28FC254E-614A-4B71-919A-4DC1913F2265}" presName="parTx" presStyleLbl="revTx" presStyleIdx="0" presStyleCnt="4">
        <dgm:presLayoutVars>
          <dgm:chMax val="0"/>
          <dgm:chPref val="0"/>
        </dgm:presLayoutVars>
      </dgm:prSet>
      <dgm:spPr/>
    </dgm:pt>
    <dgm:pt modelId="{542496B6-61D1-49E5-BB8A-845697BC59D5}" type="pres">
      <dgm:prSet presAssocID="{29FCA141-5E00-4995-84D8-A655C668C26C}" presName="sibTrans" presStyleCnt="0"/>
      <dgm:spPr/>
    </dgm:pt>
    <dgm:pt modelId="{28E7B155-556B-42D6-A765-F2693D682CEC}" type="pres">
      <dgm:prSet presAssocID="{C152FF6F-A491-4024-BFDB-608C56BABB5D}" presName="compNode" presStyleCnt="0"/>
      <dgm:spPr/>
    </dgm:pt>
    <dgm:pt modelId="{98A38ACD-54C4-4B20-B278-75D0B4C796A9}" type="pres">
      <dgm:prSet presAssocID="{C152FF6F-A491-4024-BFDB-608C56BABB5D}" presName="bgRect" presStyleLbl="bgShp" presStyleIdx="1" presStyleCnt="4"/>
      <dgm:spPr/>
    </dgm:pt>
    <dgm:pt modelId="{74791CFB-3F15-4AA7-ACAA-4AD6E5BCCF48}" type="pres">
      <dgm:prSet presAssocID="{C152FF6F-A491-4024-BFDB-608C56BABB5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1C7B27B9-0D5F-47C3-B850-4E4880550B9C}" type="pres">
      <dgm:prSet presAssocID="{C152FF6F-A491-4024-BFDB-608C56BABB5D}" presName="spaceRect" presStyleCnt="0"/>
      <dgm:spPr/>
    </dgm:pt>
    <dgm:pt modelId="{C22520C6-49FF-4AA2-9F8E-FC86DC94C9C0}" type="pres">
      <dgm:prSet presAssocID="{C152FF6F-A491-4024-BFDB-608C56BABB5D}" presName="parTx" presStyleLbl="revTx" presStyleIdx="1" presStyleCnt="4">
        <dgm:presLayoutVars>
          <dgm:chMax val="0"/>
          <dgm:chPref val="0"/>
        </dgm:presLayoutVars>
      </dgm:prSet>
      <dgm:spPr/>
    </dgm:pt>
    <dgm:pt modelId="{F2CF3926-3C2B-48DA-9A2A-1C19B2BFA1E2}" type="pres">
      <dgm:prSet presAssocID="{A50B27FF-1563-4AF9-8CED-0F47D7AD3C35}" presName="sibTrans" presStyleCnt="0"/>
      <dgm:spPr/>
    </dgm:pt>
    <dgm:pt modelId="{065E7CC6-C418-4167-A646-1AC0EAF40496}" type="pres">
      <dgm:prSet presAssocID="{BD69AE19-8D7E-4A64-BCA5-1433FB5DAA49}" presName="compNode" presStyleCnt="0"/>
      <dgm:spPr/>
    </dgm:pt>
    <dgm:pt modelId="{93601BBB-253C-440D-83E4-92AEAC911693}" type="pres">
      <dgm:prSet presAssocID="{BD69AE19-8D7E-4A64-BCA5-1433FB5DAA49}" presName="bgRect" presStyleLbl="bgShp" presStyleIdx="2" presStyleCnt="4"/>
      <dgm:spPr/>
    </dgm:pt>
    <dgm:pt modelId="{4D10C33E-5868-48BE-9DBA-F3395980E595}" type="pres">
      <dgm:prSet presAssocID="{BD69AE19-8D7E-4A64-BCA5-1433FB5DAA4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3B7E5D1-189E-4E20-A53D-303969E7E1C4}" type="pres">
      <dgm:prSet presAssocID="{BD69AE19-8D7E-4A64-BCA5-1433FB5DAA49}" presName="spaceRect" presStyleCnt="0"/>
      <dgm:spPr/>
    </dgm:pt>
    <dgm:pt modelId="{15AA0222-F09B-41C1-B68E-16AAB0C57FEF}" type="pres">
      <dgm:prSet presAssocID="{BD69AE19-8D7E-4A64-BCA5-1433FB5DAA49}" presName="parTx" presStyleLbl="revTx" presStyleIdx="2" presStyleCnt="4">
        <dgm:presLayoutVars>
          <dgm:chMax val="0"/>
          <dgm:chPref val="0"/>
        </dgm:presLayoutVars>
      </dgm:prSet>
      <dgm:spPr/>
    </dgm:pt>
    <dgm:pt modelId="{6E1CEF58-D89A-4580-B2BC-6283A7C7A7C4}" type="pres">
      <dgm:prSet presAssocID="{59A5829A-8D41-40D3-B8BF-2EEE7FEB7383}" presName="sibTrans" presStyleCnt="0"/>
      <dgm:spPr/>
    </dgm:pt>
    <dgm:pt modelId="{B948250E-3333-42FB-A855-408BB68466E3}" type="pres">
      <dgm:prSet presAssocID="{6EF580DC-BD1A-4E39-8DEE-F9F904C1C0A9}" presName="compNode" presStyleCnt="0"/>
      <dgm:spPr/>
    </dgm:pt>
    <dgm:pt modelId="{08FAC935-9CA5-48DA-B06B-BD730A59DA05}" type="pres">
      <dgm:prSet presAssocID="{6EF580DC-BD1A-4E39-8DEE-F9F904C1C0A9}" presName="bgRect" presStyleLbl="bgShp" presStyleIdx="3" presStyleCnt="4"/>
      <dgm:spPr/>
    </dgm:pt>
    <dgm:pt modelId="{138A5A19-992E-4734-BE29-BF2D9CE2C1C8}" type="pres">
      <dgm:prSet presAssocID="{6EF580DC-BD1A-4E39-8DEE-F9F904C1C0A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2F107E4-37D8-4E7A-847E-00B03E25156E}" type="pres">
      <dgm:prSet presAssocID="{6EF580DC-BD1A-4E39-8DEE-F9F904C1C0A9}" presName="spaceRect" presStyleCnt="0"/>
      <dgm:spPr/>
    </dgm:pt>
    <dgm:pt modelId="{80083317-C03E-4AE9-9140-DB112986C2F5}" type="pres">
      <dgm:prSet presAssocID="{6EF580DC-BD1A-4E39-8DEE-F9F904C1C0A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9E5213B-6759-459F-86D3-07CA6EEA1998}" type="presOf" srcId="{BD69AE19-8D7E-4A64-BCA5-1433FB5DAA49}" destId="{15AA0222-F09B-41C1-B68E-16AAB0C57FEF}" srcOrd="0" destOrd="0" presId="urn:microsoft.com/office/officeart/2018/2/layout/IconVerticalSolidList"/>
    <dgm:cxn modelId="{95FCB646-6708-43DA-BDEF-959B32B56F6E}" type="presOf" srcId="{28FC254E-614A-4B71-919A-4DC1913F2265}" destId="{B3BE73D2-095B-4ABE-BECE-3C8A4A3F9909}" srcOrd="0" destOrd="0" presId="urn:microsoft.com/office/officeart/2018/2/layout/IconVerticalSolidList"/>
    <dgm:cxn modelId="{D45BAB57-9E3D-4DDE-B02C-E042FAF7E8C5}" srcId="{CA33C520-6714-4225-BB08-489538D670BF}" destId="{C152FF6F-A491-4024-BFDB-608C56BABB5D}" srcOrd="1" destOrd="0" parTransId="{FFDB3E8F-E37B-4662-A964-F1CEBBD61476}" sibTransId="{A50B27FF-1563-4AF9-8CED-0F47D7AD3C35}"/>
    <dgm:cxn modelId="{8BEECE8C-C49B-40EA-BB60-DE09CA2206AF}" srcId="{CA33C520-6714-4225-BB08-489538D670BF}" destId="{BD69AE19-8D7E-4A64-BCA5-1433FB5DAA49}" srcOrd="2" destOrd="0" parTransId="{1D29D670-FCD2-4015-A7A0-81A60D51A457}" sibTransId="{59A5829A-8D41-40D3-B8BF-2EEE7FEB7383}"/>
    <dgm:cxn modelId="{2252DA8E-5E6D-460C-8017-1F40E9DA3779}" type="presOf" srcId="{6EF580DC-BD1A-4E39-8DEE-F9F904C1C0A9}" destId="{80083317-C03E-4AE9-9140-DB112986C2F5}" srcOrd="0" destOrd="0" presId="urn:microsoft.com/office/officeart/2018/2/layout/IconVerticalSolidList"/>
    <dgm:cxn modelId="{73982EBD-A27D-4041-BEA4-01EDC8B5CCEB}" srcId="{CA33C520-6714-4225-BB08-489538D670BF}" destId="{28FC254E-614A-4B71-919A-4DC1913F2265}" srcOrd="0" destOrd="0" parTransId="{FF577388-1A21-4AFD-A0CE-FE4010F5AEEA}" sibTransId="{29FCA141-5E00-4995-84D8-A655C668C26C}"/>
    <dgm:cxn modelId="{037AF6D1-02B2-43BB-BA85-AE4077BA0EEF}" type="presOf" srcId="{C152FF6F-A491-4024-BFDB-608C56BABB5D}" destId="{C22520C6-49FF-4AA2-9F8E-FC86DC94C9C0}" srcOrd="0" destOrd="0" presId="urn:microsoft.com/office/officeart/2018/2/layout/IconVerticalSolidList"/>
    <dgm:cxn modelId="{38F9FFD8-B37A-474A-86BE-4C932D19568C}" srcId="{CA33C520-6714-4225-BB08-489538D670BF}" destId="{6EF580DC-BD1A-4E39-8DEE-F9F904C1C0A9}" srcOrd="3" destOrd="0" parTransId="{86846BB2-A67E-4669-9577-619EAA10A3C4}" sibTransId="{4B170410-716D-4DB3-AF51-F7B32435299F}"/>
    <dgm:cxn modelId="{FF4758EE-47A3-4A61-882C-B260A4168561}" type="presOf" srcId="{CA33C520-6714-4225-BB08-489538D670BF}" destId="{CB43245C-6667-4909-96CD-E4C0825CB10B}" srcOrd="0" destOrd="0" presId="urn:microsoft.com/office/officeart/2018/2/layout/IconVerticalSolidList"/>
    <dgm:cxn modelId="{D0A98158-7F79-4695-8122-9A819B5E4333}" type="presParOf" srcId="{CB43245C-6667-4909-96CD-E4C0825CB10B}" destId="{E16FE09D-F34F-487D-9889-3B555A440543}" srcOrd="0" destOrd="0" presId="urn:microsoft.com/office/officeart/2018/2/layout/IconVerticalSolidList"/>
    <dgm:cxn modelId="{90A5195B-2CA1-4469-B9E5-4E1D42C58963}" type="presParOf" srcId="{E16FE09D-F34F-487D-9889-3B555A440543}" destId="{A19B2925-F983-4A3C-8F86-806FF36AC9F6}" srcOrd="0" destOrd="0" presId="urn:microsoft.com/office/officeart/2018/2/layout/IconVerticalSolidList"/>
    <dgm:cxn modelId="{DDF6869E-B434-40FA-AE70-637F57B2A237}" type="presParOf" srcId="{E16FE09D-F34F-487D-9889-3B555A440543}" destId="{71E2E3D4-9D57-4BBE-BCBA-81FB94F943D6}" srcOrd="1" destOrd="0" presId="urn:microsoft.com/office/officeart/2018/2/layout/IconVerticalSolidList"/>
    <dgm:cxn modelId="{1ADF2272-08C2-4CFA-A528-BB56B37B0085}" type="presParOf" srcId="{E16FE09D-F34F-487D-9889-3B555A440543}" destId="{049252BA-EB71-40F8-AFC3-9AE74BBDCB96}" srcOrd="2" destOrd="0" presId="urn:microsoft.com/office/officeart/2018/2/layout/IconVerticalSolidList"/>
    <dgm:cxn modelId="{87B6262A-95EB-4FA3-8513-781DFD195B34}" type="presParOf" srcId="{E16FE09D-F34F-487D-9889-3B555A440543}" destId="{B3BE73D2-095B-4ABE-BECE-3C8A4A3F9909}" srcOrd="3" destOrd="0" presId="urn:microsoft.com/office/officeart/2018/2/layout/IconVerticalSolidList"/>
    <dgm:cxn modelId="{F4805EDA-F5D3-49C6-B96C-1D0743D6D9BA}" type="presParOf" srcId="{CB43245C-6667-4909-96CD-E4C0825CB10B}" destId="{542496B6-61D1-49E5-BB8A-845697BC59D5}" srcOrd="1" destOrd="0" presId="urn:microsoft.com/office/officeart/2018/2/layout/IconVerticalSolidList"/>
    <dgm:cxn modelId="{D4668AF9-FD40-4143-BE6D-D59AFC30F70C}" type="presParOf" srcId="{CB43245C-6667-4909-96CD-E4C0825CB10B}" destId="{28E7B155-556B-42D6-A765-F2693D682CEC}" srcOrd="2" destOrd="0" presId="urn:microsoft.com/office/officeart/2018/2/layout/IconVerticalSolidList"/>
    <dgm:cxn modelId="{BD3BB298-8D2C-4CBF-B1EE-934F3D1F3A16}" type="presParOf" srcId="{28E7B155-556B-42D6-A765-F2693D682CEC}" destId="{98A38ACD-54C4-4B20-B278-75D0B4C796A9}" srcOrd="0" destOrd="0" presId="urn:microsoft.com/office/officeart/2018/2/layout/IconVerticalSolidList"/>
    <dgm:cxn modelId="{75B5C295-5C96-4E78-92BB-8DAA39DE2F33}" type="presParOf" srcId="{28E7B155-556B-42D6-A765-F2693D682CEC}" destId="{74791CFB-3F15-4AA7-ACAA-4AD6E5BCCF48}" srcOrd="1" destOrd="0" presId="urn:microsoft.com/office/officeart/2018/2/layout/IconVerticalSolidList"/>
    <dgm:cxn modelId="{1E471F4E-66BB-4ED4-A042-1AAAAC04AB60}" type="presParOf" srcId="{28E7B155-556B-42D6-A765-F2693D682CEC}" destId="{1C7B27B9-0D5F-47C3-B850-4E4880550B9C}" srcOrd="2" destOrd="0" presId="urn:microsoft.com/office/officeart/2018/2/layout/IconVerticalSolidList"/>
    <dgm:cxn modelId="{1B11F70F-2AFF-4C3C-BEF5-B73D7D97AEE5}" type="presParOf" srcId="{28E7B155-556B-42D6-A765-F2693D682CEC}" destId="{C22520C6-49FF-4AA2-9F8E-FC86DC94C9C0}" srcOrd="3" destOrd="0" presId="urn:microsoft.com/office/officeart/2018/2/layout/IconVerticalSolidList"/>
    <dgm:cxn modelId="{CF59AE40-C7C4-44C7-AD21-93705411FE5D}" type="presParOf" srcId="{CB43245C-6667-4909-96CD-E4C0825CB10B}" destId="{F2CF3926-3C2B-48DA-9A2A-1C19B2BFA1E2}" srcOrd="3" destOrd="0" presId="urn:microsoft.com/office/officeart/2018/2/layout/IconVerticalSolidList"/>
    <dgm:cxn modelId="{E389B3C1-DFCD-4AAF-A8D9-338CBA7E7AA6}" type="presParOf" srcId="{CB43245C-6667-4909-96CD-E4C0825CB10B}" destId="{065E7CC6-C418-4167-A646-1AC0EAF40496}" srcOrd="4" destOrd="0" presId="urn:microsoft.com/office/officeart/2018/2/layout/IconVerticalSolidList"/>
    <dgm:cxn modelId="{F0C238E4-3D66-4370-A18F-014177D1AAD5}" type="presParOf" srcId="{065E7CC6-C418-4167-A646-1AC0EAF40496}" destId="{93601BBB-253C-440D-83E4-92AEAC911693}" srcOrd="0" destOrd="0" presId="urn:microsoft.com/office/officeart/2018/2/layout/IconVerticalSolidList"/>
    <dgm:cxn modelId="{67B7EAAB-62AA-41FB-BA62-AFC91876291C}" type="presParOf" srcId="{065E7CC6-C418-4167-A646-1AC0EAF40496}" destId="{4D10C33E-5868-48BE-9DBA-F3395980E595}" srcOrd="1" destOrd="0" presId="urn:microsoft.com/office/officeart/2018/2/layout/IconVerticalSolidList"/>
    <dgm:cxn modelId="{0C0ED862-90A0-4FC7-A06E-B7669A1E1F6C}" type="presParOf" srcId="{065E7CC6-C418-4167-A646-1AC0EAF40496}" destId="{C3B7E5D1-189E-4E20-A53D-303969E7E1C4}" srcOrd="2" destOrd="0" presId="urn:microsoft.com/office/officeart/2018/2/layout/IconVerticalSolidList"/>
    <dgm:cxn modelId="{E1D3C98C-3AF7-488B-9265-81F171F6C34C}" type="presParOf" srcId="{065E7CC6-C418-4167-A646-1AC0EAF40496}" destId="{15AA0222-F09B-41C1-B68E-16AAB0C57FEF}" srcOrd="3" destOrd="0" presId="urn:microsoft.com/office/officeart/2018/2/layout/IconVerticalSolidList"/>
    <dgm:cxn modelId="{E9038004-FEB1-453B-AB5A-B8C844257456}" type="presParOf" srcId="{CB43245C-6667-4909-96CD-E4C0825CB10B}" destId="{6E1CEF58-D89A-4580-B2BC-6283A7C7A7C4}" srcOrd="5" destOrd="0" presId="urn:microsoft.com/office/officeart/2018/2/layout/IconVerticalSolidList"/>
    <dgm:cxn modelId="{DDAB1A67-F4CA-4CF0-8C42-14CB26AC3E62}" type="presParOf" srcId="{CB43245C-6667-4909-96CD-E4C0825CB10B}" destId="{B948250E-3333-42FB-A855-408BB68466E3}" srcOrd="6" destOrd="0" presId="urn:microsoft.com/office/officeart/2018/2/layout/IconVerticalSolidList"/>
    <dgm:cxn modelId="{8F3389E7-8E9E-47F4-9A2D-746B02DBEB70}" type="presParOf" srcId="{B948250E-3333-42FB-A855-408BB68466E3}" destId="{08FAC935-9CA5-48DA-B06B-BD730A59DA05}" srcOrd="0" destOrd="0" presId="urn:microsoft.com/office/officeart/2018/2/layout/IconVerticalSolidList"/>
    <dgm:cxn modelId="{1A448C8A-3FB8-4C4C-BA71-85D962B764BE}" type="presParOf" srcId="{B948250E-3333-42FB-A855-408BB68466E3}" destId="{138A5A19-992E-4734-BE29-BF2D9CE2C1C8}" srcOrd="1" destOrd="0" presId="urn:microsoft.com/office/officeart/2018/2/layout/IconVerticalSolidList"/>
    <dgm:cxn modelId="{12463F5F-CDE5-4106-82EF-33E350715CD0}" type="presParOf" srcId="{B948250E-3333-42FB-A855-408BB68466E3}" destId="{A2F107E4-37D8-4E7A-847E-00B03E25156E}" srcOrd="2" destOrd="0" presId="urn:microsoft.com/office/officeart/2018/2/layout/IconVerticalSolidList"/>
    <dgm:cxn modelId="{216BF49D-D0FE-44B0-9C14-C16382AF4946}" type="presParOf" srcId="{B948250E-3333-42FB-A855-408BB68466E3}" destId="{80083317-C03E-4AE9-9140-DB112986C2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EAB993-CACF-4BB3-888A-09155A47A5E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477088-8E30-4ED6-9027-A17323030EEA}">
      <dgm:prSet/>
      <dgm:spPr/>
      <dgm:t>
        <a:bodyPr/>
        <a:lstStyle/>
        <a:p>
          <a:r>
            <a:rPr lang="en-US" i="0"/>
            <a:t>ResNet-18 is a convolutional neural network that is 18 layers deep.</a:t>
          </a:r>
          <a:endParaRPr lang="en-US"/>
        </a:p>
      </dgm:t>
    </dgm:pt>
    <dgm:pt modelId="{606D8176-FF24-43C7-B500-AB9C0DEC2EB8}" type="parTrans" cxnId="{82EA7BCB-1D84-4700-8806-A321C3F36865}">
      <dgm:prSet/>
      <dgm:spPr/>
      <dgm:t>
        <a:bodyPr/>
        <a:lstStyle/>
        <a:p>
          <a:endParaRPr lang="en-US"/>
        </a:p>
      </dgm:t>
    </dgm:pt>
    <dgm:pt modelId="{2B530FD5-03BF-4C7E-8051-8B553C6475F7}" type="sibTrans" cxnId="{82EA7BCB-1D84-4700-8806-A321C3F3686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28B3411-5E2D-46F2-93BB-5E44E03D376A}">
      <dgm:prSet/>
      <dgm:spPr/>
      <dgm:t>
        <a:bodyPr/>
        <a:lstStyle/>
        <a:p>
          <a:r>
            <a:rPr lang="en-US" i="0"/>
            <a:t>Pretrained version of the network trained on more than one million images from the ImageNet database.</a:t>
          </a:r>
          <a:endParaRPr lang="en-US"/>
        </a:p>
      </dgm:t>
    </dgm:pt>
    <dgm:pt modelId="{3F58829F-3D78-43EC-9AA0-45BCAE0A03ED}" type="parTrans" cxnId="{4E24E227-CC5A-4C0C-8E2B-BBDE5A34A41C}">
      <dgm:prSet/>
      <dgm:spPr/>
      <dgm:t>
        <a:bodyPr/>
        <a:lstStyle/>
        <a:p>
          <a:endParaRPr lang="en-US"/>
        </a:p>
      </dgm:t>
    </dgm:pt>
    <dgm:pt modelId="{AD2BF3B9-EAA6-48BB-B0A9-07508E49FEAA}" type="sibTrans" cxnId="{4E24E227-CC5A-4C0C-8E2B-BBDE5A34A41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37BF512-12C4-4F7A-A15C-FF33A4FFD565}">
      <dgm:prSet/>
      <dgm:spPr/>
      <dgm:t>
        <a:bodyPr/>
        <a:lstStyle/>
        <a:p>
          <a:pPr rtl="0"/>
          <a:r>
            <a:rPr lang="en-US" i="0"/>
            <a:t>The pretrained network can classify images into 1000 object categories</a:t>
          </a:r>
          <a:r>
            <a:rPr lang="en-US" i="0">
              <a:latin typeface="Sitka Banner"/>
            </a:rPr>
            <a:t>.(</a:t>
          </a:r>
          <a:r>
            <a:rPr lang="en-US">
              <a:latin typeface="Sitka Banner"/>
            </a:rPr>
            <a:t>ex: pen, keyboard, animals)</a:t>
          </a:r>
          <a:endParaRPr lang="en-US"/>
        </a:p>
      </dgm:t>
    </dgm:pt>
    <dgm:pt modelId="{A23F639D-7B3A-49BB-944C-7F30EA326BD4}" type="parTrans" cxnId="{FB179347-64BC-4682-8608-ABBA9C42E931}">
      <dgm:prSet/>
      <dgm:spPr/>
      <dgm:t>
        <a:bodyPr/>
        <a:lstStyle/>
        <a:p>
          <a:endParaRPr lang="en-US"/>
        </a:p>
      </dgm:t>
    </dgm:pt>
    <dgm:pt modelId="{2FEEE642-10A0-4DFD-B8CC-01A09542AE99}" type="sibTrans" cxnId="{FB179347-64BC-4682-8608-ABBA9C42E93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3D14767-3FCE-4AE3-84CC-351A26A23049}">
      <dgm:prSet/>
      <dgm:spPr/>
      <dgm:t>
        <a:bodyPr/>
        <a:lstStyle/>
        <a:p>
          <a:pPr rtl="0"/>
          <a:r>
            <a:rPr lang="en-US" i="0">
              <a:latin typeface="Sitka Banner"/>
            </a:rPr>
            <a:t>We changed</a:t>
          </a:r>
          <a:r>
            <a:rPr lang="en-US" i="0"/>
            <a:t> the last fully connected layer to classify images into 7 classes.</a:t>
          </a:r>
          <a:endParaRPr lang="en-US"/>
        </a:p>
      </dgm:t>
    </dgm:pt>
    <dgm:pt modelId="{D034FFC9-1744-4A9E-B1A5-461BD59B43EB}" type="parTrans" cxnId="{ECABA6C5-CAF3-42AE-8B3A-417C0DB9B12D}">
      <dgm:prSet/>
      <dgm:spPr/>
      <dgm:t>
        <a:bodyPr/>
        <a:lstStyle/>
        <a:p>
          <a:endParaRPr lang="en-US"/>
        </a:p>
      </dgm:t>
    </dgm:pt>
    <dgm:pt modelId="{E502E24B-FE14-431E-864E-9813BC91531A}" type="sibTrans" cxnId="{ECABA6C5-CAF3-42AE-8B3A-417C0DB9B12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FF0B0A70-11B6-4CAF-9E31-B0F388470855}" type="pres">
      <dgm:prSet presAssocID="{78EAB993-CACF-4BB3-888A-09155A47A5EB}" presName="Name0" presStyleCnt="0">
        <dgm:presLayoutVars>
          <dgm:animLvl val="lvl"/>
          <dgm:resizeHandles val="exact"/>
        </dgm:presLayoutVars>
      </dgm:prSet>
      <dgm:spPr/>
    </dgm:pt>
    <dgm:pt modelId="{4330D382-DC35-4023-99BA-F0A474E5CB18}" type="pres">
      <dgm:prSet presAssocID="{2D477088-8E30-4ED6-9027-A17323030EEA}" presName="compositeNode" presStyleCnt="0">
        <dgm:presLayoutVars>
          <dgm:bulletEnabled val="1"/>
        </dgm:presLayoutVars>
      </dgm:prSet>
      <dgm:spPr/>
    </dgm:pt>
    <dgm:pt modelId="{0B7C0D83-AB9F-4AA4-B1B7-709A636A664B}" type="pres">
      <dgm:prSet presAssocID="{2D477088-8E30-4ED6-9027-A17323030EEA}" presName="bgRect" presStyleLbl="alignNode1" presStyleIdx="0" presStyleCnt="4"/>
      <dgm:spPr/>
    </dgm:pt>
    <dgm:pt modelId="{461750A4-831B-4202-A774-8E9080635A04}" type="pres">
      <dgm:prSet presAssocID="{2B530FD5-03BF-4C7E-8051-8B553C6475F7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65164D9A-C617-4D20-AD9B-0E038FC04070}" type="pres">
      <dgm:prSet presAssocID="{2D477088-8E30-4ED6-9027-A17323030EEA}" presName="nodeRect" presStyleLbl="alignNode1" presStyleIdx="0" presStyleCnt="4">
        <dgm:presLayoutVars>
          <dgm:bulletEnabled val="1"/>
        </dgm:presLayoutVars>
      </dgm:prSet>
      <dgm:spPr/>
    </dgm:pt>
    <dgm:pt modelId="{7CAF4A33-70AD-46A5-9381-6F26BFC1AB8F}" type="pres">
      <dgm:prSet presAssocID="{2B530FD5-03BF-4C7E-8051-8B553C6475F7}" presName="sibTrans" presStyleCnt="0"/>
      <dgm:spPr/>
    </dgm:pt>
    <dgm:pt modelId="{87186E26-CFED-4A05-AD96-F6D59F27F807}" type="pres">
      <dgm:prSet presAssocID="{928B3411-5E2D-46F2-93BB-5E44E03D376A}" presName="compositeNode" presStyleCnt="0">
        <dgm:presLayoutVars>
          <dgm:bulletEnabled val="1"/>
        </dgm:presLayoutVars>
      </dgm:prSet>
      <dgm:spPr/>
    </dgm:pt>
    <dgm:pt modelId="{65A838AA-9E6C-41DB-95A7-208FF057C13D}" type="pres">
      <dgm:prSet presAssocID="{928B3411-5E2D-46F2-93BB-5E44E03D376A}" presName="bgRect" presStyleLbl="alignNode1" presStyleIdx="1" presStyleCnt="4"/>
      <dgm:spPr/>
    </dgm:pt>
    <dgm:pt modelId="{5C6AA52B-BD6A-4598-BEE4-8B65462FA293}" type="pres">
      <dgm:prSet presAssocID="{AD2BF3B9-EAA6-48BB-B0A9-07508E49FEAA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7C66E6D9-801D-41C3-AF80-BD1C1EA06C0B}" type="pres">
      <dgm:prSet presAssocID="{928B3411-5E2D-46F2-93BB-5E44E03D376A}" presName="nodeRect" presStyleLbl="alignNode1" presStyleIdx="1" presStyleCnt="4">
        <dgm:presLayoutVars>
          <dgm:bulletEnabled val="1"/>
        </dgm:presLayoutVars>
      </dgm:prSet>
      <dgm:spPr/>
    </dgm:pt>
    <dgm:pt modelId="{14D98064-2815-4D2D-AB91-DE9B2059E681}" type="pres">
      <dgm:prSet presAssocID="{AD2BF3B9-EAA6-48BB-B0A9-07508E49FEAA}" presName="sibTrans" presStyleCnt="0"/>
      <dgm:spPr/>
    </dgm:pt>
    <dgm:pt modelId="{4B1B9E37-0928-4F73-9ECA-05B17367CB8B}" type="pres">
      <dgm:prSet presAssocID="{F37BF512-12C4-4F7A-A15C-FF33A4FFD565}" presName="compositeNode" presStyleCnt="0">
        <dgm:presLayoutVars>
          <dgm:bulletEnabled val="1"/>
        </dgm:presLayoutVars>
      </dgm:prSet>
      <dgm:spPr/>
    </dgm:pt>
    <dgm:pt modelId="{AE8D17C3-9C16-449E-B3BC-64B543532798}" type="pres">
      <dgm:prSet presAssocID="{F37BF512-12C4-4F7A-A15C-FF33A4FFD565}" presName="bgRect" presStyleLbl="alignNode1" presStyleIdx="2" presStyleCnt="4"/>
      <dgm:spPr/>
    </dgm:pt>
    <dgm:pt modelId="{E099CE12-B983-4B61-8B96-576F8BDF593D}" type="pres">
      <dgm:prSet presAssocID="{2FEEE642-10A0-4DFD-B8CC-01A09542AE99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49C9689E-7AA6-4B9C-B577-49C330ABD524}" type="pres">
      <dgm:prSet presAssocID="{F37BF512-12C4-4F7A-A15C-FF33A4FFD565}" presName="nodeRect" presStyleLbl="alignNode1" presStyleIdx="2" presStyleCnt="4">
        <dgm:presLayoutVars>
          <dgm:bulletEnabled val="1"/>
        </dgm:presLayoutVars>
      </dgm:prSet>
      <dgm:spPr/>
    </dgm:pt>
    <dgm:pt modelId="{58AE4B23-9FF7-4F93-8482-FF7D2CC5289E}" type="pres">
      <dgm:prSet presAssocID="{2FEEE642-10A0-4DFD-B8CC-01A09542AE99}" presName="sibTrans" presStyleCnt="0"/>
      <dgm:spPr/>
    </dgm:pt>
    <dgm:pt modelId="{7EC8ABFD-8EE3-4FB5-86CE-345DCBFF3316}" type="pres">
      <dgm:prSet presAssocID="{13D14767-3FCE-4AE3-84CC-351A26A23049}" presName="compositeNode" presStyleCnt="0">
        <dgm:presLayoutVars>
          <dgm:bulletEnabled val="1"/>
        </dgm:presLayoutVars>
      </dgm:prSet>
      <dgm:spPr/>
    </dgm:pt>
    <dgm:pt modelId="{C0DD7109-AB64-4D1D-8C88-A10B403AE941}" type="pres">
      <dgm:prSet presAssocID="{13D14767-3FCE-4AE3-84CC-351A26A23049}" presName="bgRect" presStyleLbl="alignNode1" presStyleIdx="3" presStyleCnt="4"/>
      <dgm:spPr/>
    </dgm:pt>
    <dgm:pt modelId="{4BEC96E3-265A-4F0F-8252-64368A505CBC}" type="pres">
      <dgm:prSet presAssocID="{E502E24B-FE14-431E-864E-9813BC91531A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18D3FAB9-D274-4181-A619-B54CFABF666E}" type="pres">
      <dgm:prSet presAssocID="{13D14767-3FCE-4AE3-84CC-351A26A23049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A1549E0C-5E92-4FAF-98D7-B9BF7D7BD486}" type="presOf" srcId="{2FEEE642-10A0-4DFD-B8CC-01A09542AE99}" destId="{E099CE12-B983-4B61-8B96-576F8BDF593D}" srcOrd="0" destOrd="0" presId="urn:microsoft.com/office/officeart/2016/7/layout/LinearBlockProcessNumbered"/>
    <dgm:cxn modelId="{18F31816-7214-4914-B8AC-B50B4B4D9517}" type="presOf" srcId="{928B3411-5E2D-46F2-93BB-5E44E03D376A}" destId="{7C66E6D9-801D-41C3-AF80-BD1C1EA06C0B}" srcOrd="1" destOrd="0" presId="urn:microsoft.com/office/officeart/2016/7/layout/LinearBlockProcessNumbered"/>
    <dgm:cxn modelId="{5B358918-B0A3-4A59-BB26-BA47B6F5D9D0}" type="presOf" srcId="{F37BF512-12C4-4F7A-A15C-FF33A4FFD565}" destId="{49C9689E-7AA6-4B9C-B577-49C330ABD524}" srcOrd="1" destOrd="0" presId="urn:microsoft.com/office/officeart/2016/7/layout/LinearBlockProcessNumbered"/>
    <dgm:cxn modelId="{26064D27-5694-41DE-96E6-E0222B3531D5}" type="presOf" srcId="{F37BF512-12C4-4F7A-A15C-FF33A4FFD565}" destId="{AE8D17C3-9C16-449E-B3BC-64B543532798}" srcOrd="0" destOrd="0" presId="urn:microsoft.com/office/officeart/2016/7/layout/LinearBlockProcessNumbered"/>
    <dgm:cxn modelId="{4E24E227-CC5A-4C0C-8E2B-BBDE5A34A41C}" srcId="{78EAB993-CACF-4BB3-888A-09155A47A5EB}" destId="{928B3411-5E2D-46F2-93BB-5E44E03D376A}" srcOrd="1" destOrd="0" parTransId="{3F58829F-3D78-43EC-9AA0-45BCAE0A03ED}" sibTransId="{AD2BF3B9-EAA6-48BB-B0A9-07508E49FEAA}"/>
    <dgm:cxn modelId="{B8F5EE33-FAF0-4FDE-BA74-7C341AE6B57E}" type="presOf" srcId="{13D14767-3FCE-4AE3-84CC-351A26A23049}" destId="{18D3FAB9-D274-4181-A619-B54CFABF666E}" srcOrd="1" destOrd="0" presId="urn:microsoft.com/office/officeart/2016/7/layout/LinearBlockProcessNumbered"/>
    <dgm:cxn modelId="{FB179347-64BC-4682-8608-ABBA9C42E931}" srcId="{78EAB993-CACF-4BB3-888A-09155A47A5EB}" destId="{F37BF512-12C4-4F7A-A15C-FF33A4FFD565}" srcOrd="2" destOrd="0" parTransId="{A23F639D-7B3A-49BB-944C-7F30EA326BD4}" sibTransId="{2FEEE642-10A0-4DFD-B8CC-01A09542AE99}"/>
    <dgm:cxn modelId="{9DB35A7C-79E9-4312-89BF-754FE33257AA}" type="presOf" srcId="{E502E24B-FE14-431E-864E-9813BC91531A}" destId="{4BEC96E3-265A-4F0F-8252-64368A505CBC}" srcOrd="0" destOrd="0" presId="urn:microsoft.com/office/officeart/2016/7/layout/LinearBlockProcessNumbered"/>
    <dgm:cxn modelId="{C2A7F17F-0639-4357-8E67-E26E75FD2078}" type="presOf" srcId="{13D14767-3FCE-4AE3-84CC-351A26A23049}" destId="{C0DD7109-AB64-4D1D-8C88-A10B403AE941}" srcOrd="0" destOrd="0" presId="urn:microsoft.com/office/officeart/2016/7/layout/LinearBlockProcessNumbered"/>
    <dgm:cxn modelId="{7E8B3189-11D9-49B8-830A-1ECBD571F33F}" type="presOf" srcId="{928B3411-5E2D-46F2-93BB-5E44E03D376A}" destId="{65A838AA-9E6C-41DB-95A7-208FF057C13D}" srcOrd="0" destOrd="0" presId="urn:microsoft.com/office/officeart/2016/7/layout/LinearBlockProcessNumbered"/>
    <dgm:cxn modelId="{9717C08A-25AE-4B7A-905F-3CB6ECE59E73}" type="presOf" srcId="{78EAB993-CACF-4BB3-888A-09155A47A5EB}" destId="{FF0B0A70-11B6-4CAF-9E31-B0F388470855}" srcOrd="0" destOrd="0" presId="urn:microsoft.com/office/officeart/2016/7/layout/LinearBlockProcessNumbered"/>
    <dgm:cxn modelId="{4F5C1EA8-5399-4D1E-97FD-B2989AFCDDCC}" type="presOf" srcId="{2B530FD5-03BF-4C7E-8051-8B553C6475F7}" destId="{461750A4-831B-4202-A774-8E9080635A04}" srcOrd="0" destOrd="0" presId="urn:microsoft.com/office/officeart/2016/7/layout/LinearBlockProcessNumbered"/>
    <dgm:cxn modelId="{ECABA6C5-CAF3-42AE-8B3A-417C0DB9B12D}" srcId="{78EAB993-CACF-4BB3-888A-09155A47A5EB}" destId="{13D14767-3FCE-4AE3-84CC-351A26A23049}" srcOrd="3" destOrd="0" parTransId="{D034FFC9-1744-4A9E-B1A5-461BD59B43EB}" sibTransId="{E502E24B-FE14-431E-864E-9813BC91531A}"/>
    <dgm:cxn modelId="{82EA7BCB-1D84-4700-8806-A321C3F36865}" srcId="{78EAB993-CACF-4BB3-888A-09155A47A5EB}" destId="{2D477088-8E30-4ED6-9027-A17323030EEA}" srcOrd="0" destOrd="0" parTransId="{606D8176-FF24-43C7-B500-AB9C0DEC2EB8}" sibTransId="{2B530FD5-03BF-4C7E-8051-8B553C6475F7}"/>
    <dgm:cxn modelId="{9CABA5CB-E24F-4200-8396-5128F98EEA58}" type="presOf" srcId="{2D477088-8E30-4ED6-9027-A17323030EEA}" destId="{0B7C0D83-AB9F-4AA4-B1B7-709A636A664B}" srcOrd="0" destOrd="0" presId="urn:microsoft.com/office/officeart/2016/7/layout/LinearBlockProcessNumbered"/>
    <dgm:cxn modelId="{A7A971CE-8106-4F35-BFBE-099651EF890D}" type="presOf" srcId="{AD2BF3B9-EAA6-48BB-B0A9-07508E49FEAA}" destId="{5C6AA52B-BD6A-4598-BEE4-8B65462FA293}" srcOrd="0" destOrd="0" presId="urn:microsoft.com/office/officeart/2016/7/layout/LinearBlockProcessNumbered"/>
    <dgm:cxn modelId="{35576BD1-1A41-409E-9C2A-EAACE8D511A1}" type="presOf" srcId="{2D477088-8E30-4ED6-9027-A17323030EEA}" destId="{65164D9A-C617-4D20-AD9B-0E038FC04070}" srcOrd="1" destOrd="0" presId="urn:microsoft.com/office/officeart/2016/7/layout/LinearBlockProcessNumbered"/>
    <dgm:cxn modelId="{6FD43252-5A26-4274-86C8-68E46B9A5DAF}" type="presParOf" srcId="{FF0B0A70-11B6-4CAF-9E31-B0F388470855}" destId="{4330D382-DC35-4023-99BA-F0A474E5CB18}" srcOrd="0" destOrd="0" presId="urn:microsoft.com/office/officeart/2016/7/layout/LinearBlockProcessNumbered"/>
    <dgm:cxn modelId="{41B8F8A5-C158-4932-93FE-93AA473F78AB}" type="presParOf" srcId="{4330D382-DC35-4023-99BA-F0A474E5CB18}" destId="{0B7C0D83-AB9F-4AA4-B1B7-709A636A664B}" srcOrd="0" destOrd="0" presId="urn:microsoft.com/office/officeart/2016/7/layout/LinearBlockProcessNumbered"/>
    <dgm:cxn modelId="{206F57F8-4781-428F-B176-B1F4F70AD680}" type="presParOf" srcId="{4330D382-DC35-4023-99BA-F0A474E5CB18}" destId="{461750A4-831B-4202-A774-8E9080635A04}" srcOrd="1" destOrd="0" presId="urn:microsoft.com/office/officeart/2016/7/layout/LinearBlockProcessNumbered"/>
    <dgm:cxn modelId="{DD3AB71A-9C53-41A1-91EA-7F03F8129BD7}" type="presParOf" srcId="{4330D382-DC35-4023-99BA-F0A474E5CB18}" destId="{65164D9A-C617-4D20-AD9B-0E038FC04070}" srcOrd="2" destOrd="0" presId="urn:microsoft.com/office/officeart/2016/7/layout/LinearBlockProcessNumbered"/>
    <dgm:cxn modelId="{20B22101-8638-4E06-B6C9-E3CFDA6AB63D}" type="presParOf" srcId="{FF0B0A70-11B6-4CAF-9E31-B0F388470855}" destId="{7CAF4A33-70AD-46A5-9381-6F26BFC1AB8F}" srcOrd="1" destOrd="0" presId="urn:microsoft.com/office/officeart/2016/7/layout/LinearBlockProcessNumbered"/>
    <dgm:cxn modelId="{5F15D0D0-C25C-460B-99B1-51FF4249DDFC}" type="presParOf" srcId="{FF0B0A70-11B6-4CAF-9E31-B0F388470855}" destId="{87186E26-CFED-4A05-AD96-F6D59F27F807}" srcOrd="2" destOrd="0" presId="urn:microsoft.com/office/officeart/2016/7/layout/LinearBlockProcessNumbered"/>
    <dgm:cxn modelId="{B3495199-66D0-4AEC-8683-D6882EFC38B9}" type="presParOf" srcId="{87186E26-CFED-4A05-AD96-F6D59F27F807}" destId="{65A838AA-9E6C-41DB-95A7-208FF057C13D}" srcOrd="0" destOrd="0" presId="urn:microsoft.com/office/officeart/2016/7/layout/LinearBlockProcessNumbered"/>
    <dgm:cxn modelId="{0D46EAAA-39E8-4B9B-9FA8-1DC50722FF33}" type="presParOf" srcId="{87186E26-CFED-4A05-AD96-F6D59F27F807}" destId="{5C6AA52B-BD6A-4598-BEE4-8B65462FA293}" srcOrd="1" destOrd="0" presId="urn:microsoft.com/office/officeart/2016/7/layout/LinearBlockProcessNumbered"/>
    <dgm:cxn modelId="{142C7661-D801-4084-800E-CF795F44FABF}" type="presParOf" srcId="{87186E26-CFED-4A05-AD96-F6D59F27F807}" destId="{7C66E6D9-801D-41C3-AF80-BD1C1EA06C0B}" srcOrd="2" destOrd="0" presId="urn:microsoft.com/office/officeart/2016/7/layout/LinearBlockProcessNumbered"/>
    <dgm:cxn modelId="{DC66C274-1FB3-47E1-8115-D537C791FC69}" type="presParOf" srcId="{FF0B0A70-11B6-4CAF-9E31-B0F388470855}" destId="{14D98064-2815-4D2D-AB91-DE9B2059E681}" srcOrd="3" destOrd="0" presId="urn:microsoft.com/office/officeart/2016/7/layout/LinearBlockProcessNumbered"/>
    <dgm:cxn modelId="{86515884-9D62-411E-A310-5D8B7456C5CE}" type="presParOf" srcId="{FF0B0A70-11B6-4CAF-9E31-B0F388470855}" destId="{4B1B9E37-0928-4F73-9ECA-05B17367CB8B}" srcOrd="4" destOrd="0" presId="urn:microsoft.com/office/officeart/2016/7/layout/LinearBlockProcessNumbered"/>
    <dgm:cxn modelId="{E58F304E-D434-4034-B844-DD99A7DD7F18}" type="presParOf" srcId="{4B1B9E37-0928-4F73-9ECA-05B17367CB8B}" destId="{AE8D17C3-9C16-449E-B3BC-64B543532798}" srcOrd="0" destOrd="0" presId="urn:microsoft.com/office/officeart/2016/7/layout/LinearBlockProcessNumbered"/>
    <dgm:cxn modelId="{8FE46D9B-AD2F-49C6-99E7-D5879B7E94FF}" type="presParOf" srcId="{4B1B9E37-0928-4F73-9ECA-05B17367CB8B}" destId="{E099CE12-B983-4B61-8B96-576F8BDF593D}" srcOrd="1" destOrd="0" presId="urn:microsoft.com/office/officeart/2016/7/layout/LinearBlockProcessNumbered"/>
    <dgm:cxn modelId="{E1453E31-F6C1-456D-A8BF-DC1AA909C297}" type="presParOf" srcId="{4B1B9E37-0928-4F73-9ECA-05B17367CB8B}" destId="{49C9689E-7AA6-4B9C-B577-49C330ABD524}" srcOrd="2" destOrd="0" presId="urn:microsoft.com/office/officeart/2016/7/layout/LinearBlockProcessNumbered"/>
    <dgm:cxn modelId="{66678333-81AA-4EB8-8DE7-25586BC0A3BA}" type="presParOf" srcId="{FF0B0A70-11B6-4CAF-9E31-B0F388470855}" destId="{58AE4B23-9FF7-4F93-8482-FF7D2CC5289E}" srcOrd="5" destOrd="0" presId="urn:microsoft.com/office/officeart/2016/7/layout/LinearBlockProcessNumbered"/>
    <dgm:cxn modelId="{80030FD9-BC3D-458F-AC97-459F78904304}" type="presParOf" srcId="{FF0B0A70-11B6-4CAF-9E31-B0F388470855}" destId="{7EC8ABFD-8EE3-4FB5-86CE-345DCBFF3316}" srcOrd="6" destOrd="0" presId="urn:microsoft.com/office/officeart/2016/7/layout/LinearBlockProcessNumbered"/>
    <dgm:cxn modelId="{7E2A8041-AA50-4D4A-AEF3-923757CE05CF}" type="presParOf" srcId="{7EC8ABFD-8EE3-4FB5-86CE-345DCBFF3316}" destId="{C0DD7109-AB64-4D1D-8C88-A10B403AE941}" srcOrd="0" destOrd="0" presId="urn:microsoft.com/office/officeart/2016/7/layout/LinearBlockProcessNumbered"/>
    <dgm:cxn modelId="{233602CB-C16B-4B94-83EC-657633C82039}" type="presParOf" srcId="{7EC8ABFD-8EE3-4FB5-86CE-345DCBFF3316}" destId="{4BEC96E3-265A-4F0F-8252-64368A505CBC}" srcOrd="1" destOrd="0" presId="urn:microsoft.com/office/officeart/2016/7/layout/LinearBlockProcessNumbered"/>
    <dgm:cxn modelId="{BFFA264D-A1A2-4BE7-87D9-C028F13530DF}" type="presParOf" srcId="{7EC8ABFD-8EE3-4FB5-86CE-345DCBFF3316}" destId="{18D3FAB9-D274-4181-A619-B54CFABF666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B2925-F983-4A3C-8F86-806FF36AC9F6}">
      <dsp:nvSpPr>
        <dsp:cNvPr id="0" name=""/>
        <dsp:cNvSpPr/>
      </dsp:nvSpPr>
      <dsp:spPr>
        <a:xfrm>
          <a:off x="0" y="1959"/>
          <a:ext cx="5609230" cy="9929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2E3D4-9D57-4BBE-BCBA-81FB94F943D6}">
      <dsp:nvSpPr>
        <dsp:cNvPr id="0" name=""/>
        <dsp:cNvSpPr/>
      </dsp:nvSpPr>
      <dsp:spPr>
        <a:xfrm>
          <a:off x="300359" y="225367"/>
          <a:ext cx="546108" cy="546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E73D2-095B-4ABE-BECE-3C8A4A3F9909}">
      <dsp:nvSpPr>
        <dsp:cNvPr id="0" name=""/>
        <dsp:cNvSpPr/>
      </dsp:nvSpPr>
      <dsp:spPr>
        <a:xfrm>
          <a:off x="1146827" y="1959"/>
          <a:ext cx="4462402" cy="99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084" tIns="105084" rIns="105084" bIns="10508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key idea of domain generalization is to combine multiple source domains into a single model.</a:t>
          </a:r>
        </a:p>
      </dsp:txBody>
      <dsp:txXfrm>
        <a:off x="1146827" y="1959"/>
        <a:ext cx="4462402" cy="992924"/>
      </dsp:txXfrm>
    </dsp:sp>
    <dsp:sp modelId="{98A38ACD-54C4-4B20-B278-75D0B4C796A9}">
      <dsp:nvSpPr>
        <dsp:cNvPr id="0" name=""/>
        <dsp:cNvSpPr/>
      </dsp:nvSpPr>
      <dsp:spPr>
        <a:xfrm>
          <a:off x="0" y="1243114"/>
          <a:ext cx="5609230" cy="9929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91CFB-3F15-4AA7-ACAA-4AD6E5BCCF48}">
      <dsp:nvSpPr>
        <dsp:cNvPr id="0" name=""/>
        <dsp:cNvSpPr/>
      </dsp:nvSpPr>
      <dsp:spPr>
        <a:xfrm>
          <a:off x="300359" y="1466522"/>
          <a:ext cx="546108" cy="546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520C6-49FF-4AA2-9F8E-FC86DC94C9C0}">
      <dsp:nvSpPr>
        <dsp:cNvPr id="0" name=""/>
        <dsp:cNvSpPr/>
      </dsp:nvSpPr>
      <dsp:spPr>
        <a:xfrm>
          <a:off x="1146827" y="1243114"/>
          <a:ext cx="4462402" cy="99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084" tIns="105084" rIns="105084" bIns="10508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combined model should be able to work well with the unseen target domain.</a:t>
          </a:r>
        </a:p>
      </dsp:txBody>
      <dsp:txXfrm>
        <a:off x="1146827" y="1243114"/>
        <a:ext cx="4462402" cy="992924"/>
      </dsp:txXfrm>
    </dsp:sp>
    <dsp:sp modelId="{93601BBB-253C-440D-83E4-92AEAC911693}">
      <dsp:nvSpPr>
        <dsp:cNvPr id="0" name=""/>
        <dsp:cNvSpPr/>
      </dsp:nvSpPr>
      <dsp:spPr>
        <a:xfrm>
          <a:off x="0" y="2484269"/>
          <a:ext cx="5609230" cy="9929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0C33E-5868-48BE-9DBA-F3395980E595}">
      <dsp:nvSpPr>
        <dsp:cNvPr id="0" name=""/>
        <dsp:cNvSpPr/>
      </dsp:nvSpPr>
      <dsp:spPr>
        <a:xfrm>
          <a:off x="300359" y="2707677"/>
          <a:ext cx="546108" cy="546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A0222-F09B-41C1-B68E-16AAB0C57FEF}">
      <dsp:nvSpPr>
        <dsp:cNvPr id="0" name=""/>
        <dsp:cNvSpPr/>
      </dsp:nvSpPr>
      <dsp:spPr>
        <a:xfrm>
          <a:off x="1146827" y="2484269"/>
          <a:ext cx="4462402" cy="99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084" tIns="105084" rIns="105084" bIns="10508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Consider A,B,C,D are different domains. If model is trained on A,B and C then, model should perform well on domain D also.</a:t>
          </a:r>
        </a:p>
      </dsp:txBody>
      <dsp:txXfrm>
        <a:off x="1146827" y="2484269"/>
        <a:ext cx="4462402" cy="992924"/>
      </dsp:txXfrm>
    </dsp:sp>
    <dsp:sp modelId="{08FAC935-9CA5-48DA-B06B-BD730A59DA05}">
      <dsp:nvSpPr>
        <dsp:cNvPr id="0" name=""/>
        <dsp:cNvSpPr/>
      </dsp:nvSpPr>
      <dsp:spPr>
        <a:xfrm>
          <a:off x="0" y="3725424"/>
          <a:ext cx="5609230" cy="9929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A5A19-992E-4734-BE29-BF2D9CE2C1C8}">
      <dsp:nvSpPr>
        <dsp:cNvPr id="0" name=""/>
        <dsp:cNvSpPr/>
      </dsp:nvSpPr>
      <dsp:spPr>
        <a:xfrm>
          <a:off x="300359" y="3948832"/>
          <a:ext cx="546108" cy="546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83317-C03E-4AE9-9140-DB112986C2F5}">
      <dsp:nvSpPr>
        <dsp:cNvPr id="0" name=""/>
        <dsp:cNvSpPr/>
      </dsp:nvSpPr>
      <dsp:spPr>
        <a:xfrm>
          <a:off x="1146827" y="3725424"/>
          <a:ext cx="4462402" cy="99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084" tIns="105084" rIns="105084" bIns="10508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 domain generalization model does not have access to test domain.</a:t>
          </a:r>
        </a:p>
      </dsp:txBody>
      <dsp:txXfrm>
        <a:off x="1146827" y="3725424"/>
        <a:ext cx="4462402" cy="992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C0D83-AB9F-4AA4-B1B7-709A636A664B}">
      <dsp:nvSpPr>
        <dsp:cNvPr id="0" name=""/>
        <dsp:cNvSpPr/>
      </dsp:nvSpPr>
      <dsp:spPr>
        <a:xfrm>
          <a:off x="204" y="0"/>
          <a:ext cx="2471859" cy="2525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165" tIns="0" rIns="244165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/>
            <a:t>ResNet-18 is a convolutional neural network that is 18 layers deep.</a:t>
          </a:r>
          <a:endParaRPr lang="en-US" sz="1500" kern="1200"/>
        </a:p>
      </dsp:txBody>
      <dsp:txXfrm>
        <a:off x="204" y="1010307"/>
        <a:ext cx="2471859" cy="1515460"/>
      </dsp:txXfrm>
    </dsp:sp>
    <dsp:sp modelId="{461750A4-831B-4202-A774-8E9080635A04}">
      <dsp:nvSpPr>
        <dsp:cNvPr id="0" name=""/>
        <dsp:cNvSpPr/>
      </dsp:nvSpPr>
      <dsp:spPr>
        <a:xfrm>
          <a:off x="204" y="0"/>
          <a:ext cx="2471859" cy="10103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165" tIns="165100" rIns="244165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01</a:t>
          </a:r>
        </a:p>
      </dsp:txBody>
      <dsp:txXfrm>
        <a:off x="204" y="0"/>
        <a:ext cx="2471859" cy="1010307"/>
      </dsp:txXfrm>
    </dsp:sp>
    <dsp:sp modelId="{65A838AA-9E6C-41DB-95A7-208FF057C13D}">
      <dsp:nvSpPr>
        <dsp:cNvPr id="0" name=""/>
        <dsp:cNvSpPr/>
      </dsp:nvSpPr>
      <dsp:spPr>
        <a:xfrm>
          <a:off x="2669812" y="0"/>
          <a:ext cx="2471859" cy="2525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165" tIns="0" rIns="244165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/>
            <a:t>Pretrained version of the network trained on more than one million images from the ImageNet database.</a:t>
          </a:r>
          <a:endParaRPr lang="en-US" sz="1500" kern="1200"/>
        </a:p>
      </dsp:txBody>
      <dsp:txXfrm>
        <a:off x="2669812" y="1010307"/>
        <a:ext cx="2471859" cy="1515460"/>
      </dsp:txXfrm>
    </dsp:sp>
    <dsp:sp modelId="{5C6AA52B-BD6A-4598-BEE4-8B65462FA293}">
      <dsp:nvSpPr>
        <dsp:cNvPr id="0" name=""/>
        <dsp:cNvSpPr/>
      </dsp:nvSpPr>
      <dsp:spPr>
        <a:xfrm>
          <a:off x="2669812" y="0"/>
          <a:ext cx="2471859" cy="10103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165" tIns="165100" rIns="244165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02</a:t>
          </a:r>
        </a:p>
      </dsp:txBody>
      <dsp:txXfrm>
        <a:off x="2669812" y="0"/>
        <a:ext cx="2471859" cy="1010307"/>
      </dsp:txXfrm>
    </dsp:sp>
    <dsp:sp modelId="{AE8D17C3-9C16-449E-B3BC-64B543532798}">
      <dsp:nvSpPr>
        <dsp:cNvPr id="0" name=""/>
        <dsp:cNvSpPr/>
      </dsp:nvSpPr>
      <dsp:spPr>
        <a:xfrm>
          <a:off x="5339420" y="0"/>
          <a:ext cx="2471859" cy="2525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165" tIns="0" rIns="244165" bIns="33020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/>
            <a:t>The pretrained network can classify images into 1000 object categories</a:t>
          </a:r>
          <a:r>
            <a:rPr lang="en-US" sz="1500" i="0" kern="1200">
              <a:latin typeface="Sitka Banner"/>
            </a:rPr>
            <a:t>.(</a:t>
          </a:r>
          <a:r>
            <a:rPr lang="en-US" sz="1500" kern="1200">
              <a:latin typeface="Sitka Banner"/>
            </a:rPr>
            <a:t>ex: pen, keyboard, animals)</a:t>
          </a:r>
          <a:endParaRPr lang="en-US" sz="1500" kern="1200"/>
        </a:p>
      </dsp:txBody>
      <dsp:txXfrm>
        <a:off x="5339420" y="1010307"/>
        <a:ext cx="2471859" cy="1515460"/>
      </dsp:txXfrm>
    </dsp:sp>
    <dsp:sp modelId="{E099CE12-B983-4B61-8B96-576F8BDF593D}">
      <dsp:nvSpPr>
        <dsp:cNvPr id="0" name=""/>
        <dsp:cNvSpPr/>
      </dsp:nvSpPr>
      <dsp:spPr>
        <a:xfrm>
          <a:off x="5339420" y="0"/>
          <a:ext cx="2471859" cy="10103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165" tIns="165100" rIns="244165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03</a:t>
          </a:r>
        </a:p>
      </dsp:txBody>
      <dsp:txXfrm>
        <a:off x="5339420" y="0"/>
        <a:ext cx="2471859" cy="1010307"/>
      </dsp:txXfrm>
    </dsp:sp>
    <dsp:sp modelId="{C0DD7109-AB64-4D1D-8C88-A10B403AE941}">
      <dsp:nvSpPr>
        <dsp:cNvPr id="0" name=""/>
        <dsp:cNvSpPr/>
      </dsp:nvSpPr>
      <dsp:spPr>
        <a:xfrm>
          <a:off x="8009028" y="0"/>
          <a:ext cx="2471859" cy="2525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165" tIns="0" rIns="244165" bIns="33020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>
              <a:latin typeface="Sitka Banner"/>
            </a:rPr>
            <a:t>We changed</a:t>
          </a:r>
          <a:r>
            <a:rPr lang="en-US" sz="1500" i="0" kern="1200"/>
            <a:t> the last fully connected layer to classify images into 7 classes.</a:t>
          </a:r>
          <a:endParaRPr lang="en-US" sz="1500" kern="1200"/>
        </a:p>
      </dsp:txBody>
      <dsp:txXfrm>
        <a:off x="8009028" y="1010307"/>
        <a:ext cx="2471859" cy="1515460"/>
      </dsp:txXfrm>
    </dsp:sp>
    <dsp:sp modelId="{4BEC96E3-265A-4F0F-8252-64368A505CBC}">
      <dsp:nvSpPr>
        <dsp:cNvPr id="0" name=""/>
        <dsp:cNvSpPr/>
      </dsp:nvSpPr>
      <dsp:spPr>
        <a:xfrm>
          <a:off x="8009028" y="0"/>
          <a:ext cx="2471859" cy="10103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165" tIns="165100" rIns="244165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04</a:t>
          </a:r>
        </a:p>
      </dsp:txBody>
      <dsp:txXfrm>
        <a:off x="8009028" y="0"/>
        <a:ext cx="2471859" cy="1010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40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8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5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6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9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4/22/2022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065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4/22/2022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1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4/22/2022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5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4/22/2022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242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4/22/2022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846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0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dosn.org/blog/unveiling-the-secret-through-machine-learni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learning-png/download/46904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rlund.blogspot.com/2019/06/what-is-deep-learning-deep-learning.html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4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A8C8586-1C3B-5E00-3884-CF4C1512BC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6666"/>
          <a:stretch/>
        </p:blipFill>
        <p:spPr>
          <a:xfrm>
            <a:off x="14397" y="28765"/>
            <a:ext cx="12191980" cy="6857990"/>
          </a:xfrm>
          <a:prstGeom prst="rect">
            <a:avLst/>
          </a:prstGeom>
        </p:spPr>
      </p:pic>
      <p:sp>
        <p:nvSpPr>
          <p:cNvPr id="70" name="Rectangle 47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i="1" kern="1200" spc="1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Domain Generalization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7142" y="3386270"/>
            <a:ext cx="9052560" cy="17248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182880">
              <a:lnSpc>
                <a:spcPct val="90000"/>
              </a:lnSpc>
            </a:pPr>
            <a:r>
              <a:rPr lang="en-US" sz="2800" b="1">
                <a:solidFill>
                  <a:srgbClr val="FFFFFF"/>
                </a:solidFill>
              </a:rPr>
              <a:t>Team : Applied AI</a:t>
            </a:r>
          </a:p>
          <a:p>
            <a:pPr marL="182880"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Aman Izardar-2021201028</a:t>
            </a:r>
            <a:endParaRPr lang="en-US"/>
          </a:p>
          <a:p>
            <a:pPr marL="182880"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Diksha Daryani-2021201045</a:t>
            </a:r>
            <a:endParaRPr lang="en-US"/>
          </a:p>
          <a:p>
            <a:pPr marL="182880"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</a:rPr>
              <a:t>Maturi Sai Shushma- 2021201012</a:t>
            </a:r>
          </a:p>
          <a:p>
            <a:pPr marL="182880">
              <a:lnSpc>
                <a:spcPct val="90000"/>
              </a:lnSpc>
            </a:pPr>
            <a:endParaRPr lang="en-US" sz="2400">
              <a:solidFill>
                <a:srgbClr val="FFFFFF"/>
              </a:solidFill>
            </a:endParaRPr>
          </a:p>
          <a:p>
            <a:pPr marL="182880">
              <a:lnSpc>
                <a:spcPct val="90000"/>
              </a:lnSpc>
            </a:pPr>
            <a:endParaRPr lang="en-US" sz="2400">
              <a:solidFill>
                <a:srgbClr val="FFFFFF"/>
              </a:solidFill>
            </a:endParaRPr>
          </a:p>
        </p:txBody>
      </p:sp>
      <p:cxnSp>
        <p:nvCxnSpPr>
          <p:cNvPr id="71" name="Straight Connector 49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68D38-F7E9-5271-8FE7-6B6EF22F293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3745BF-DA41-17CA-CDC7-53EED8AA4986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2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25803-A24C-E870-89E0-FC942744F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914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4" name="Freeform: Shape 14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5" descr="Smiling Face with No Fill">
            <a:extLst>
              <a:ext uri="{FF2B5EF4-FFF2-40B4-BE49-F238E27FC236}">
                <a16:creationId xmlns:a16="http://schemas.microsoft.com/office/drawing/2014/main" id="{77311700-B33C-58A0-68F1-B0AD4D03E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  <p:cxnSp>
        <p:nvCxnSpPr>
          <p:cNvPr id="36" name="Straight Connector 16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03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5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53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123B5BA-7159-1ABC-B3B1-17BBBD50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3" y="1063256"/>
            <a:ext cx="3382050" cy="4558954"/>
          </a:xfrm>
        </p:spPr>
        <p:txBody>
          <a:bodyPr anchor="ctr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Domain Generalization:</a:t>
            </a:r>
          </a:p>
        </p:txBody>
      </p:sp>
      <p:sp useBgFill="1">
        <p:nvSpPr>
          <p:cNvPr id="72" name="Freeform: Shape 55">
            <a:extLst>
              <a:ext uri="{FF2B5EF4-FFF2-40B4-BE49-F238E27FC236}">
                <a16:creationId xmlns:a16="http://schemas.microsoft.com/office/drawing/2014/main" id="{B96B26CA-9949-4D9C-A2F3-DB3CA283A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74" name="Content Placeholder 2">
            <a:extLst>
              <a:ext uri="{FF2B5EF4-FFF2-40B4-BE49-F238E27FC236}">
                <a16:creationId xmlns:a16="http://schemas.microsoft.com/office/drawing/2014/main" id="{2F882CD4-E155-2D58-B46B-71876D1981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520665"/>
              </p:ext>
            </p:extLst>
          </p:nvPr>
        </p:nvGraphicFramePr>
        <p:xfrm>
          <a:off x="5820770" y="1063256"/>
          <a:ext cx="5609230" cy="4720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658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61" name="Rectangle 2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3C8D4-3542-F395-32D5-4A1BD37F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997783"/>
            <a:ext cx="5341008" cy="1619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Dataset:</a:t>
            </a:r>
          </a:p>
        </p:txBody>
      </p:sp>
      <p:pic>
        <p:nvPicPr>
          <p:cNvPr id="62" name="Picture 16" descr="3D blocks cube drawn on a chalkboard">
            <a:extLst>
              <a:ext uri="{FF2B5EF4-FFF2-40B4-BE49-F238E27FC236}">
                <a16:creationId xmlns:a16="http://schemas.microsoft.com/office/drawing/2014/main" id="{841C90F8-F4FC-64E8-CD77-B510A17FD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1" r="42994" b="-10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63" name="Straight Connector 24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3">
            <a:extLst>
              <a:ext uri="{FF2B5EF4-FFF2-40B4-BE49-F238E27FC236}">
                <a16:creationId xmlns:a16="http://schemas.microsoft.com/office/drawing/2014/main" id="{1738D270-20B8-2F25-3C47-03848A1BF4D3}"/>
              </a:ext>
            </a:extLst>
          </p:cNvPr>
          <p:cNvSpPr txBox="1"/>
          <p:nvPr/>
        </p:nvSpPr>
        <p:spPr>
          <a:xfrm>
            <a:off x="5877532" y="3295204"/>
            <a:ext cx="5341008" cy="38653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285750" defTabSz="9144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Dataset we are using is PACS dataset.</a:t>
            </a:r>
          </a:p>
          <a:p>
            <a:pPr marL="182880" indent="-285750" defTabSz="9144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P- Pictures</a:t>
            </a:r>
          </a:p>
          <a:p>
            <a:pPr marL="182880" indent="-285750" defTabSz="9144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A- Art</a:t>
            </a:r>
          </a:p>
          <a:p>
            <a:pPr marL="182880" indent="-285750" defTabSz="9144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C- Cartoon</a:t>
            </a:r>
          </a:p>
          <a:p>
            <a:pPr marL="182880" indent="-285750" defTabSz="9144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S- sketch</a:t>
            </a:r>
          </a:p>
          <a:p>
            <a:pPr marL="182880" indent="-285750" defTabSz="9144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Here among these are four domains we can pick any three as train domains and other as test domain.</a:t>
            </a:r>
          </a:p>
          <a:p>
            <a:pPr marL="182880" indent="-285750" defTabSz="9144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Example : If PAC is taken as train domains, then S will be the test domain.</a:t>
            </a:r>
          </a:p>
        </p:txBody>
      </p:sp>
      <p:sp>
        <p:nvSpPr>
          <p:cNvPr id="6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7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55" name="Straight Connector 26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2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A67AA-31C6-B677-D49B-DD25FDC7CB0A}"/>
              </a:ext>
            </a:extLst>
          </p:cNvPr>
          <p:cNvSpPr txBox="1"/>
          <p:nvPr/>
        </p:nvSpPr>
        <p:spPr>
          <a:xfrm>
            <a:off x="1078994" y="1143000"/>
            <a:ext cx="5019830" cy="373075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Sample Images</a:t>
            </a:r>
          </a:p>
        </p:txBody>
      </p:sp>
      <p:cxnSp>
        <p:nvCxnSpPr>
          <p:cNvPr id="57" name="Straight Connector 30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picture containing different&#10;&#10;Description automatically generated">
            <a:extLst>
              <a:ext uri="{FF2B5EF4-FFF2-40B4-BE49-F238E27FC236}">
                <a16:creationId xmlns:a16="http://schemas.microsoft.com/office/drawing/2014/main" id="{BCB84B6F-6843-7EF2-5FE3-78BEBC693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707" y="3152779"/>
            <a:ext cx="7563179" cy="3131733"/>
          </a:xfrm>
          <a:prstGeom prst="rect">
            <a:avLst/>
          </a:prstGeom>
        </p:spPr>
      </p:pic>
      <p:sp>
        <p:nvSpPr>
          <p:cNvPr id="58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9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420DB0-7E7B-FA4A-551B-687677A6111D}"/>
              </a:ext>
            </a:extLst>
          </p:cNvPr>
          <p:cNvSpPr txBox="1"/>
          <p:nvPr/>
        </p:nvSpPr>
        <p:spPr>
          <a:xfrm>
            <a:off x="758952" y="1128811"/>
            <a:ext cx="3447288" cy="334229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information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9635C9-1B7D-95FD-01DE-E7C0AB27F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925820"/>
              </p:ext>
            </p:extLst>
          </p:nvPr>
        </p:nvGraphicFramePr>
        <p:xfrm>
          <a:off x="5796500" y="1588653"/>
          <a:ext cx="5640402" cy="373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049">
                  <a:extLst>
                    <a:ext uri="{9D8B030D-6E8A-4147-A177-3AD203B41FA5}">
                      <a16:colId xmlns:a16="http://schemas.microsoft.com/office/drawing/2014/main" val="28073471"/>
                    </a:ext>
                  </a:extLst>
                </a:gridCol>
                <a:gridCol w="1193319">
                  <a:extLst>
                    <a:ext uri="{9D8B030D-6E8A-4147-A177-3AD203B41FA5}">
                      <a16:colId xmlns:a16="http://schemas.microsoft.com/office/drawing/2014/main" val="2752801907"/>
                    </a:ext>
                  </a:extLst>
                </a:gridCol>
                <a:gridCol w="1152545">
                  <a:extLst>
                    <a:ext uri="{9D8B030D-6E8A-4147-A177-3AD203B41FA5}">
                      <a16:colId xmlns:a16="http://schemas.microsoft.com/office/drawing/2014/main" val="814190671"/>
                    </a:ext>
                  </a:extLst>
                </a:gridCol>
                <a:gridCol w="948675">
                  <a:extLst>
                    <a:ext uri="{9D8B030D-6E8A-4147-A177-3AD203B41FA5}">
                      <a16:colId xmlns:a16="http://schemas.microsoft.com/office/drawing/2014/main" val="3738061783"/>
                    </a:ext>
                  </a:extLst>
                </a:gridCol>
                <a:gridCol w="1043814">
                  <a:extLst>
                    <a:ext uri="{9D8B030D-6E8A-4147-A177-3AD203B41FA5}">
                      <a16:colId xmlns:a16="http://schemas.microsoft.com/office/drawing/2014/main" val="3552865699"/>
                    </a:ext>
                  </a:extLst>
                </a:gridCol>
              </a:tblGrid>
              <a:tr h="724146">
                <a:tc>
                  <a:txBody>
                    <a:bodyPr/>
                    <a:lstStyle/>
                    <a:p>
                      <a:r>
                        <a:rPr lang="en-US" sz="1900"/>
                        <a:t>classes</a:t>
                      </a:r>
                    </a:p>
                  </a:txBody>
                  <a:tcPr marL="97858" marR="97858" marT="48929" marB="4892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Art painting</a:t>
                      </a:r>
                    </a:p>
                  </a:txBody>
                  <a:tcPr marL="97858" marR="97858" marT="48929" marB="4892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/>
                        <a:t>cartoon</a:t>
                      </a:r>
                    </a:p>
                  </a:txBody>
                  <a:tcPr marL="97858" marR="97858" marT="48929" marB="4892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photo</a:t>
                      </a:r>
                    </a:p>
                  </a:txBody>
                  <a:tcPr marL="97858" marR="97858" marT="48929" marB="4892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sketch</a:t>
                      </a:r>
                    </a:p>
                  </a:txBody>
                  <a:tcPr marL="97858" marR="97858" marT="48929" marB="48929"/>
                </a:tc>
                <a:extLst>
                  <a:ext uri="{0D108BD9-81ED-4DB2-BD59-A6C34878D82A}">
                    <a16:rowId xmlns:a16="http://schemas.microsoft.com/office/drawing/2014/main" val="3374418300"/>
                  </a:ext>
                </a:extLst>
              </a:tr>
              <a:tr h="430574">
                <a:tc>
                  <a:txBody>
                    <a:bodyPr/>
                    <a:lstStyle/>
                    <a:p>
                      <a:r>
                        <a:rPr lang="en-US" sz="1900"/>
                        <a:t>Dog</a:t>
                      </a:r>
                    </a:p>
                  </a:txBody>
                  <a:tcPr marL="97858" marR="97858" marT="48929" marB="4892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379</a:t>
                      </a:r>
                    </a:p>
                  </a:txBody>
                  <a:tcPr marL="97858" marR="97858" marT="48929" marB="4892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389</a:t>
                      </a:r>
                    </a:p>
                  </a:txBody>
                  <a:tcPr marL="97858" marR="97858" marT="48929" marB="4892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189</a:t>
                      </a:r>
                    </a:p>
                  </a:txBody>
                  <a:tcPr marL="97858" marR="97858" marT="48929" marB="4892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772</a:t>
                      </a:r>
                    </a:p>
                  </a:txBody>
                  <a:tcPr marL="97858" marR="97858" marT="48929" marB="48929"/>
                </a:tc>
                <a:extLst>
                  <a:ext uri="{0D108BD9-81ED-4DB2-BD59-A6C34878D82A}">
                    <a16:rowId xmlns:a16="http://schemas.microsoft.com/office/drawing/2014/main" val="4047320807"/>
                  </a:ext>
                </a:extLst>
              </a:tr>
              <a:tr h="430574">
                <a:tc>
                  <a:txBody>
                    <a:bodyPr/>
                    <a:lstStyle/>
                    <a:p>
                      <a:r>
                        <a:rPr lang="en-US" sz="1900"/>
                        <a:t>Elephant</a:t>
                      </a:r>
                    </a:p>
                  </a:txBody>
                  <a:tcPr marL="97858" marR="97858" marT="48929" marB="4892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255</a:t>
                      </a:r>
                    </a:p>
                  </a:txBody>
                  <a:tcPr marL="97858" marR="97858" marT="48929" marB="4892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457</a:t>
                      </a:r>
                    </a:p>
                  </a:txBody>
                  <a:tcPr marL="97858" marR="97858" marT="48929" marB="4892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202</a:t>
                      </a:r>
                    </a:p>
                  </a:txBody>
                  <a:tcPr marL="97858" marR="97858" marT="48929" marB="4892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740</a:t>
                      </a:r>
                    </a:p>
                  </a:txBody>
                  <a:tcPr marL="97858" marR="97858" marT="48929" marB="48929"/>
                </a:tc>
                <a:extLst>
                  <a:ext uri="{0D108BD9-81ED-4DB2-BD59-A6C34878D82A}">
                    <a16:rowId xmlns:a16="http://schemas.microsoft.com/office/drawing/2014/main" val="234298506"/>
                  </a:ext>
                </a:extLst>
              </a:tr>
              <a:tr h="430574">
                <a:tc>
                  <a:txBody>
                    <a:bodyPr/>
                    <a:lstStyle/>
                    <a:p>
                      <a:r>
                        <a:rPr lang="en-US" sz="1900"/>
                        <a:t>Giraffe</a:t>
                      </a:r>
                    </a:p>
                  </a:txBody>
                  <a:tcPr marL="97858" marR="97858" marT="48929" marB="4892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285</a:t>
                      </a:r>
                    </a:p>
                  </a:txBody>
                  <a:tcPr marL="97858" marR="97858" marT="48929" marB="4892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346</a:t>
                      </a:r>
                    </a:p>
                  </a:txBody>
                  <a:tcPr marL="97858" marR="97858" marT="48929" marB="4892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182</a:t>
                      </a:r>
                    </a:p>
                  </a:txBody>
                  <a:tcPr marL="97858" marR="97858" marT="48929" marB="4892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753</a:t>
                      </a:r>
                    </a:p>
                  </a:txBody>
                  <a:tcPr marL="97858" marR="97858" marT="48929" marB="48929"/>
                </a:tc>
                <a:extLst>
                  <a:ext uri="{0D108BD9-81ED-4DB2-BD59-A6C34878D82A}">
                    <a16:rowId xmlns:a16="http://schemas.microsoft.com/office/drawing/2014/main" val="2853852579"/>
                  </a:ext>
                </a:extLst>
              </a:tr>
              <a:tr h="430574">
                <a:tc>
                  <a:txBody>
                    <a:bodyPr/>
                    <a:lstStyle/>
                    <a:p>
                      <a:r>
                        <a:rPr lang="en-US" sz="1900"/>
                        <a:t>Guitar</a:t>
                      </a:r>
                    </a:p>
                  </a:txBody>
                  <a:tcPr marL="97858" marR="97858" marT="48929" marB="4892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184</a:t>
                      </a:r>
                    </a:p>
                  </a:txBody>
                  <a:tcPr marL="97858" marR="97858" marT="48929" marB="4892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135</a:t>
                      </a:r>
                    </a:p>
                  </a:txBody>
                  <a:tcPr marL="97858" marR="97858" marT="48929" marB="4892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186</a:t>
                      </a:r>
                    </a:p>
                  </a:txBody>
                  <a:tcPr marL="97858" marR="97858" marT="48929" marB="4892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608</a:t>
                      </a:r>
                    </a:p>
                  </a:txBody>
                  <a:tcPr marL="97858" marR="97858" marT="48929" marB="48929"/>
                </a:tc>
                <a:extLst>
                  <a:ext uri="{0D108BD9-81ED-4DB2-BD59-A6C34878D82A}">
                    <a16:rowId xmlns:a16="http://schemas.microsoft.com/office/drawing/2014/main" val="2878678064"/>
                  </a:ext>
                </a:extLst>
              </a:tr>
              <a:tr h="430574">
                <a:tc>
                  <a:txBody>
                    <a:bodyPr/>
                    <a:lstStyle/>
                    <a:p>
                      <a:r>
                        <a:rPr lang="en-US" sz="1900"/>
                        <a:t>Horse</a:t>
                      </a:r>
                    </a:p>
                  </a:txBody>
                  <a:tcPr marL="97858" marR="97858" marT="48929" marB="4892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201</a:t>
                      </a:r>
                    </a:p>
                  </a:txBody>
                  <a:tcPr marL="97858" marR="97858" marT="48929" marB="4892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324</a:t>
                      </a:r>
                    </a:p>
                  </a:txBody>
                  <a:tcPr marL="97858" marR="97858" marT="48929" marB="4892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199</a:t>
                      </a:r>
                    </a:p>
                  </a:txBody>
                  <a:tcPr marL="97858" marR="97858" marT="48929" marB="4892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816</a:t>
                      </a:r>
                    </a:p>
                  </a:txBody>
                  <a:tcPr marL="97858" marR="97858" marT="48929" marB="48929"/>
                </a:tc>
                <a:extLst>
                  <a:ext uri="{0D108BD9-81ED-4DB2-BD59-A6C34878D82A}">
                    <a16:rowId xmlns:a16="http://schemas.microsoft.com/office/drawing/2014/main" val="1699543963"/>
                  </a:ext>
                </a:extLst>
              </a:tr>
              <a:tr h="430574">
                <a:tc>
                  <a:txBody>
                    <a:bodyPr/>
                    <a:lstStyle/>
                    <a:p>
                      <a:r>
                        <a:rPr lang="en-US" sz="1900"/>
                        <a:t>house</a:t>
                      </a:r>
                    </a:p>
                  </a:txBody>
                  <a:tcPr marL="97858" marR="97858" marT="48929" marB="4892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295</a:t>
                      </a:r>
                    </a:p>
                  </a:txBody>
                  <a:tcPr marL="97858" marR="97858" marT="48929" marB="4892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288</a:t>
                      </a:r>
                    </a:p>
                  </a:txBody>
                  <a:tcPr marL="97858" marR="97858" marT="48929" marB="4892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280</a:t>
                      </a:r>
                    </a:p>
                  </a:txBody>
                  <a:tcPr marL="97858" marR="97858" marT="48929" marB="4892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80</a:t>
                      </a:r>
                    </a:p>
                  </a:txBody>
                  <a:tcPr marL="97858" marR="97858" marT="48929" marB="48929"/>
                </a:tc>
                <a:extLst>
                  <a:ext uri="{0D108BD9-81ED-4DB2-BD59-A6C34878D82A}">
                    <a16:rowId xmlns:a16="http://schemas.microsoft.com/office/drawing/2014/main" val="2351217577"/>
                  </a:ext>
                </a:extLst>
              </a:tr>
              <a:tr h="430574">
                <a:tc>
                  <a:txBody>
                    <a:bodyPr/>
                    <a:lstStyle/>
                    <a:p>
                      <a:r>
                        <a:rPr lang="en-US" sz="1900"/>
                        <a:t>Person</a:t>
                      </a:r>
                    </a:p>
                  </a:txBody>
                  <a:tcPr marL="97858" marR="97858" marT="48929" marB="4892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449</a:t>
                      </a:r>
                    </a:p>
                  </a:txBody>
                  <a:tcPr marL="97858" marR="97858" marT="48929" marB="4892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405</a:t>
                      </a:r>
                    </a:p>
                  </a:txBody>
                  <a:tcPr marL="97858" marR="97858" marT="48929" marB="4892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432</a:t>
                      </a:r>
                    </a:p>
                  </a:txBody>
                  <a:tcPr marL="97858" marR="97858" marT="48929" marB="4892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160</a:t>
                      </a:r>
                    </a:p>
                  </a:txBody>
                  <a:tcPr marL="97858" marR="97858" marT="48929" marB="48929"/>
                </a:tc>
                <a:extLst>
                  <a:ext uri="{0D108BD9-81ED-4DB2-BD59-A6C34878D82A}">
                    <a16:rowId xmlns:a16="http://schemas.microsoft.com/office/drawing/2014/main" val="2567698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83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Human brain nerve cells">
            <a:extLst>
              <a:ext uri="{FF2B5EF4-FFF2-40B4-BE49-F238E27FC236}">
                <a16:creationId xmlns:a16="http://schemas.microsoft.com/office/drawing/2014/main" id="{CBEA77D0-6386-D86C-E690-DBBBB7E78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1" r="-2" b="-2"/>
          <a:stretch/>
        </p:blipFill>
        <p:spPr>
          <a:xfrm>
            <a:off x="1" y="-86254"/>
            <a:ext cx="12191999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F6CD9-B8F7-2F06-2077-F175D8BE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858" y="625415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Resnet 18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8" name="Text Placeholder 2">
            <a:extLst>
              <a:ext uri="{FF2B5EF4-FFF2-40B4-BE49-F238E27FC236}">
                <a16:creationId xmlns:a16="http://schemas.microsoft.com/office/drawing/2014/main" id="{14CE492F-2699-FB52-840C-DCFB75D1C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9860049"/>
              </p:ext>
            </p:extLst>
          </p:nvPr>
        </p:nvGraphicFramePr>
        <p:xfrm>
          <a:off x="687066" y="2956864"/>
          <a:ext cx="10481093" cy="2525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392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3177" y="66751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D14F0CE-4A68-4F5C-AC85-FF283F92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8A87A-8834-B5AF-EBE4-989D8B69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2054" y="1357952"/>
            <a:ext cx="3940007" cy="2769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Resnet Results</a:t>
            </a:r>
            <a:br>
              <a:rPr lang="en-US" sz="5000" i="1" kern="1200" spc="100" baseline="0" dirty="0"/>
            </a:br>
            <a:r>
              <a:rPr lang="en-US" sz="50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5000" dirty="0">
                <a:solidFill>
                  <a:schemeClr val="bg1"/>
                </a:solidFill>
              </a:rPr>
              <a:t>Art paintings</a:t>
            </a:r>
            <a:r>
              <a:rPr lang="en-US" sz="50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as test)</a:t>
            </a:r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47825ADE-223C-A52E-019A-FD41D8282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157" y="1198422"/>
            <a:ext cx="4693039" cy="465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4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A picture containing room, gambling house&#10;&#10;Description automatically generated">
            <a:extLst>
              <a:ext uri="{FF2B5EF4-FFF2-40B4-BE49-F238E27FC236}">
                <a16:creationId xmlns:a16="http://schemas.microsoft.com/office/drawing/2014/main" id="{21765DF8-4767-C1F7-D4BD-493AFA284A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6181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36300C-F4B8-8106-3112-E574B0B4B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4496835" cy="17751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Meta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F5B9B-62F7-7D59-2416-C9C5D6378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500" y="3193799"/>
            <a:ext cx="5345097" cy="253534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i="0"/>
              <a:t>Learning algorithms that learn from other learning algorithms.(refers to learning about learning.)</a:t>
            </a:r>
          </a:p>
          <a:p>
            <a:pPr>
              <a:lnSpc>
                <a:spcPct val="90000"/>
              </a:lnSpc>
            </a:pPr>
            <a:endParaRPr lang="en-US" i="0"/>
          </a:p>
          <a:p>
            <a:pPr>
              <a:lnSpc>
                <a:spcPct val="90000"/>
              </a:lnSpc>
            </a:pPr>
            <a:r>
              <a:rPr lang="en-US" b="1" i="0"/>
              <a:t>Learning Algorithms</a:t>
            </a:r>
            <a:r>
              <a:rPr lang="en-US" i="0"/>
              <a:t>: Learn from historical data and make predictions given new examples of data.</a:t>
            </a:r>
          </a:p>
        </p:txBody>
      </p:sp>
      <p:sp>
        <p:nvSpPr>
          <p:cNvPr id="6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2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person&#10;&#10;Description automatically generated">
            <a:extLst>
              <a:ext uri="{FF2B5EF4-FFF2-40B4-BE49-F238E27FC236}">
                <a16:creationId xmlns:a16="http://schemas.microsoft.com/office/drawing/2014/main" id="{5AFAC4F2-20A6-BA55-56D8-D6F0A17B4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855" r="62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257FD-4D66-9BC0-7126-B136BBBA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143000"/>
            <a:ext cx="9052560" cy="3546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</a:rPr>
              <a:t>Meta Learning tasks are a category of machine learning problems that include supervised learning, reinforcement learning, and so on. Task Examples :</a:t>
            </a:r>
            <a:br>
              <a:rPr lang="en-US" sz="1800"/>
            </a:br>
            <a:endParaRPr lang="en-US" sz="180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</a:rPr>
              <a:t>A classifier trained on non-cat images can tell whether a given image contains a cat after seeing a handful of cat pictures.</a:t>
            </a:r>
            <a:br>
              <a:rPr lang="en-US" sz="1800"/>
            </a:br>
            <a:endParaRPr lang="en-US" sz="180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</a:rPr>
              <a:t>A game bot is able to quickly master a new game.</a:t>
            </a:r>
            <a:br>
              <a:rPr lang="en-US" sz="1800"/>
            </a:br>
            <a:endParaRPr lang="en-US" sz="180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</a:rPr>
              <a:t>A mini robot completes the desired task on an uphill surface during test even through it was only trained in a flat surface environment.</a:t>
            </a:r>
          </a:p>
          <a:p>
            <a:pPr marL="285750" indent="-285750">
              <a:buFont typeface="Arial"/>
              <a:buChar char="•"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13582-AF2B-DB79-4A1C-C92179F06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8992" y="5010912"/>
            <a:ext cx="9052560" cy="70408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</a:rPr>
              <a:t>Meta Learning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E1DDF9-EB19-A8C2-DAA6-E3B874BC049F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711691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HeadlinesVTI</vt:lpstr>
      <vt:lpstr>Domain Generalization</vt:lpstr>
      <vt:lpstr>Domain Generalization:</vt:lpstr>
      <vt:lpstr>Dataset:</vt:lpstr>
      <vt:lpstr>PowerPoint Presentation</vt:lpstr>
      <vt:lpstr>PowerPoint Presentation</vt:lpstr>
      <vt:lpstr>Resnet 18 </vt:lpstr>
      <vt:lpstr>Resnet Results (Art paintings as test)</vt:lpstr>
      <vt:lpstr>Meta learning</vt:lpstr>
      <vt:lpstr>Meta Learning tasks are a category of machine learning problems that include supervised learning, reinforcement learning, and so on. Task Examples :  A classifier trained on non-cat images can tell whether a given image contains a cat after seeing a handful of cat pictures.  A game bot is able to quickly master a new game.  A mini robot completes the desired task on an uphill surface during test even through it was only trained in a flat surface environment.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</cp:revision>
  <dcterms:created xsi:type="dcterms:W3CDTF">2022-04-21T18:15:52Z</dcterms:created>
  <dcterms:modified xsi:type="dcterms:W3CDTF">2022-04-22T15:33:12Z</dcterms:modified>
</cp:coreProperties>
</file>