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A5232AF-1C86-49CE-AC75-31BC5B214DC7}" type="datetimeFigureOut">
              <a:rPr lang="en-US" smtClean="0"/>
              <a:t>7/9/2018</a:t>
            </a:fld>
            <a:endParaRPr lang="en-US"/>
          </a:p>
        </p:txBody>
      </p:sp>
      <p:sp>
        <p:nvSpPr>
          <p:cNvPr id="8" name="Slide Number Placeholder 7"/>
          <p:cNvSpPr>
            <a:spLocks noGrp="1"/>
          </p:cNvSpPr>
          <p:nvPr>
            <p:ph type="sldNum" sz="quarter" idx="11"/>
          </p:nvPr>
        </p:nvSpPr>
        <p:spPr/>
        <p:txBody>
          <a:bodyPr/>
          <a:lstStyle/>
          <a:p>
            <a:fld id="{763C1F5F-3722-41D9-8127-752CCE9ED71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232AF-1C86-49CE-AC75-31BC5B214DC7}"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232AF-1C86-49CE-AC75-31BC5B214DC7}"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232AF-1C86-49CE-AC75-31BC5B214DC7}"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232AF-1C86-49CE-AC75-31BC5B214DC7}"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5232AF-1C86-49CE-AC75-31BC5B214DC7}"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1F5F-3722-41D9-8127-752CCE9ED71F}"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A5232AF-1C86-49CE-AC75-31BC5B214DC7}" type="datetimeFigureOut">
              <a:rPr lang="en-US" smtClean="0"/>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C1F5F-3722-41D9-8127-752CCE9ED71F}"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232AF-1C86-49CE-AC75-31BC5B214DC7}" type="datetimeFigureOut">
              <a:rPr lang="en-US" smtClean="0"/>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232AF-1C86-49CE-AC75-31BC5B214DC7}" type="datetimeFigureOut">
              <a:rPr lang="en-US" smtClean="0"/>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232AF-1C86-49CE-AC75-31BC5B214DC7}"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232AF-1C86-49CE-AC75-31BC5B214DC7}"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1F5F-3722-41D9-8127-752CCE9ED7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65000">
              <a:schemeClr val="bg2">
                <a:tint val="100000"/>
                <a:shade val="95000"/>
                <a:satMod val="100000"/>
                <a:lumMod val="100000"/>
              </a:schemeClr>
            </a:gs>
            <a:gs pos="100000">
              <a:schemeClr val="bg2">
                <a:tint val="88000"/>
                <a:shade val="100000"/>
                <a:satMod val="400000"/>
                <a:lumMod val="100000"/>
              </a:schemeClr>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A5232AF-1C86-49CE-AC75-31BC5B214DC7}" type="datetimeFigureOut">
              <a:rPr lang="en-US" smtClean="0"/>
              <a:t>7/9/2018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763C1F5F-3722-41D9-8127-752CCE9ED71F}"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thereum.stackexchange.com/questions/3/what-is-meant-by-the-term-ga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33400" y="1295400"/>
            <a:ext cx="4343400" cy="838200"/>
          </a:xfrm>
        </p:spPr>
        <p:txBody>
          <a:bodyPr>
            <a:normAutofit/>
          </a:bodyPr>
          <a:lstStyle/>
          <a:p>
            <a:pPr algn="l"/>
            <a:r>
              <a:rPr lang="en-US" sz="4400" b="1" dirty="0" smtClean="0">
                <a:solidFill>
                  <a:schemeClr val="tx1"/>
                </a:solidFill>
                <a:effectLst>
                  <a:outerShdw blurRad="38100" dist="38100" dir="2700000" algn="tl">
                    <a:srgbClr val="000000">
                      <a:alpha val="43137"/>
                    </a:srgbClr>
                  </a:outerShdw>
                </a:effectLst>
              </a:rPr>
              <a:t>BLOCKCHAIN:</a:t>
            </a:r>
            <a:endParaRPr lang="en-US" sz="4400" b="1"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3400" y="3886200"/>
            <a:ext cx="7086600" cy="1676400"/>
          </a:xfrm>
        </p:spPr>
        <p:txBody>
          <a:bodyPr>
            <a:normAutofit/>
          </a:bodyPr>
          <a:lstStyle/>
          <a:p>
            <a:r>
              <a:rPr lang="en-US" sz="2000" b="1" dirty="0">
                <a:solidFill>
                  <a:srgbClr val="FFC000"/>
                </a:solidFill>
              </a:rPr>
              <a:t>The blockchain is an incorruptible digital ledger of economic transactions that can be programmed to record not just financial transactions but virtually everything of value.</a:t>
            </a:r>
          </a:p>
        </p:txBody>
      </p:sp>
    </p:spTree>
    <p:extLst>
      <p:ext uri="{BB962C8B-B14F-4D97-AF65-F5344CB8AC3E}">
        <p14:creationId xmlns:p14="http://schemas.microsoft.com/office/powerpoint/2010/main" val="555595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coindesk.com/uploads/2017/03/3-techs-of-a-blockch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22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6934200" cy="769441"/>
          </a:xfrm>
          <a:prstGeom prst="rect">
            <a:avLst/>
          </a:prstGeom>
          <a:noFill/>
        </p:spPr>
        <p:txBody>
          <a:bodyPr wrap="square" rtlCol="0">
            <a:spAutoFit/>
          </a:bodyPr>
          <a:lstStyle/>
          <a:p>
            <a:r>
              <a:rPr lang="en-US" sz="4400" dirty="0" smtClean="0"/>
              <a:t>BLOCKCHAIN TERMS:</a:t>
            </a:r>
            <a:endParaRPr lang="en-US" sz="4400" dirty="0"/>
          </a:p>
        </p:txBody>
      </p:sp>
      <p:sp>
        <p:nvSpPr>
          <p:cNvPr id="4" name="TextBox 3"/>
          <p:cNvSpPr txBox="1"/>
          <p:nvPr/>
        </p:nvSpPr>
        <p:spPr>
          <a:xfrm>
            <a:off x="0" y="1371600"/>
            <a:ext cx="9144000" cy="5486400"/>
          </a:xfrm>
          <a:prstGeom prst="rect">
            <a:avLst/>
          </a:prstGeom>
          <a:noFill/>
        </p:spPr>
        <p:txBody>
          <a:bodyPr wrap="square" rtlCol="0">
            <a:spAutoFit/>
          </a:bodyPr>
          <a:lstStyle/>
          <a:p>
            <a:pPr marL="285750" indent="-285750">
              <a:buFont typeface="Arial" pitchFamily="34" charset="0"/>
              <a:buChar char="•"/>
            </a:pPr>
            <a:r>
              <a:rPr lang="en-US" sz="1600" dirty="0"/>
              <a:t>A </a:t>
            </a:r>
            <a:r>
              <a:rPr lang="en-US" sz="1600" b="1" i="1" dirty="0"/>
              <a:t>blockchain</a:t>
            </a:r>
            <a:r>
              <a:rPr lang="en-US" sz="1600" dirty="0"/>
              <a:t> is a type of distributed ledger, comprised of </a:t>
            </a:r>
            <a:r>
              <a:rPr lang="en-US" sz="1600" dirty="0" smtClean="0"/>
              <a:t>unchangeable, </a:t>
            </a:r>
            <a:r>
              <a:rPr lang="en-US" sz="1600" dirty="0"/>
              <a:t>digitally recorded data in packages called </a:t>
            </a:r>
            <a:r>
              <a:rPr lang="en-US" sz="1600" dirty="0" smtClean="0"/>
              <a:t>blocks. </a:t>
            </a:r>
            <a:r>
              <a:rPr lang="en-US" sz="1600" dirty="0"/>
              <a:t>Each block is then ‘chained’ to the next block, using a cryptographic signature. This allows block chains to be used like a ledger, which can be shared and accessed by anyone with the appropriate permissions</a:t>
            </a:r>
            <a:r>
              <a:rPr lang="en-US" sz="1600" dirty="0" smtClean="0"/>
              <a:t>.</a:t>
            </a:r>
            <a:br>
              <a:rPr lang="en-US" sz="1600" dirty="0" smtClean="0"/>
            </a:br>
            <a:endParaRPr lang="en-US" sz="1600" dirty="0"/>
          </a:p>
          <a:p>
            <a:pPr marL="285750" indent="-285750">
              <a:buFont typeface="Arial" pitchFamily="34" charset="0"/>
              <a:buChar char="•"/>
            </a:pPr>
            <a:r>
              <a:rPr lang="en-US" sz="1600" b="1" i="1" dirty="0" smtClean="0"/>
              <a:t>Blocks</a:t>
            </a:r>
            <a:r>
              <a:rPr lang="en-US" sz="1600" dirty="0" smtClean="0"/>
              <a:t> hold batches of valid transactions that are hashed and encoded into a Hash tree. Each block includes the cryptographic hash of the prior block in the blockchain, linking the two. The linked blocks form a chain. This iterative process confirms the integrity o f the previous block, all the way back to the original genesis block.</a:t>
            </a:r>
            <a:br>
              <a:rPr lang="en-US" sz="1600" dirty="0" smtClean="0"/>
            </a:br>
            <a:endParaRPr lang="en-US" sz="1600" dirty="0"/>
          </a:p>
          <a:p>
            <a:pPr marL="285750" indent="-285750">
              <a:buFont typeface="Arial" pitchFamily="34" charset="0"/>
              <a:buChar char="•"/>
            </a:pPr>
            <a:r>
              <a:rPr lang="en-US" sz="1600" b="1" i="1" dirty="0"/>
              <a:t>Consensus Process</a:t>
            </a:r>
            <a:r>
              <a:rPr lang="en-US" sz="1600" dirty="0"/>
              <a:t> is a group of peers responsible for maintaining a distributed ledger use to reach consensus on the ledger’s contents</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US" sz="1600" b="1" i="1" dirty="0"/>
              <a:t>Mining</a:t>
            </a:r>
            <a:r>
              <a:rPr lang="en-US" sz="1600" dirty="0"/>
              <a:t> is the process by which transactions are verified and added to a blockchain. This process of solving cryptographic problems using computing hardware also triggers the release of </a:t>
            </a:r>
            <a:r>
              <a:rPr lang="en-US" sz="1600" dirty="0" smtClean="0"/>
              <a:t>crypto currencies.</a:t>
            </a:r>
          </a:p>
          <a:p>
            <a:pPr marL="285750" indent="-285750">
              <a:buFont typeface="Arial" pitchFamily="34" charset="0"/>
              <a:buChar char="•"/>
            </a:pPr>
            <a:endParaRPr lang="en-US" sz="1600" dirty="0"/>
          </a:p>
          <a:p>
            <a:pPr marL="285750" indent="-285750">
              <a:buFont typeface="Arial" pitchFamily="34" charset="0"/>
              <a:buChar char="•"/>
            </a:pPr>
            <a:r>
              <a:rPr lang="en-US" sz="1600" b="1" i="1" dirty="0"/>
              <a:t>Smart contracts</a:t>
            </a:r>
            <a:r>
              <a:rPr lang="en-US" sz="1600" dirty="0"/>
              <a:t> are contracts whose terms are recorded in a computer language instead of legal language. Smart contracts can be automatically executed by a computing system, such as a suitable distributed ledger system.</a:t>
            </a:r>
            <a:endParaRPr lang="en-US" sz="1600"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57548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67200" y="76200"/>
            <a:ext cx="4648200" cy="984885"/>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Differences </a:t>
            </a:r>
            <a:r>
              <a:rPr lang="en-US" sz="2000" b="1" dirty="0">
                <a:effectLst>
                  <a:outerShdw blurRad="38100" dist="38100" dir="2700000" algn="tl">
                    <a:srgbClr val="000000">
                      <a:alpha val="43137"/>
                    </a:srgbClr>
                  </a:outerShdw>
                </a:effectLst>
              </a:rPr>
              <a:t>between an App and </a:t>
            </a:r>
            <a:r>
              <a:rPr lang="en-US" sz="2000" b="1" dirty="0" smtClean="0">
                <a:effectLst>
                  <a:outerShdw blurRad="38100" dist="38100" dir="2700000" algn="tl">
                    <a:srgbClr val="000000">
                      <a:alpha val="43137"/>
                    </a:srgbClr>
                  </a:outerShdw>
                </a:effectLst>
              </a:rPr>
              <a:t>a dApp :</a:t>
            </a:r>
            <a:endParaRPr lang="en-US" sz="2000" b="1" dirty="0">
              <a:effectLst>
                <a:outerShdw blurRad="38100" dist="38100" dir="2700000" algn="tl">
                  <a:srgbClr val="000000">
                    <a:alpha val="43137"/>
                  </a:srgbClr>
                </a:outerShdw>
              </a:effectLst>
            </a:endParaRPr>
          </a:p>
          <a:p>
            <a:endParaRPr lang="en-US" dirty="0"/>
          </a:p>
        </p:txBody>
      </p:sp>
      <p:pic>
        <p:nvPicPr>
          <p:cNvPr id="2054" name="Picture 6" descr="dApp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740" b="12889"/>
          <a:stretch/>
        </p:blipFill>
        <p:spPr bwMode="auto">
          <a:xfrm>
            <a:off x="0" y="0"/>
            <a:ext cx="4267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67200" y="1219200"/>
            <a:ext cx="4724400" cy="5078313"/>
          </a:xfrm>
          <a:prstGeom prst="rect">
            <a:avLst/>
          </a:prstGeom>
          <a:noFill/>
        </p:spPr>
        <p:txBody>
          <a:bodyPr wrap="square" rtlCol="0">
            <a:spAutoFit/>
          </a:bodyPr>
          <a:lstStyle/>
          <a:p>
            <a:r>
              <a:rPr lang="en-US" dirty="0" smtClean="0"/>
              <a:t>Decentralized:</a:t>
            </a:r>
          </a:p>
          <a:p>
            <a:r>
              <a:rPr lang="en-US" dirty="0" smtClean="0"/>
              <a:t>Computation is done at each node , no node is instructing the other. Works on P2P networking</a:t>
            </a:r>
            <a:endParaRPr lang="en-US" dirty="0"/>
          </a:p>
          <a:p>
            <a:endParaRPr lang="en-US" dirty="0" smtClean="0"/>
          </a:p>
          <a:p>
            <a:endParaRPr lang="en-US" dirty="0" smtClean="0"/>
          </a:p>
          <a:p>
            <a:r>
              <a:rPr lang="en-US" dirty="0" smtClean="0"/>
              <a:t>Centralized:</a:t>
            </a:r>
          </a:p>
          <a:p>
            <a:r>
              <a:rPr lang="en-US" dirty="0" smtClean="0"/>
              <a:t>Control of individual units from single  center.</a:t>
            </a:r>
            <a:endParaRPr lang="en-US" dirty="0"/>
          </a:p>
          <a:p>
            <a:endParaRPr lang="en-US" dirty="0" smtClean="0"/>
          </a:p>
          <a:p>
            <a:endParaRPr lang="en-US" dirty="0" smtClean="0"/>
          </a:p>
          <a:p>
            <a:endParaRPr lang="en-US" dirty="0" smtClean="0"/>
          </a:p>
          <a:p>
            <a:r>
              <a:rPr lang="en-US" dirty="0" smtClean="0"/>
              <a:t>*Note: Apps are  Centralized , Dapp Decentralized , there are third kind of apps which are based on Distributed Network</a:t>
            </a:r>
          </a:p>
          <a:p>
            <a:endParaRPr lang="en-US" dirty="0"/>
          </a:p>
          <a:p>
            <a:endParaRPr lang="en-US" dirty="0" smtClean="0"/>
          </a:p>
          <a:p>
            <a:endParaRPr lang="en-US" dirty="0"/>
          </a:p>
        </p:txBody>
      </p:sp>
      <p:pic>
        <p:nvPicPr>
          <p:cNvPr id="2056" name="Picture 8" descr="Image result for centralized vs decentra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4384964"/>
            <a:ext cx="424641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34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304800" y="762000"/>
            <a:ext cx="7848600" cy="1754326"/>
          </a:xfrm>
          <a:prstGeom prst="rect">
            <a:avLst/>
          </a:prstGeom>
          <a:noFill/>
        </p:spPr>
        <p:txBody>
          <a:bodyPr wrap="square" rtlCol="0">
            <a:spAutoFit/>
          </a:bodyPr>
          <a:lstStyle/>
          <a:p>
            <a:r>
              <a:rPr lang="en-US" b="1" u="sng" dirty="0" smtClean="0">
                <a:solidFill>
                  <a:schemeClr val="bg1"/>
                </a:solidFill>
              </a:rPr>
              <a:t>Problem Statement:</a:t>
            </a:r>
            <a:endParaRPr lang="en-US" dirty="0">
              <a:solidFill>
                <a:schemeClr val="bg1"/>
              </a:solidFill>
            </a:endParaRPr>
          </a:p>
          <a:p>
            <a:r>
              <a:rPr lang="en-US" dirty="0" smtClean="0">
                <a:solidFill>
                  <a:schemeClr val="bg1"/>
                </a:solidFill>
              </a:rPr>
              <a:t>In a Country like India , we have seen various corrupt practices during government election. These Corrupt Practices Include:</a:t>
            </a:r>
          </a:p>
          <a:p>
            <a:pPr marL="285750" indent="-285750">
              <a:buFont typeface="Arial" pitchFamily="34" charset="0"/>
              <a:buChar char="•"/>
            </a:pPr>
            <a:r>
              <a:rPr lang="en-US" dirty="0">
                <a:solidFill>
                  <a:schemeClr val="bg1"/>
                </a:solidFill>
              </a:rPr>
              <a:t> Manipulating the voter </a:t>
            </a:r>
            <a:r>
              <a:rPr lang="en-US" dirty="0" smtClean="0">
                <a:solidFill>
                  <a:schemeClr val="bg1"/>
                </a:solidFill>
              </a:rPr>
              <a:t>list</a:t>
            </a:r>
          </a:p>
          <a:p>
            <a:pPr marL="285750" indent="-285750">
              <a:buFont typeface="Arial" pitchFamily="34" charset="0"/>
              <a:buChar char="•"/>
            </a:pPr>
            <a:r>
              <a:rPr lang="en-US" dirty="0" smtClean="0">
                <a:solidFill>
                  <a:schemeClr val="bg1"/>
                </a:solidFill>
              </a:rPr>
              <a:t>Raiding and seizing polling booths.</a:t>
            </a:r>
          </a:p>
          <a:p>
            <a:endParaRPr lang="en-US" dirty="0">
              <a:solidFill>
                <a:schemeClr val="bg1"/>
              </a:solidFill>
            </a:endParaRPr>
          </a:p>
        </p:txBody>
      </p:sp>
      <p:sp>
        <p:nvSpPr>
          <p:cNvPr id="3" name="TextBox 2"/>
          <p:cNvSpPr txBox="1"/>
          <p:nvPr/>
        </p:nvSpPr>
        <p:spPr>
          <a:xfrm>
            <a:off x="304800" y="2362200"/>
            <a:ext cx="8153400" cy="1200329"/>
          </a:xfrm>
          <a:prstGeom prst="rect">
            <a:avLst/>
          </a:prstGeom>
          <a:noFill/>
        </p:spPr>
        <p:txBody>
          <a:bodyPr wrap="square" rtlCol="0">
            <a:spAutoFit/>
          </a:bodyPr>
          <a:lstStyle/>
          <a:p>
            <a:r>
              <a:rPr lang="en-US" b="1" u="sng" dirty="0" smtClean="0">
                <a:solidFill>
                  <a:schemeClr val="bg1"/>
                </a:solidFill>
              </a:rPr>
              <a:t>Our Solution:</a:t>
            </a:r>
          </a:p>
          <a:p>
            <a:r>
              <a:rPr lang="en-US" dirty="0" smtClean="0">
                <a:solidFill>
                  <a:schemeClr val="bg1"/>
                </a:solidFill>
              </a:rPr>
              <a:t>A Decentralized App on Public Blockchain :</a:t>
            </a:r>
          </a:p>
          <a:p>
            <a:pPr marL="285750" indent="-285750">
              <a:buFont typeface="Arial" pitchFamily="34" charset="0"/>
              <a:buChar char="•"/>
            </a:pPr>
            <a:r>
              <a:rPr lang="en-US" dirty="0" smtClean="0">
                <a:solidFill>
                  <a:schemeClr val="bg1"/>
                </a:solidFill>
              </a:rPr>
              <a:t>Which would allow one vote per address , user verified by Aadhar </a:t>
            </a:r>
          </a:p>
          <a:p>
            <a:pPr marL="285750" indent="-285750">
              <a:buFont typeface="Arial" pitchFamily="34" charset="0"/>
              <a:buChar char="•"/>
            </a:pPr>
            <a:r>
              <a:rPr lang="en-US" dirty="0" smtClean="0">
                <a:solidFill>
                  <a:schemeClr val="bg1"/>
                </a:solidFill>
              </a:rPr>
              <a:t>Which will have an open source ledger visible to all people on Blockchain.</a:t>
            </a:r>
            <a:endParaRPr lang="en-US" dirty="0">
              <a:solidFill>
                <a:schemeClr val="bg1"/>
              </a:solidFill>
            </a:endParaRP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16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304800" y="533400"/>
            <a:ext cx="8001000" cy="6186309"/>
          </a:xfrm>
          <a:prstGeom prst="rect">
            <a:avLst/>
          </a:prstGeom>
          <a:noFill/>
        </p:spPr>
        <p:txBody>
          <a:bodyPr wrap="square" rtlCol="0">
            <a:spAutoFit/>
          </a:bodyPr>
          <a:lstStyle/>
          <a:p>
            <a:r>
              <a:rPr lang="en-US" b="1" u="sng" dirty="0" smtClean="0">
                <a:solidFill>
                  <a:schemeClr val="bg1"/>
                </a:solidFill>
                <a:effectLst>
                  <a:outerShdw blurRad="38100" dist="38100" dir="2700000" algn="tl">
                    <a:srgbClr val="000000">
                      <a:alpha val="43137"/>
                    </a:srgbClr>
                  </a:outerShdw>
                </a:effectLst>
              </a:rPr>
              <a:t>Technologies Used:</a:t>
            </a:r>
          </a:p>
          <a:p>
            <a:endParaRPr lang="en-US" dirty="0">
              <a:solidFill>
                <a:schemeClr val="bg1"/>
              </a:solidFill>
            </a:endParaRPr>
          </a:p>
          <a:p>
            <a:r>
              <a:rPr lang="en-US" dirty="0" smtClean="0">
                <a:solidFill>
                  <a:schemeClr val="bg1"/>
                </a:solidFill>
              </a:rPr>
              <a:t>We are using a </a:t>
            </a:r>
            <a:r>
              <a:rPr lang="en-US" dirty="0" err="1" smtClean="0">
                <a:solidFill>
                  <a:schemeClr val="bg1"/>
                </a:solidFill>
              </a:rPr>
              <a:t>testRPC</a:t>
            </a:r>
            <a:r>
              <a:rPr lang="en-US" dirty="0" smtClean="0">
                <a:solidFill>
                  <a:schemeClr val="bg1"/>
                </a:solidFill>
              </a:rPr>
              <a:t> environment of Ethereum for our POC.</a:t>
            </a:r>
          </a:p>
          <a:p>
            <a:endParaRPr lang="en-US" dirty="0" smtClean="0">
              <a:solidFill>
                <a:schemeClr val="bg1"/>
              </a:solidFill>
            </a:endParaRPr>
          </a:p>
          <a:p>
            <a:r>
              <a:rPr lang="en-US" b="1" dirty="0">
                <a:solidFill>
                  <a:schemeClr val="bg1"/>
                </a:solidFill>
              </a:rPr>
              <a:t>Ethereum</a:t>
            </a:r>
            <a:r>
              <a:rPr lang="en-US" dirty="0">
                <a:solidFill>
                  <a:schemeClr val="bg1"/>
                </a:solidFill>
              </a:rPr>
              <a:t> is a blockchain that allows you to run programs in its trusted environment</a:t>
            </a:r>
            <a:r>
              <a:rPr lang="en-US" dirty="0" smtClean="0">
                <a:solidFill>
                  <a:schemeClr val="bg1"/>
                </a:solidFill>
              </a:rPr>
              <a:t>.</a:t>
            </a:r>
            <a:r>
              <a:rPr lang="en-US" dirty="0"/>
              <a:t> </a:t>
            </a:r>
            <a:r>
              <a:rPr lang="en-US" dirty="0">
                <a:solidFill>
                  <a:schemeClr val="bg1"/>
                </a:solidFill>
              </a:rPr>
              <a:t>To this end, </a:t>
            </a:r>
            <a:r>
              <a:rPr lang="en-US" dirty="0" smtClean="0">
                <a:solidFill>
                  <a:schemeClr val="bg1"/>
                </a:solidFill>
              </a:rPr>
              <a:t>it </a:t>
            </a:r>
            <a:r>
              <a:rPr lang="en-US" dirty="0">
                <a:solidFill>
                  <a:schemeClr val="bg1"/>
                </a:solidFill>
              </a:rPr>
              <a:t>has a virtual machine, called the Ethereum Virtual Machine (EVM). The EVM allows code to be verified and executed on the blockchain, providing guarantees it will be run the same way on everyone's machine. This code is contained in "smart </a:t>
            </a:r>
            <a:r>
              <a:rPr lang="en-US" dirty="0" smtClean="0">
                <a:solidFill>
                  <a:schemeClr val="bg1"/>
                </a:solidFill>
              </a:rPr>
              <a:t>contracts“ . Beyond just tracking account balances, it maintains the state of the EVM on the blockchain. All nodes process smart contracts to verify the integrity of the contracts and their outputs.</a:t>
            </a:r>
          </a:p>
          <a:p>
            <a:endParaRPr lang="en-US" dirty="0">
              <a:solidFill>
                <a:schemeClr val="bg1"/>
              </a:solidFill>
            </a:endParaRPr>
          </a:p>
          <a:p>
            <a:pPr marL="285750" indent="-285750">
              <a:buFont typeface="Arial" pitchFamily="34" charset="0"/>
              <a:buChar char="•"/>
            </a:pPr>
            <a:r>
              <a:rPr lang="en-US" b="1" dirty="0" err="1" smtClean="0">
                <a:solidFill>
                  <a:schemeClr val="bg1"/>
                </a:solidFill>
              </a:rPr>
              <a:t>Ganache</a:t>
            </a:r>
            <a:r>
              <a:rPr lang="en-US" b="1" dirty="0" smtClean="0">
                <a:solidFill>
                  <a:schemeClr val="bg1"/>
                </a:solidFill>
              </a:rPr>
              <a:t> : </a:t>
            </a:r>
          </a:p>
          <a:p>
            <a:pPr lvl="1"/>
            <a:r>
              <a:rPr lang="en-US" dirty="0" smtClean="0">
                <a:solidFill>
                  <a:schemeClr val="bg1"/>
                </a:solidFill>
              </a:rPr>
              <a:t>A Local test network which quickly fires up a personal Ethereum blockchain which you can use to run tests, execute commands, and inspect state while controlling how the chain operates.</a:t>
            </a:r>
          </a:p>
          <a:p>
            <a:pPr lvl="1"/>
            <a:endParaRPr lang="en-US" dirty="0" smtClean="0">
              <a:solidFill>
                <a:schemeClr val="bg1"/>
              </a:solidFill>
            </a:endParaRPr>
          </a:p>
          <a:p>
            <a:pPr marL="285750" indent="-285750">
              <a:buFont typeface="Arial" pitchFamily="34" charset="0"/>
              <a:buChar char="•"/>
            </a:pPr>
            <a:r>
              <a:rPr lang="en-US" b="1" dirty="0" err="1" smtClean="0">
                <a:solidFill>
                  <a:schemeClr val="bg1"/>
                </a:solidFill>
              </a:rPr>
              <a:t>MetaMask</a:t>
            </a:r>
            <a:r>
              <a:rPr lang="en-US" b="1" dirty="0" smtClean="0">
                <a:solidFill>
                  <a:schemeClr val="bg1"/>
                </a:solidFill>
              </a:rPr>
              <a:t> : </a:t>
            </a:r>
          </a:p>
          <a:p>
            <a:pPr lvl="1"/>
            <a:r>
              <a:rPr lang="en-US" dirty="0" smtClean="0">
                <a:solidFill>
                  <a:schemeClr val="bg1"/>
                </a:solidFill>
              </a:rPr>
              <a:t>It is  a Chrome plugin </a:t>
            </a:r>
            <a:r>
              <a:rPr lang="en-US" dirty="0">
                <a:solidFill>
                  <a:schemeClr val="bg1"/>
                </a:solidFill>
              </a:rPr>
              <a:t>that allows users to make Ethereum transactions through regular websites. </a:t>
            </a:r>
            <a:r>
              <a:rPr lang="en-US" dirty="0" smtClean="0">
                <a:solidFill>
                  <a:schemeClr val="bg1"/>
                </a:solidFill>
              </a:rPr>
              <a:t>It is a wallet for our Dapp</a:t>
            </a:r>
            <a:endParaRPr lang="en-US" b="1"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34316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52400" y="474344"/>
            <a:ext cx="8229600" cy="2585323"/>
          </a:xfrm>
          <a:prstGeom prst="rect">
            <a:avLst/>
          </a:prstGeom>
        </p:spPr>
        <p:txBody>
          <a:bodyPr wrap="square">
            <a:spAutoFit/>
          </a:bodyPr>
          <a:lstStyle/>
          <a:p>
            <a:pPr marL="285750" indent="-285750">
              <a:buFont typeface="Arial" pitchFamily="34" charset="0"/>
              <a:buChar char="•"/>
            </a:pPr>
            <a:r>
              <a:rPr lang="en-US" b="1" dirty="0" smtClean="0">
                <a:solidFill>
                  <a:schemeClr val="bg1"/>
                </a:solidFill>
              </a:rPr>
              <a:t>Truffle:</a:t>
            </a:r>
          </a:p>
          <a:p>
            <a:pPr lvl="1"/>
            <a:r>
              <a:rPr lang="en-US" dirty="0" smtClean="0">
                <a:solidFill>
                  <a:schemeClr val="bg1"/>
                </a:solidFill>
              </a:rPr>
              <a:t>It is </a:t>
            </a:r>
            <a:r>
              <a:rPr lang="en-US" dirty="0">
                <a:solidFill>
                  <a:schemeClr val="bg1"/>
                </a:solidFill>
              </a:rPr>
              <a:t>a development environment, testing framework and asset pipeline for </a:t>
            </a:r>
            <a:r>
              <a:rPr lang="en-US" dirty="0" smtClean="0">
                <a:solidFill>
                  <a:schemeClr val="bg1"/>
                </a:solidFill>
              </a:rPr>
              <a:t>Ethereum. </a:t>
            </a:r>
            <a:r>
              <a:rPr lang="en-US" dirty="0">
                <a:solidFill>
                  <a:schemeClr val="bg1"/>
                </a:solidFill>
              </a:rPr>
              <a:t>With Truffle, you </a:t>
            </a:r>
            <a:r>
              <a:rPr lang="en-US" dirty="0" smtClean="0">
                <a:solidFill>
                  <a:schemeClr val="bg1"/>
                </a:solidFill>
              </a:rPr>
              <a:t>get:</a:t>
            </a:r>
            <a:endParaRPr lang="en-US" dirty="0">
              <a:solidFill>
                <a:schemeClr val="bg1"/>
              </a:solidFill>
            </a:endParaRPr>
          </a:p>
          <a:p>
            <a:pPr marL="1200150" lvl="2" indent="-285750">
              <a:buFont typeface="Arial" pitchFamily="34" charset="0"/>
              <a:buChar char="•"/>
            </a:pPr>
            <a:r>
              <a:rPr lang="en-US" dirty="0">
                <a:solidFill>
                  <a:schemeClr val="bg1"/>
                </a:solidFill>
              </a:rPr>
              <a:t>Built-in smart contract compilation, linking, deployment and binary management.</a:t>
            </a:r>
          </a:p>
          <a:p>
            <a:pPr marL="1200150" lvl="2" indent="-285750">
              <a:buFont typeface="Arial" pitchFamily="34" charset="0"/>
              <a:buChar char="•"/>
            </a:pPr>
            <a:r>
              <a:rPr lang="en-US" dirty="0">
                <a:solidFill>
                  <a:schemeClr val="bg1"/>
                </a:solidFill>
              </a:rPr>
              <a:t>Automated contract testing with Mocha and Chai.</a:t>
            </a:r>
          </a:p>
          <a:p>
            <a:pPr marL="1200150" lvl="2" indent="-285750">
              <a:buFont typeface="Arial" pitchFamily="34" charset="0"/>
              <a:buChar char="•"/>
            </a:pPr>
            <a:r>
              <a:rPr lang="en-US" dirty="0" smtClean="0">
                <a:solidFill>
                  <a:schemeClr val="bg1"/>
                </a:solidFill>
              </a:rPr>
              <a:t>Scriptable deployment &amp; migrations framework.</a:t>
            </a:r>
          </a:p>
          <a:p>
            <a:pPr marL="1200150" lvl="2" indent="-285750">
              <a:buFont typeface="Arial" pitchFamily="34" charset="0"/>
              <a:buChar char="•"/>
            </a:pPr>
            <a:r>
              <a:rPr lang="en-US" dirty="0" smtClean="0">
                <a:solidFill>
                  <a:schemeClr val="bg1"/>
                </a:solidFill>
              </a:rPr>
              <a:t>Interactive </a:t>
            </a:r>
            <a:r>
              <a:rPr lang="en-US" dirty="0">
                <a:solidFill>
                  <a:schemeClr val="bg1"/>
                </a:solidFill>
              </a:rPr>
              <a:t>console for direct contract communication.</a:t>
            </a:r>
          </a:p>
          <a:p>
            <a:pPr marL="1200150" lvl="2" indent="-285750">
              <a:buFont typeface="Arial" pitchFamily="34" charset="0"/>
              <a:buChar char="•"/>
            </a:pPr>
            <a:r>
              <a:rPr lang="en-US" dirty="0">
                <a:solidFill>
                  <a:schemeClr val="bg1"/>
                </a:solidFill>
              </a:rPr>
              <a:t>Instant rebuilding of assets during </a:t>
            </a:r>
            <a:r>
              <a:rPr lang="en-US" dirty="0" smtClean="0">
                <a:solidFill>
                  <a:schemeClr val="bg1"/>
                </a:solidFill>
              </a:rPr>
              <a:t>development.</a:t>
            </a:r>
            <a:endParaRPr lang="en-US" dirty="0">
              <a:solidFill>
                <a:schemeClr val="bg1"/>
              </a:solidFill>
            </a:endParaRPr>
          </a:p>
        </p:txBody>
      </p:sp>
      <p:sp>
        <p:nvSpPr>
          <p:cNvPr id="3" name="TextBox 2"/>
          <p:cNvSpPr txBox="1"/>
          <p:nvPr/>
        </p:nvSpPr>
        <p:spPr>
          <a:xfrm>
            <a:off x="152400" y="3059667"/>
            <a:ext cx="8458200" cy="3416320"/>
          </a:xfrm>
          <a:prstGeom prst="rect">
            <a:avLst/>
          </a:prstGeom>
          <a:noFill/>
        </p:spPr>
        <p:txBody>
          <a:bodyPr wrap="square" rtlCol="0">
            <a:spAutoFit/>
          </a:bodyPr>
          <a:lstStyle/>
          <a:p>
            <a:pPr marL="285750" indent="-285750">
              <a:buFont typeface="Arial" pitchFamily="34" charset="0"/>
              <a:buChar char="•"/>
            </a:pPr>
            <a:r>
              <a:rPr lang="en-US" b="1" dirty="0" smtClean="0">
                <a:solidFill>
                  <a:schemeClr val="bg1"/>
                </a:solidFill>
              </a:rPr>
              <a:t>Web3:</a:t>
            </a:r>
          </a:p>
          <a:p>
            <a:pPr lvl="1"/>
            <a:r>
              <a:rPr lang="en-US" dirty="0" smtClean="0">
                <a:solidFill>
                  <a:schemeClr val="bg1"/>
                </a:solidFill>
              </a:rPr>
              <a:t>is a collection of libraries which allow you to interact with a local or </a:t>
            </a:r>
            <a:br>
              <a:rPr lang="en-US" dirty="0" smtClean="0">
                <a:solidFill>
                  <a:schemeClr val="bg1"/>
                </a:solidFill>
              </a:rPr>
            </a:br>
            <a:r>
              <a:rPr lang="en-US" dirty="0" smtClean="0">
                <a:solidFill>
                  <a:schemeClr val="bg1"/>
                </a:solidFill>
              </a:rPr>
              <a:t>remote </a:t>
            </a:r>
            <a:r>
              <a:rPr lang="en-US" dirty="0" err="1" smtClean="0">
                <a:solidFill>
                  <a:schemeClr val="bg1"/>
                </a:solidFill>
              </a:rPr>
              <a:t>ethereum</a:t>
            </a:r>
            <a:r>
              <a:rPr lang="en-US" dirty="0" smtClean="0">
                <a:solidFill>
                  <a:schemeClr val="bg1"/>
                </a:solidFill>
              </a:rPr>
              <a:t> node, using a HTTP or IPC connection.</a:t>
            </a:r>
            <a:endParaRPr lang="en-US" dirty="0" smtClean="0">
              <a:solidFill>
                <a:schemeClr val="bg1"/>
              </a:solidFill>
            </a:endParaRPr>
          </a:p>
          <a:p>
            <a:endParaRPr lang="en-US" b="1" dirty="0" smtClean="0">
              <a:solidFill>
                <a:schemeClr val="bg1"/>
              </a:solidFill>
            </a:endParaRPr>
          </a:p>
          <a:p>
            <a:pPr marL="285750" indent="-285750">
              <a:buFont typeface="Arial" pitchFamily="34" charset="0"/>
              <a:buChar char="•"/>
            </a:pPr>
            <a:r>
              <a:rPr lang="en-US" b="1" dirty="0" smtClean="0">
                <a:solidFill>
                  <a:schemeClr val="bg1"/>
                </a:solidFill>
              </a:rPr>
              <a:t>Gas:</a:t>
            </a:r>
          </a:p>
          <a:p>
            <a:pPr lvl="1"/>
            <a:r>
              <a:rPr lang="en-US" dirty="0" smtClean="0">
                <a:solidFill>
                  <a:schemeClr val="bg1"/>
                </a:solidFill>
              </a:rPr>
              <a:t>Gas is the execution fee for every operation made on </a:t>
            </a:r>
            <a:r>
              <a:rPr lang="en-US" dirty="0" err="1" smtClean="0">
                <a:solidFill>
                  <a:schemeClr val="bg1"/>
                </a:solidFill>
              </a:rPr>
              <a:t>ethereum</a:t>
            </a:r>
            <a:r>
              <a:rPr lang="en-US" dirty="0" smtClean="0">
                <a:solidFill>
                  <a:schemeClr val="bg1"/>
                </a:solidFill>
              </a:rPr>
              <a:t>. Its price is expressed in ether and it's decided by the miners, which can refuse to process transaction with less than a certain gas price.</a:t>
            </a:r>
          </a:p>
          <a:p>
            <a:r>
              <a:rPr lang="en-US" b="1" dirty="0" smtClean="0">
                <a:solidFill>
                  <a:schemeClr val="bg1"/>
                </a:solidFill>
                <a:hlinkClick r:id="rId2"/>
              </a:rPr>
              <a:t>https://ethereum.stackexchange.com/questions/3/what-is-meant-by-the-term-gas</a:t>
            </a:r>
            <a:endParaRPr lang="en-US" b="1" dirty="0" smtClean="0">
              <a:solidFill>
                <a:schemeClr val="bg1"/>
              </a:solidFill>
            </a:endParaRPr>
          </a:p>
          <a:p>
            <a:endParaRPr lang="en-US" b="1" dirty="0">
              <a:solidFill>
                <a:schemeClr val="bg1"/>
              </a:solidFill>
            </a:endParaRPr>
          </a:p>
          <a:p>
            <a:endParaRPr lang="en-US" dirty="0"/>
          </a:p>
        </p:txBody>
      </p:sp>
    </p:spTree>
    <p:extLst>
      <p:ext uri="{BB962C8B-B14F-4D97-AF65-F5344CB8AC3E}">
        <p14:creationId xmlns:p14="http://schemas.microsoft.com/office/powerpoint/2010/main" val="38341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52400" y="152401"/>
            <a:ext cx="8229600" cy="1477328"/>
          </a:xfrm>
          <a:prstGeom prst="rect">
            <a:avLst/>
          </a:prstGeom>
        </p:spPr>
        <p:txBody>
          <a:bodyPr wrap="square">
            <a:spAutoFit/>
          </a:bodyPr>
          <a:lstStyle/>
          <a:p>
            <a:r>
              <a:rPr lang="en-US" b="1" dirty="0" smtClean="0">
                <a:solidFill>
                  <a:schemeClr val="bg1"/>
                </a:solidFill>
              </a:rPr>
              <a:t>Programming Language:</a:t>
            </a:r>
          </a:p>
          <a:p>
            <a:pPr marL="285750" indent="-285750">
              <a:buFont typeface="Arial" pitchFamily="34" charset="0"/>
              <a:buChar char="•"/>
            </a:pPr>
            <a:r>
              <a:rPr lang="en-US" b="1" dirty="0" smtClean="0">
                <a:solidFill>
                  <a:schemeClr val="bg1"/>
                </a:solidFill>
              </a:rPr>
              <a:t>Solidity : Solidity</a:t>
            </a:r>
            <a:r>
              <a:rPr lang="en-US" dirty="0" smtClean="0">
                <a:solidFill>
                  <a:schemeClr val="bg1"/>
                </a:solidFill>
              </a:rPr>
              <a:t> is a programming language for writing smart contracts which run on </a:t>
            </a:r>
            <a:r>
              <a:rPr lang="en-US" b="1" dirty="0" smtClean="0">
                <a:solidFill>
                  <a:schemeClr val="bg1"/>
                </a:solidFill>
              </a:rPr>
              <a:t>Ethereum</a:t>
            </a:r>
            <a:r>
              <a:rPr lang="en-US" dirty="0" smtClean="0">
                <a:solidFill>
                  <a:schemeClr val="bg1"/>
                </a:solidFill>
              </a:rPr>
              <a:t> Virtual Machine on Blockchain. It is a contract-oriented, high-level language whose syntax is similar to that of JavaScript and it is designed to target the </a:t>
            </a:r>
            <a:r>
              <a:rPr lang="en-US" b="1" dirty="0" smtClean="0">
                <a:solidFill>
                  <a:schemeClr val="bg1"/>
                </a:solidFill>
              </a:rPr>
              <a:t>Ethereum</a:t>
            </a:r>
            <a:r>
              <a:rPr lang="en-US" dirty="0" smtClean="0">
                <a:solidFill>
                  <a:schemeClr val="bg1"/>
                </a:solidFill>
              </a:rPr>
              <a:t> Virtual Machine.</a:t>
            </a:r>
            <a:endParaRPr lang="en-US" b="1" dirty="0" smtClean="0">
              <a:solidFill>
                <a:schemeClr val="bg1"/>
              </a:solidFill>
            </a:endParaRP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924800" cy="448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38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ruffle ganache dapp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b="19596"/>
          <a:stretch/>
        </p:blipFill>
        <p:spPr bwMode="auto">
          <a:xfrm>
            <a:off x="533400" y="1981200"/>
            <a:ext cx="8305800" cy="275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3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323</TotalTime>
  <Words>406</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Perspective</vt:lpstr>
      <vt:lpstr>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amanpc</dc:creator>
  <cp:lastModifiedBy>amanpc</cp:lastModifiedBy>
  <cp:revision>20</cp:revision>
  <dcterms:created xsi:type="dcterms:W3CDTF">2018-07-09T14:00:29Z</dcterms:created>
  <dcterms:modified xsi:type="dcterms:W3CDTF">2018-07-09T19:23:34Z</dcterms:modified>
</cp:coreProperties>
</file>