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439" r:id="rId6"/>
    <p:sldId id="2433" r:id="rId7"/>
    <p:sldId id="2442" r:id="rId8"/>
    <p:sldId id="2443" r:id="rId9"/>
    <p:sldId id="2444" r:id="rId10"/>
    <p:sldId id="2446" r:id="rId11"/>
    <p:sldId id="2447" r:id="rId12"/>
    <p:sldId id="2445" r:id="rId13"/>
    <p:sldId id="2448" r:id="rId14"/>
    <p:sldId id="2449" r:id="rId15"/>
    <p:sldId id="2451" r:id="rId16"/>
    <p:sldId id="2453" r:id="rId17"/>
    <p:sldId id="2450" r:id="rId18"/>
    <p:sldId id="2452" r:id="rId19"/>
    <p:sldId id="2455" r:id="rId20"/>
    <p:sldId id="244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84948" autoAdjust="0"/>
  </p:normalViewPr>
  <p:slideViewPr>
    <p:cSldViewPr snapToGrid="0">
      <p:cViewPr varScale="1">
        <p:scale>
          <a:sx n="57" d="100"/>
          <a:sy n="57" d="100"/>
        </p:scale>
        <p:origin x="1530" y="32"/>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pPr/>
              <a:t>3/14/2021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pPr/>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pPr/>
              <a:t>3/14/2021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pPr/>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53261" y="0"/>
            <a:ext cx="9197261"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p:nvGrpSpPr>
        <p:grpSpPr>
          <a:xfrm flipH="1">
            <a:off x="1557151" y="1374277"/>
            <a:ext cx="5493320"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2238426"/>
            <a:ext cx="4956942"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3838628"/>
            <a:ext cx="4956942"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p:nvGrpSpPr>
        <p:grpSpPr>
          <a:xfrm flipH="1">
            <a:off x="1557151" y="1374277"/>
            <a:ext cx="5493320"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2238426"/>
            <a:ext cx="4956942"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3838628"/>
            <a:ext cx="4956942"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445889" y="1189039"/>
            <a:ext cx="825222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445889" y="0"/>
            <a:ext cx="825222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p:nvGrpSpPr>
        <p:grpSpPr>
          <a:xfrm flipH="1" flipV="1">
            <a:off x="2686050" y="451189"/>
            <a:ext cx="3957455"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3379572" y="1742989"/>
            <a:ext cx="3263933"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3379571" y="4127456"/>
            <a:ext cx="3263933"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p:nvSpPr>
        <p:spPr>
          <a:xfrm>
            <a:off x="3494311" y="447789"/>
            <a:ext cx="2155375"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428625" y="1431587"/>
            <a:ext cx="2600324"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6115045" y="1431587"/>
            <a:ext cx="2600330"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430412"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430412"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p:nvSpPr>
        <p:spPr>
          <a:xfrm>
            <a:off x="3494311" y="447789"/>
            <a:ext cx="2155375"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6115047" y="1061132"/>
            <a:ext cx="259854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6115045" y="2108201"/>
            <a:ext cx="259854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4720858" y="587829"/>
            <a:ext cx="3994517"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p:nvSpPr>
        <p:spPr>
          <a:xfrm>
            <a:off x="869795" y="1224451"/>
            <a:ext cx="3169518"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p:nvSpPr>
        <p:spPr>
          <a:xfrm>
            <a:off x="492795" y="698704"/>
            <a:ext cx="3354769"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p:nvGrpSpPr>
        <p:grpSpPr>
          <a:xfrm>
            <a:off x="492796" y="435125"/>
            <a:ext cx="3851063"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457201" y="2546852"/>
            <a:ext cx="3075813"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457201" y="1480457"/>
            <a:ext cx="3075813"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1698172" y="0"/>
            <a:ext cx="3689365"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328353" y="1676400"/>
            <a:ext cx="389718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5729546" y="365125"/>
            <a:ext cx="30861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953" y="1088572"/>
            <a:ext cx="3429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1698172" y="0"/>
            <a:ext cx="7445828"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p:nvGrpSpPr>
        <p:grpSpPr>
          <a:xfrm>
            <a:off x="662641" y="408327"/>
            <a:ext cx="3957455"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628651" y="1501775"/>
            <a:ext cx="3263933"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628649" y="3886242"/>
            <a:ext cx="3263933"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53261" y="0"/>
            <a:ext cx="9197261"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p:nvGrpSpPr>
        <p:grpSpPr>
          <a:xfrm flipH="1" flipV="1">
            <a:off x="2686050" y="451189"/>
            <a:ext cx="3957455"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3379572" y="1742989"/>
            <a:ext cx="3263933"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3379570" y="4127456"/>
            <a:ext cx="3263933"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430412"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430412"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6115050"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6115050"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3494312" y="489291"/>
            <a:ext cx="2155375"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p:nvSpPr>
        <p:spPr>
          <a:xfrm>
            <a:off x="457200" y="391887"/>
            <a:ext cx="5306786"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p:nvSpPr>
        <p:spPr>
          <a:xfrm>
            <a:off x="5045528" y="54430"/>
            <a:ext cx="928709"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5323114" y="0"/>
            <a:ext cx="3820886"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p:nvSpPr>
        <p:spPr>
          <a:xfrm>
            <a:off x="734785" y="1181214"/>
            <a:ext cx="4588328"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p:nvSpPr>
        <p:spPr>
          <a:xfrm>
            <a:off x="718457" y="655467"/>
            <a:ext cx="432707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718458" y="2546852"/>
            <a:ext cx="3853543"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718458" y="1480457"/>
            <a:ext cx="3853543"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5437414"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flipH="1">
            <a:off x="3086989" y="252563"/>
            <a:ext cx="5574962"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4132905" y="916441"/>
            <a:ext cx="4588328"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4132905" y="1962673"/>
            <a:ext cx="4588328"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4151858" y="1555002"/>
            <a:ext cx="4557686"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4800144" y="470641"/>
            <a:ext cx="3915232"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p:nvGrpSpPr>
        <p:grpSpPr>
          <a:xfrm>
            <a:off x="492796" y="435125"/>
            <a:ext cx="3851063"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449375" y="1099003"/>
            <a:ext cx="3169518"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449375" y="2145234"/>
            <a:ext cx="3169518"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458853" y="1737564"/>
            <a:ext cx="314835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446913" y="0"/>
            <a:ext cx="8250174"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446913" y="1188720"/>
            <a:ext cx="8250174"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446913" y="6468304"/>
            <a:ext cx="30861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p:nvSpPr>
        <p:spPr>
          <a:xfrm flipH="1">
            <a:off x="8661952" y="6356350"/>
            <a:ext cx="482048"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8661952" y="6405746"/>
            <a:ext cx="482048"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53261" y="0"/>
            <a:ext cx="9197261"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1374277"/>
            <a:ext cx="5493320"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112579" y="3076626"/>
            <a:ext cx="4956942" cy="1508126"/>
          </a:xfrm>
        </p:spPr>
        <p:txBody>
          <a:bodyPr>
            <a:normAutofit fontScale="90000"/>
          </a:bodyPr>
          <a:lstStyle/>
          <a:p>
            <a:r>
              <a:rPr lang="en-US" dirty="0"/>
              <a:t>Capstone Project</a:t>
            </a:r>
            <a:br>
              <a:rPr lang="en-US" dirty="0"/>
            </a:br>
            <a:br>
              <a:rPr lang="en-US" dirty="0"/>
            </a:br>
            <a:r>
              <a:rPr lang="en-US" dirty="0"/>
              <a:t> The Battle of Neighborhoods</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188780" y="4857803"/>
            <a:ext cx="4250120" cy="450503"/>
          </a:xfrm>
        </p:spPr>
        <p:txBody>
          <a:bodyPr>
            <a:normAutofit fontScale="92500"/>
          </a:bodyPr>
          <a:lstStyle/>
          <a:p>
            <a:pPr algn="l"/>
            <a:r>
              <a:rPr lang="en-US" dirty="0"/>
              <a:t>Submitted By – Aman Jain</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11</a:t>
            </a:fld>
            <a:endParaRPr lang="en-US" dirty="0"/>
          </a:p>
        </p:txBody>
      </p:sp>
      <p:sp>
        <p:nvSpPr>
          <p:cNvPr id="5" name="TextBox 4"/>
          <p:cNvSpPr txBox="1"/>
          <p:nvPr/>
        </p:nvSpPr>
        <p:spPr>
          <a:xfrm>
            <a:off x="638175" y="495301"/>
            <a:ext cx="7810500" cy="646331"/>
          </a:xfrm>
          <a:prstGeom prst="rect">
            <a:avLst/>
          </a:prstGeom>
        </p:spPr>
        <p:style>
          <a:lnRef idx="0">
            <a:scrgbClr r="0" g="0" b="0"/>
          </a:lnRef>
          <a:fillRef idx="1001">
            <a:schemeClr val="dk2"/>
          </a:fillRef>
          <a:effectRef idx="0">
            <a:scrgbClr r="0" g="0" b="0"/>
          </a:effectRef>
          <a:fontRef idx="major"/>
        </p:style>
        <p:txBody>
          <a:bodyPr wrap="square" rtlCol="0">
            <a:spAutoFit/>
          </a:bodyPr>
          <a:lstStyle/>
          <a:p>
            <a:pPr algn="ctr"/>
            <a:r>
              <a:rPr lang="en-US" sz="3600" b="1" dirty="0">
                <a:solidFill>
                  <a:schemeClr val="bg1"/>
                </a:solidFill>
              </a:rPr>
              <a:t>Results</a:t>
            </a:r>
          </a:p>
        </p:txBody>
      </p:sp>
      <p:sp>
        <p:nvSpPr>
          <p:cNvPr id="6" name="TextBox 5"/>
          <p:cNvSpPr txBox="1"/>
          <p:nvPr/>
        </p:nvSpPr>
        <p:spPr>
          <a:xfrm>
            <a:off x="2790825" y="6210300"/>
            <a:ext cx="40767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b="1" dirty="0">
                <a:solidFill>
                  <a:schemeClr val="bg1"/>
                </a:solidFill>
              </a:rPr>
              <a:t>Sample results for the city of Mumbai</a:t>
            </a:r>
          </a:p>
        </p:txBody>
      </p:sp>
      <p:pic>
        <p:nvPicPr>
          <p:cNvPr id="2050" name="Picture 2"/>
          <p:cNvPicPr>
            <a:picLocks noChangeAspect="1" noChangeArrowheads="1"/>
          </p:cNvPicPr>
          <p:nvPr/>
        </p:nvPicPr>
        <p:blipFill>
          <a:blip r:embed="rId2"/>
          <a:srcRect/>
          <a:stretch>
            <a:fillRect/>
          </a:stretch>
        </p:blipFill>
        <p:spPr bwMode="auto">
          <a:xfrm>
            <a:off x="647700" y="1509713"/>
            <a:ext cx="7791450" cy="3838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12</a:t>
            </a:fld>
            <a:endParaRPr lang="en-US" dirty="0"/>
          </a:p>
        </p:txBody>
      </p:sp>
      <p:sp>
        <p:nvSpPr>
          <p:cNvPr id="5" name="TextBox 4"/>
          <p:cNvSpPr txBox="1"/>
          <p:nvPr/>
        </p:nvSpPr>
        <p:spPr>
          <a:xfrm>
            <a:off x="942975" y="495300"/>
            <a:ext cx="7400925" cy="646331"/>
          </a:xfrm>
          <a:prstGeom prst="rect">
            <a:avLst/>
          </a:prstGeom>
        </p:spPr>
        <p:style>
          <a:lnRef idx="0">
            <a:scrgbClr r="0" g="0" b="0"/>
          </a:lnRef>
          <a:fillRef idx="1001">
            <a:schemeClr val="dk2"/>
          </a:fillRef>
          <a:effectRef idx="0">
            <a:scrgbClr r="0" g="0" b="0"/>
          </a:effectRef>
          <a:fontRef idx="major"/>
        </p:style>
        <p:txBody>
          <a:bodyPr wrap="square" rtlCol="0">
            <a:spAutoFit/>
          </a:bodyPr>
          <a:lstStyle/>
          <a:p>
            <a:pPr algn="ctr"/>
            <a:r>
              <a:rPr lang="en-US" sz="3600" b="1" dirty="0">
                <a:solidFill>
                  <a:schemeClr val="bg1"/>
                </a:solidFill>
              </a:rPr>
              <a:t>Results</a:t>
            </a:r>
          </a:p>
        </p:txBody>
      </p:sp>
      <p:sp>
        <p:nvSpPr>
          <p:cNvPr id="7" name="TextBox 6"/>
          <p:cNvSpPr txBox="1"/>
          <p:nvPr/>
        </p:nvSpPr>
        <p:spPr>
          <a:xfrm>
            <a:off x="2762250" y="6105525"/>
            <a:ext cx="40767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b="1" dirty="0">
                <a:solidFill>
                  <a:schemeClr val="bg1"/>
                </a:solidFill>
              </a:rPr>
              <a:t>Sample results for the city of Mumbai</a:t>
            </a:r>
          </a:p>
        </p:txBody>
      </p:sp>
      <p:pic>
        <p:nvPicPr>
          <p:cNvPr id="1026" name="Picture 2"/>
          <p:cNvPicPr>
            <a:picLocks noChangeAspect="1" noChangeArrowheads="1"/>
          </p:cNvPicPr>
          <p:nvPr/>
        </p:nvPicPr>
        <p:blipFill>
          <a:blip r:embed="rId2"/>
          <a:srcRect/>
          <a:stretch>
            <a:fillRect/>
          </a:stretch>
        </p:blipFill>
        <p:spPr bwMode="auto">
          <a:xfrm>
            <a:off x="952501" y="1322389"/>
            <a:ext cx="7372350" cy="454501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a:t>Discussion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14</a:t>
            </a:fld>
            <a:endParaRPr lang="en-US" dirty="0"/>
          </a:p>
        </p:txBody>
      </p:sp>
      <p:sp>
        <p:nvSpPr>
          <p:cNvPr id="4" name="TextBox 3"/>
          <p:cNvSpPr txBox="1"/>
          <p:nvPr/>
        </p:nvSpPr>
        <p:spPr>
          <a:xfrm>
            <a:off x="342899" y="2638425"/>
            <a:ext cx="8562976"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solidFill>
                  <a:schemeClr val="bg1"/>
                </a:solidFill>
              </a:rPr>
              <a:t>We can make recommendations based on the above categories to our user and save them time and effort in looking into a huge list just to find a place to eat.</a:t>
            </a:r>
          </a:p>
          <a:p>
            <a:endParaRPr lang="en-US" dirty="0">
              <a:solidFill>
                <a:schemeClr val="bg1"/>
              </a:solidFill>
            </a:endParaRPr>
          </a:p>
          <a:p>
            <a:r>
              <a:rPr lang="en-US" dirty="0">
                <a:solidFill>
                  <a:schemeClr val="bg1"/>
                </a:solidFill>
              </a:rPr>
              <a:t>Additionally we can also further look out to include cities with same names but different locations or we can next use even more complex algorithms like DBSCAN to if we want to increase the complexity of the product.</a:t>
            </a:r>
          </a:p>
        </p:txBody>
      </p:sp>
      <p:sp>
        <p:nvSpPr>
          <p:cNvPr id="5" name="Title 2"/>
          <p:cNvSpPr txBox="1">
            <a:spLocks/>
          </p:cNvSpPr>
          <p:nvPr/>
        </p:nvSpPr>
        <p:spPr>
          <a:xfrm>
            <a:off x="2026854" y="876351"/>
            <a:ext cx="4956942" cy="1508126"/>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all" spc="0" normalizeH="0" baseline="0" noProof="0" dirty="0">
              <a:ln>
                <a:noFill/>
              </a:ln>
              <a:solidFill>
                <a:schemeClr val="bg1"/>
              </a:solidFill>
              <a:effectLst/>
              <a:uLnTx/>
              <a:uFillTx/>
              <a:latin typeface="+mj-lt"/>
              <a:ea typeface="+mj-ea"/>
              <a:cs typeface="+mj-cs"/>
            </a:endParaRPr>
          </a:p>
        </p:txBody>
      </p:sp>
      <p:sp>
        <p:nvSpPr>
          <p:cNvPr id="6" name="Title 2"/>
          <p:cNvSpPr txBox="1">
            <a:spLocks/>
          </p:cNvSpPr>
          <p:nvPr/>
        </p:nvSpPr>
        <p:spPr>
          <a:xfrm>
            <a:off x="342900" y="1724026"/>
            <a:ext cx="8572500" cy="590550"/>
          </a:xfrm>
          <a:prstGeom prst="rect">
            <a:avLst/>
          </a:prstGeom>
        </p:spPr>
        <p:style>
          <a:lnRef idx="0">
            <a:scrgbClr r="0" g="0" b="0"/>
          </a:lnRef>
          <a:fillRef idx="1002">
            <a:schemeClr val="dk2"/>
          </a:fillRef>
          <a:effectRef idx="0">
            <a:scrgbClr r="0" g="0" b="0"/>
          </a:effectRef>
          <a:fontRef idx="major"/>
        </p:style>
        <p:txBody>
          <a:bodyPr>
            <a:normAutofit/>
          </a:bodyPr>
          <a:lstStyle/>
          <a:p>
            <a:pPr lvl="0" algn="ctr">
              <a:lnSpc>
                <a:spcPct val="90000"/>
              </a:lnSpc>
              <a:spcBef>
                <a:spcPct val="0"/>
              </a:spcBef>
              <a:defRPr/>
            </a:pPr>
            <a:r>
              <a:rPr lang="en-US" sz="3600" b="1" cap="all" dirty="0">
                <a:solidFill>
                  <a:schemeClr val="bg1"/>
                </a:solidFill>
              </a:rPr>
              <a:t>Discussion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16</a:t>
            </a:fld>
            <a:endParaRPr lang="en-US" dirty="0"/>
          </a:p>
        </p:txBody>
      </p:sp>
      <p:sp>
        <p:nvSpPr>
          <p:cNvPr id="4" name="TextBox 3"/>
          <p:cNvSpPr txBox="1"/>
          <p:nvPr/>
        </p:nvSpPr>
        <p:spPr>
          <a:xfrm>
            <a:off x="342899" y="2638425"/>
            <a:ext cx="856297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solidFill>
                  <a:schemeClr val="bg1"/>
                </a:solidFill>
              </a:rPr>
              <a:t>The project concluded successfully in getting automated inference about the inquired city for its users and helped in categorizing the nearby eateries distinctively.</a:t>
            </a:r>
          </a:p>
        </p:txBody>
      </p:sp>
      <p:sp>
        <p:nvSpPr>
          <p:cNvPr id="5" name="Title 2"/>
          <p:cNvSpPr txBox="1">
            <a:spLocks/>
          </p:cNvSpPr>
          <p:nvPr/>
        </p:nvSpPr>
        <p:spPr>
          <a:xfrm>
            <a:off x="2026854" y="876351"/>
            <a:ext cx="4956942" cy="1508126"/>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all" spc="0" normalizeH="0" baseline="0" noProof="0" dirty="0">
              <a:ln>
                <a:noFill/>
              </a:ln>
              <a:solidFill>
                <a:schemeClr val="bg1"/>
              </a:solidFill>
              <a:effectLst/>
              <a:uLnTx/>
              <a:uFillTx/>
              <a:latin typeface="+mj-lt"/>
              <a:ea typeface="+mj-ea"/>
              <a:cs typeface="+mj-cs"/>
            </a:endParaRPr>
          </a:p>
        </p:txBody>
      </p:sp>
      <p:sp>
        <p:nvSpPr>
          <p:cNvPr id="6" name="Title 2"/>
          <p:cNvSpPr txBox="1">
            <a:spLocks/>
          </p:cNvSpPr>
          <p:nvPr/>
        </p:nvSpPr>
        <p:spPr>
          <a:xfrm>
            <a:off x="342900" y="1724026"/>
            <a:ext cx="8572500" cy="590550"/>
          </a:xfrm>
          <a:prstGeom prst="rect">
            <a:avLst/>
          </a:prstGeom>
        </p:spPr>
        <p:style>
          <a:lnRef idx="0">
            <a:scrgbClr r="0" g="0" b="0"/>
          </a:lnRef>
          <a:fillRef idx="1002">
            <a:schemeClr val="dk2"/>
          </a:fillRef>
          <a:effectRef idx="0">
            <a:scrgbClr r="0" g="0" b="0"/>
          </a:effectRef>
          <a:fontRef idx="major"/>
        </p:style>
        <p:txBody>
          <a:bodyPr>
            <a:normAutofit/>
          </a:bodyPr>
          <a:lstStyle/>
          <a:p>
            <a:pPr lvl="0" algn="ctr">
              <a:lnSpc>
                <a:spcPct val="90000"/>
              </a:lnSpc>
              <a:spcBef>
                <a:spcPct val="0"/>
              </a:spcBef>
            </a:pPr>
            <a:r>
              <a:rPr lang="en-US" sz="3600" b="1" dirty="0">
                <a:solidFill>
                  <a:schemeClr val="bg1"/>
                </a:solidFill>
              </a:rPr>
              <a:t>Conclusion</a:t>
            </a:r>
            <a:endParaRPr lang="en-US" sz="3600" b="1" cap="all"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26631" y="20298"/>
            <a:ext cx="9144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1374277"/>
            <a:ext cx="5493320"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112579" y="2676576"/>
            <a:ext cx="4956942" cy="1508126"/>
          </a:xfrm>
        </p:spPr>
        <p:txBody>
          <a:bodyPr anchor="ctr"/>
          <a:lstStyle/>
          <a:p>
            <a:r>
              <a:rPr lang="en-US" dirty="0"/>
              <a:t>THANK YOU</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446913" y="6468304"/>
            <a:ext cx="30861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8661952" y="6356350"/>
            <a:ext cx="482048"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8661952" y="6413649"/>
            <a:ext cx="482048"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36379" y="2705151"/>
            <a:ext cx="4956942" cy="1508126"/>
          </a:xfrm>
        </p:spPr>
        <p:txBody>
          <a:bodyPr>
            <a:normAutofit/>
          </a:bodyPr>
          <a:lstStyle/>
          <a:p>
            <a:r>
              <a:rPr lang="en-US" dirty="0"/>
              <a:t>Introduction</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207763" y="209550"/>
            <a:ext cx="8688587" cy="533400"/>
          </a:xfrm>
        </p:spPr>
        <p:style>
          <a:lnRef idx="0">
            <a:scrgbClr r="0" g="0" b="0"/>
          </a:lnRef>
          <a:fillRef idx="1001">
            <a:schemeClr val="dk2"/>
          </a:fillRef>
          <a:effectRef idx="0">
            <a:scrgbClr r="0" g="0" b="0"/>
          </a:effectRef>
          <a:fontRef idx="major"/>
        </p:style>
        <p:txBody>
          <a:bodyPr>
            <a:normAutofit fontScale="90000"/>
          </a:bodyPr>
          <a:lstStyle/>
          <a:p>
            <a:r>
              <a:rPr lang="en-US" dirty="0"/>
              <a:t>Problem Statement</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013853" y="972458"/>
            <a:ext cx="6879485"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250376" y="1547133"/>
            <a:ext cx="8269772"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8" name="Content Placeholder 7"/>
          <p:cNvSpPr>
            <a:spLocks noGrp="1"/>
          </p:cNvSpPr>
          <p:nvPr>
            <p:ph idx="1"/>
          </p:nvPr>
        </p:nvSpPr>
        <p:spPr>
          <a:xfrm>
            <a:off x="228600" y="1543050"/>
            <a:ext cx="8324850" cy="4724400"/>
          </a:xfrm>
          <a:ln/>
        </p:spPr>
        <p:style>
          <a:lnRef idx="0">
            <a:schemeClr val="accent5"/>
          </a:lnRef>
          <a:fillRef idx="3">
            <a:schemeClr val="accent5"/>
          </a:fillRef>
          <a:effectRef idx="3">
            <a:schemeClr val="accent5"/>
          </a:effectRef>
          <a:fontRef idx="minor">
            <a:schemeClr val="lt1"/>
          </a:fontRef>
        </p:style>
        <p:txBody>
          <a:bodyPr>
            <a:normAutofit/>
          </a:bodyPr>
          <a:lstStyle/>
          <a:p>
            <a:pPr algn="just">
              <a:buNone/>
            </a:pPr>
            <a:endParaRPr lang="en-US" sz="2100" dirty="0"/>
          </a:p>
          <a:p>
            <a:pPr algn="just">
              <a:buNone/>
            </a:pPr>
            <a:r>
              <a:rPr lang="en-US" sz="2100" dirty="0"/>
              <a:t>	</a:t>
            </a:r>
          </a:p>
          <a:p>
            <a:pPr algn="just">
              <a:buNone/>
            </a:pPr>
            <a:r>
              <a:rPr lang="en-US" sz="2100" dirty="0"/>
              <a:t>	RecoWeb a recommendation website wants to offer a new type of feature that helps its users in categorizing the nearby eateries in major cities of the world with respect to uniqueness of cuisines and help tourists complete their tour without missing anything on the culinary side of things. </a:t>
            </a:r>
          </a:p>
          <a:p>
            <a:pPr algn="just">
              <a:buNone/>
            </a:pPr>
            <a:r>
              <a:rPr lang="en-US" sz="2100" dirty="0"/>
              <a:t>	</a:t>
            </a:r>
          </a:p>
          <a:p>
            <a:pPr algn="just">
              <a:buNone/>
            </a:pPr>
            <a:r>
              <a:rPr lang="en-US" sz="2100" dirty="0">
                <a:solidFill>
                  <a:schemeClr val="tx1"/>
                </a:solidFill>
              </a:rPr>
              <a:t>	Stakeholders:</a:t>
            </a:r>
            <a:r>
              <a:rPr lang="en-US" sz="2100" dirty="0"/>
              <a:t> RecoWeb</a:t>
            </a:r>
          </a:p>
          <a:p>
            <a:pPr algn="just">
              <a:buNone/>
            </a:pPr>
            <a:endParaRPr lang="en-US" sz="2100" dirty="0">
              <a:solidFill>
                <a:schemeClr val="tx1"/>
              </a:solidFill>
            </a:endParaRPr>
          </a:p>
          <a:p>
            <a:pPr algn="just">
              <a:buNone/>
            </a:pPr>
            <a:r>
              <a:rPr lang="en-US" sz="2100" dirty="0">
                <a:solidFill>
                  <a:schemeClr val="tx1"/>
                </a:solidFill>
              </a:rPr>
              <a:t>	Target Audience: </a:t>
            </a:r>
            <a:r>
              <a:rPr lang="en-US" sz="2100" dirty="0"/>
              <a:t>People touring these cities and looking</a:t>
            </a:r>
          </a:p>
          <a:p>
            <a:pPr algn="just">
              <a:buNone/>
            </a:pPr>
            <a:r>
              <a:rPr lang="en-US" sz="2100" dirty="0"/>
              <a:t>	 		     for unique  cuisines.</a:t>
            </a:r>
          </a:p>
          <a:p>
            <a:pPr algn="just"/>
            <a:endParaRPr lang="en-US" sz="2100" dirty="0"/>
          </a:p>
        </p:txBody>
      </p:sp>
    </p:spTree>
    <p:extLst>
      <p:ext uri="{BB962C8B-B14F-4D97-AF65-F5344CB8AC3E}">
        <p14:creationId xmlns:p14="http://schemas.microsoft.com/office/powerpoint/2010/main" val="277909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36379" y="2705151"/>
            <a:ext cx="4956942" cy="1508126"/>
          </a:xfrm>
        </p:spPr>
        <p:txBody>
          <a:bodyPr>
            <a:normAutofit/>
          </a:bodyPr>
          <a:lstStyle/>
          <a:p>
            <a:r>
              <a:rPr lang="en-US" dirty="0"/>
              <a:t>Data</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 y="1143000"/>
            <a:ext cx="8124825" cy="1114425"/>
          </a:xfrm>
          <a:ln/>
        </p:spPr>
        <p:style>
          <a:lnRef idx="0">
            <a:schemeClr val="accent5"/>
          </a:lnRef>
          <a:fillRef idx="3">
            <a:schemeClr val="accent5"/>
          </a:fillRef>
          <a:effectRef idx="3">
            <a:schemeClr val="accent5"/>
          </a:effectRef>
          <a:fontRef idx="minor">
            <a:schemeClr val="lt1"/>
          </a:fontRef>
        </p:style>
        <p:txBody>
          <a:bodyPr/>
          <a:lstStyle/>
          <a:p>
            <a:pPr algn="ctr"/>
            <a:r>
              <a:rPr lang="en-US" sz="1600" dirty="0"/>
              <a:t>This dataset helps us locating the cities with their latitudes and longitudes. We use this to standardize our city names and focus on only ~26000 major cities in the world . We do this to ensure that our analysis does not corrupt due two cities having similar names</a:t>
            </a:r>
            <a:r>
              <a:rPr lang="en-US" sz="1800" dirty="0"/>
              <a:t>.</a:t>
            </a:r>
          </a:p>
        </p:txBody>
      </p:sp>
      <p:sp>
        <p:nvSpPr>
          <p:cNvPr id="3" name="Slide Number Placeholder 2"/>
          <p:cNvSpPr>
            <a:spLocks noGrp="1"/>
          </p:cNvSpPr>
          <p:nvPr>
            <p:ph type="sldNum" sz="quarter" idx="11"/>
          </p:nvPr>
        </p:nvSpPr>
        <p:spPr/>
        <p:txBody>
          <a:bodyPr/>
          <a:lstStyle/>
          <a:p>
            <a:fld id="{8C2E478F-E849-4A8C-AF1F-CBCC78A7CBFA}" type="slidenum">
              <a:rPr lang="en-US" noProof="0" smtClean="0"/>
              <a:pPr/>
              <a:t>5</a:t>
            </a:fld>
            <a:endParaRPr lang="en-US" noProof="0"/>
          </a:p>
        </p:txBody>
      </p:sp>
      <p:sp>
        <p:nvSpPr>
          <p:cNvPr id="4" name="Title 3"/>
          <p:cNvSpPr>
            <a:spLocks noGrp="1"/>
          </p:cNvSpPr>
          <p:nvPr>
            <p:ph type="title"/>
          </p:nvPr>
        </p:nvSpPr>
        <p:spPr>
          <a:xfrm>
            <a:off x="542163" y="152400"/>
            <a:ext cx="8116062" cy="600075"/>
          </a:xfrm>
        </p:spPr>
        <p:style>
          <a:lnRef idx="0">
            <a:scrgbClr r="0" g="0" b="0"/>
          </a:lnRef>
          <a:fillRef idx="1001">
            <a:schemeClr val="dk2"/>
          </a:fillRef>
          <a:effectRef idx="0">
            <a:scrgbClr r="0" g="0" b="0"/>
          </a:effectRef>
          <a:fontRef idx="major"/>
        </p:style>
        <p:txBody>
          <a:bodyPr>
            <a:normAutofit fontScale="90000"/>
          </a:bodyPr>
          <a:lstStyle/>
          <a:p>
            <a:r>
              <a:rPr lang="en-US" dirty="0"/>
              <a:t>World Cities Dataset</a:t>
            </a:r>
            <a:endParaRPr lang="en-US" b="0" dirty="0"/>
          </a:p>
        </p:txBody>
      </p:sp>
      <p:pic>
        <p:nvPicPr>
          <p:cNvPr id="3074" name="Picture 2"/>
          <p:cNvPicPr>
            <a:picLocks noChangeAspect="1" noChangeArrowheads="1"/>
          </p:cNvPicPr>
          <p:nvPr/>
        </p:nvPicPr>
        <p:blipFill>
          <a:blip r:embed="rId2"/>
          <a:srcRect/>
          <a:stretch>
            <a:fillRect/>
          </a:stretch>
        </p:blipFill>
        <p:spPr bwMode="auto">
          <a:xfrm>
            <a:off x="457200" y="2743200"/>
            <a:ext cx="8105774" cy="3419476"/>
          </a:xfrm>
          <a:prstGeom prst="rect">
            <a:avLst/>
          </a:prstGeom>
          <a:noFill/>
          <a:ln w="9525">
            <a:noFill/>
            <a:miter lim="800000"/>
            <a:headEnd/>
            <a:tailEnd/>
          </a:ln>
          <a:effectLst>
            <a:outerShdw blurRad="44450" dist="27940" dir="5400000" algn="ctr">
              <a:srgbClr val="000000">
                <a:alpha val="32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23875" y="1343025"/>
            <a:ext cx="8124825" cy="1114425"/>
          </a:xfrm>
          <a:ln>
            <a:noFill/>
          </a:ln>
          <a:effectLst>
            <a:outerShdw blurRad="44450" dist="27940" dir="5400000" algn="ctr">
              <a:srgbClr val="000000">
                <a:alpha val="32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1600" dirty="0"/>
              <a:t>We use the explore query to get unique eateries nearby the city center within a 5 km radius. We then cluster them into groups and present them to the user wholly as a group to choose from.</a:t>
            </a:r>
            <a:endParaRPr lang="en-US" sz="1800" dirty="0"/>
          </a:p>
        </p:txBody>
      </p:sp>
      <p:sp>
        <p:nvSpPr>
          <p:cNvPr id="3" name="Slide Number Placeholder 2"/>
          <p:cNvSpPr>
            <a:spLocks noGrp="1"/>
          </p:cNvSpPr>
          <p:nvPr>
            <p:ph type="sldNum" sz="quarter" idx="11"/>
          </p:nvPr>
        </p:nvSpPr>
        <p:spPr/>
        <p:txBody>
          <a:bodyPr/>
          <a:lstStyle/>
          <a:p>
            <a:fld id="{8C2E478F-E849-4A8C-AF1F-CBCC78A7CBFA}" type="slidenum">
              <a:rPr lang="en-US" noProof="0" smtClean="0"/>
              <a:pPr/>
              <a:t>6</a:t>
            </a:fld>
            <a:endParaRPr lang="en-US" noProof="0"/>
          </a:p>
        </p:txBody>
      </p:sp>
      <p:sp>
        <p:nvSpPr>
          <p:cNvPr id="4" name="Title 3"/>
          <p:cNvSpPr>
            <a:spLocks noGrp="1"/>
          </p:cNvSpPr>
          <p:nvPr>
            <p:ph type="title"/>
          </p:nvPr>
        </p:nvSpPr>
        <p:spPr>
          <a:xfrm>
            <a:off x="523113" y="342900"/>
            <a:ext cx="8135112" cy="676275"/>
          </a:xfrm>
        </p:spPr>
        <p:style>
          <a:lnRef idx="0">
            <a:scrgbClr r="0" g="0" b="0"/>
          </a:lnRef>
          <a:fillRef idx="1001">
            <a:schemeClr val="dk2"/>
          </a:fillRef>
          <a:effectRef idx="0">
            <a:scrgbClr r="0" g="0" b="0"/>
          </a:effectRef>
          <a:fontRef idx="major"/>
        </p:style>
        <p:txBody>
          <a:bodyPr>
            <a:normAutofit fontScale="90000"/>
          </a:bodyPr>
          <a:lstStyle/>
          <a:p>
            <a:r>
              <a:rPr lang="en-US" dirty="0"/>
              <a:t>Foursquare API Query</a:t>
            </a:r>
            <a:endParaRPr lang="en-US" b="0" dirty="0"/>
          </a:p>
        </p:txBody>
      </p:sp>
      <p:pic>
        <p:nvPicPr>
          <p:cNvPr id="4098" name="Picture 2"/>
          <p:cNvPicPr>
            <a:picLocks noChangeAspect="1" noChangeArrowheads="1"/>
          </p:cNvPicPr>
          <p:nvPr/>
        </p:nvPicPr>
        <p:blipFill>
          <a:blip r:embed="rId2"/>
          <a:srcRect/>
          <a:stretch>
            <a:fillRect/>
          </a:stretch>
        </p:blipFill>
        <p:spPr bwMode="auto">
          <a:xfrm>
            <a:off x="1557338" y="2990849"/>
            <a:ext cx="5919787" cy="2819401"/>
          </a:xfrm>
          <a:prstGeom prst="rect">
            <a:avLst/>
          </a:prstGeom>
          <a:noFill/>
          <a:ln w="9525">
            <a:noFill/>
            <a:miter lim="800000"/>
            <a:headEnd/>
            <a:tailEnd/>
          </a:ln>
          <a:effectLst>
            <a:outerShdw blurRad="44450" dist="27940" dir="5400000" algn="ctr">
              <a:srgbClr val="000000">
                <a:alpha val="32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extBox 3"/>
          <p:cNvSpPr txBox="1"/>
          <p:nvPr/>
        </p:nvSpPr>
        <p:spPr>
          <a:xfrm>
            <a:off x="266700" y="1200150"/>
            <a:ext cx="8582025" cy="5078313"/>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just">
              <a:buNone/>
            </a:pPr>
            <a:r>
              <a:rPr lang="en-US" dirty="0">
                <a:solidFill>
                  <a:schemeClr val="bg1"/>
                </a:solidFill>
              </a:rPr>
              <a:t>    1.Users will be asked to input a city of their choice.</a:t>
            </a:r>
          </a:p>
          <a:p>
            <a:pPr algn="just">
              <a:buNone/>
            </a:pPr>
            <a:r>
              <a:rPr lang="en-US" dirty="0">
                <a:solidFill>
                  <a:schemeClr val="bg1"/>
                </a:solidFill>
              </a:rPr>
              <a:t>    </a:t>
            </a:r>
          </a:p>
          <a:p>
            <a:pPr algn="just">
              <a:buNone/>
            </a:pPr>
            <a:r>
              <a:rPr lang="en-US" dirty="0">
                <a:solidFill>
                  <a:schemeClr val="bg1"/>
                </a:solidFill>
              </a:rPr>
              <a:t>    2. We will first find out latitude and longitude for our city using a world cities dataset.</a:t>
            </a:r>
          </a:p>
          <a:p>
            <a:pPr algn="just">
              <a:buNone/>
            </a:pPr>
            <a:endParaRPr lang="en-US" dirty="0">
              <a:solidFill>
                <a:schemeClr val="bg1"/>
              </a:solidFill>
            </a:endParaRPr>
          </a:p>
          <a:p>
            <a:pPr algn="just">
              <a:buNone/>
            </a:pPr>
            <a:r>
              <a:rPr lang="en-US" dirty="0">
                <a:solidFill>
                  <a:schemeClr val="bg1"/>
                </a:solidFill>
              </a:rPr>
              <a:t>        (Dataset attributed to : https://simplemaps.com/data/world-cities )</a:t>
            </a:r>
          </a:p>
          <a:p>
            <a:pPr algn="just">
              <a:buNone/>
            </a:pPr>
            <a:endParaRPr lang="en-US" dirty="0">
              <a:solidFill>
                <a:schemeClr val="bg1"/>
              </a:solidFill>
            </a:endParaRPr>
          </a:p>
          <a:p>
            <a:pPr algn="just">
              <a:buNone/>
            </a:pPr>
            <a:r>
              <a:rPr lang="en-US" dirty="0">
                <a:solidFill>
                  <a:schemeClr val="bg1"/>
                </a:solidFill>
              </a:rPr>
              <a:t>    3. Then we will be using Four Square’s API to find out all eateries within a 5 km radius of </a:t>
            </a:r>
          </a:p>
          <a:p>
            <a:pPr algn="just">
              <a:buNone/>
            </a:pPr>
            <a:r>
              <a:rPr lang="en-US" dirty="0">
                <a:solidFill>
                  <a:schemeClr val="bg1"/>
                </a:solidFill>
              </a:rPr>
              <a:t>         the city center.</a:t>
            </a:r>
          </a:p>
          <a:p>
            <a:pPr algn="just">
              <a:buNone/>
            </a:pPr>
            <a:r>
              <a:rPr lang="en-US" dirty="0">
                <a:solidFill>
                  <a:schemeClr val="bg1"/>
                </a:solidFill>
              </a:rPr>
              <a:t>        </a:t>
            </a:r>
          </a:p>
          <a:p>
            <a:pPr algn="just">
              <a:buNone/>
            </a:pPr>
            <a:r>
              <a:rPr lang="en-US" dirty="0">
                <a:solidFill>
                  <a:schemeClr val="bg1"/>
                </a:solidFill>
              </a:rPr>
              <a:t>        The type of categories available are:</a:t>
            </a:r>
          </a:p>
          <a:p>
            <a:pPr algn="just">
              <a:buNone/>
            </a:pPr>
            <a:r>
              <a:rPr lang="en-US" dirty="0">
                <a:solidFill>
                  <a:schemeClr val="bg1"/>
                </a:solidFill>
              </a:rPr>
              <a:t>        </a:t>
            </a:r>
          </a:p>
          <a:p>
            <a:pPr algn="just">
              <a:buNone/>
            </a:pPr>
            <a:r>
              <a:rPr lang="en-US" dirty="0">
                <a:solidFill>
                  <a:schemeClr val="bg1"/>
                </a:solidFill>
              </a:rPr>
              <a:t>        a. Food</a:t>
            </a:r>
          </a:p>
          <a:p>
            <a:pPr algn="just">
              <a:buNone/>
            </a:pPr>
            <a:r>
              <a:rPr lang="en-US" dirty="0">
                <a:solidFill>
                  <a:schemeClr val="bg1"/>
                </a:solidFill>
              </a:rPr>
              <a:t>        b. Coffee</a:t>
            </a:r>
          </a:p>
          <a:p>
            <a:pPr algn="just">
              <a:buNone/>
            </a:pPr>
            <a:r>
              <a:rPr lang="en-US" dirty="0">
                <a:solidFill>
                  <a:schemeClr val="bg1"/>
                </a:solidFill>
              </a:rPr>
              <a:t>        c. Drinks</a:t>
            </a:r>
          </a:p>
          <a:p>
            <a:pPr algn="just">
              <a:buNone/>
            </a:pPr>
            <a:endParaRPr lang="en-US" dirty="0">
              <a:solidFill>
                <a:schemeClr val="bg1"/>
              </a:solidFill>
            </a:endParaRPr>
          </a:p>
          <a:p>
            <a:pPr algn="just">
              <a:buNone/>
            </a:pPr>
            <a:r>
              <a:rPr lang="en-US" dirty="0">
                <a:solidFill>
                  <a:schemeClr val="bg1"/>
                </a:solidFill>
              </a:rPr>
              <a:t>    4. We then clean our data to remove any duplicates that may have arisen due to overlap </a:t>
            </a:r>
          </a:p>
          <a:p>
            <a:pPr algn="just">
              <a:buNone/>
            </a:pPr>
            <a:r>
              <a:rPr lang="en-US" dirty="0">
                <a:solidFill>
                  <a:schemeClr val="bg1"/>
                </a:solidFill>
              </a:rPr>
              <a:t>        of categories.</a:t>
            </a:r>
          </a:p>
          <a:p>
            <a:pPr algn="just"/>
            <a:endParaRPr lang="en-US" dirty="0">
              <a:solidFill>
                <a:schemeClr val="bg1"/>
              </a:solidFill>
            </a:endParaRPr>
          </a:p>
        </p:txBody>
      </p:sp>
      <p:sp>
        <p:nvSpPr>
          <p:cNvPr id="5" name="Title 2"/>
          <p:cNvSpPr txBox="1">
            <a:spLocks/>
          </p:cNvSpPr>
          <p:nvPr/>
        </p:nvSpPr>
        <p:spPr>
          <a:xfrm>
            <a:off x="247650" y="266701"/>
            <a:ext cx="8562975" cy="666750"/>
          </a:xfrm>
          <a:prstGeom prst="rect">
            <a:avLst/>
          </a:prstGeom>
        </p:spPr>
        <p:style>
          <a:lnRef idx="0">
            <a:scrgbClr r="0" g="0" b="0"/>
          </a:lnRef>
          <a:fillRef idx="1002">
            <a:schemeClr val="dk2"/>
          </a:fillRef>
          <a:effectRef idx="0">
            <a:scrgbClr r="0" g="0" b="0"/>
          </a:effectRef>
          <a:fontRef idx="major"/>
        </p:style>
        <p:txBody>
          <a:bodyPr>
            <a:normAutofit fontScale="4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all" spc="0" normalizeH="0" baseline="0" noProof="0" dirty="0">
              <a:ln>
                <a:noFill/>
              </a:ln>
              <a:solidFill>
                <a:schemeClr val="bg1"/>
              </a:solidFill>
              <a:effectLst/>
              <a:uLnTx/>
              <a:uFillTx/>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000" b="1" i="0" u="none" strike="noStrike" kern="1200" cap="all" spc="0" normalizeH="0" baseline="0" noProof="0" dirty="0">
                <a:ln>
                  <a:noFill/>
                </a:ln>
                <a:solidFill>
                  <a:schemeClr val="bg1"/>
                </a:solidFill>
                <a:effectLst/>
                <a:uLnTx/>
                <a:uFillTx/>
                <a:latin typeface="+mj-lt"/>
                <a:ea typeface="+mj-ea"/>
                <a:cs typeface="+mj-cs"/>
              </a:rPr>
              <a:t>Methodology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7650" y="1419226"/>
            <a:ext cx="8696325" cy="3695700"/>
          </a:xfrm>
        </p:spPr>
        <p:style>
          <a:lnRef idx="0">
            <a:schemeClr val="accent5"/>
          </a:lnRef>
          <a:fillRef idx="3">
            <a:schemeClr val="accent5"/>
          </a:fillRef>
          <a:effectRef idx="3">
            <a:schemeClr val="accent5"/>
          </a:effectRef>
          <a:fontRef idx="minor">
            <a:schemeClr val="lt1"/>
          </a:fontRef>
        </p:style>
        <p:txBody>
          <a:bodyPr>
            <a:normAutofit/>
          </a:bodyPr>
          <a:lstStyle/>
          <a:p>
            <a:pPr>
              <a:buNone/>
            </a:pPr>
            <a:r>
              <a:rPr lang="en-US" sz="1800" dirty="0"/>
              <a:t>        </a:t>
            </a:r>
          </a:p>
          <a:p>
            <a:pPr>
              <a:buNone/>
            </a:pPr>
            <a:r>
              <a:rPr lang="en-US" sz="1800" dirty="0"/>
              <a:t>    5. We then one hot encode the data to make it suitable for simplified clustering.</a:t>
            </a:r>
          </a:p>
          <a:p>
            <a:pPr>
              <a:buNone/>
            </a:pPr>
            <a:endParaRPr lang="en-US" sz="1800" dirty="0"/>
          </a:p>
          <a:p>
            <a:pPr>
              <a:buNone/>
            </a:pPr>
            <a:r>
              <a:rPr lang="en-US" sz="1800" dirty="0"/>
              <a:t>    6. We then use k means clustering to find similarities and dissimilarities between eateries. </a:t>
            </a:r>
          </a:p>
          <a:p>
            <a:pPr>
              <a:buNone/>
            </a:pPr>
            <a:r>
              <a:rPr lang="en-US" sz="1800" dirty="0"/>
              <a:t>    </a:t>
            </a:r>
          </a:p>
          <a:p>
            <a:pPr>
              <a:buNone/>
            </a:pPr>
            <a:r>
              <a:rPr lang="en-US" sz="1800" dirty="0"/>
              <a:t>    7. Finally using Folium we display the results for each city.</a:t>
            </a:r>
          </a:p>
          <a:p>
            <a:pPr>
              <a:buNone/>
            </a:pPr>
            <a:r>
              <a:rPr lang="en-US" sz="1800" dirty="0"/>
              <a:t>    </a:t>
            </a:r>
          </a:p>
          <a:p>
            <a:pPr>
              <a:buNone/>
            </a:pPr>
            <a:r>
              <a:rPr lang="en-US" sz="1800" dirty="0"/>
              <a:t>    8. In the end we output dataframes pertaining to various categories to educate user about all the different choices available to them in that particular city</a:t>
            </a:r>
          </a:p>
        </p:txBody>
      </p:sp>
      <p:sp>
        <p:nvSpPr>
          <p:cNvPr id="5" name="Slide Number Placeholder 4"/>
          <p:cNvSpPr>
            <a:spLocks noGrp="1"/>
          </p:cNvSpPr>
          <p:nvPr>
            <p:ph type="sldNum" sz="quarter" idx="11"/>
          </p:nvPr>
        </p:nvSpPr>
        <p:spPr/>
        <p:txBody>
          <a:bodyPr/>
          <a:lstStyle/>
          <a:p>
            <a:fld id="{8C2E478F-E849-4A8C-AF1F-CBCC78A7CBFA}" type="slidenum">
              <a:rPr lang="en-US" smtClean="0"/>
              <a:pPr/>
              <a:t>9</a:t>
            </a:fld>
            <a:endParaRPr lang="en-US" dirty="0"/>
          </a:p>
        </p:txBody>
      </p:sp>
      <p:sp>
        <p:nvSpPr>
          <p:cNvPr id="7" name="Title 2"/>
          <p:cNvSpPr txBox="1">
            <a:spLocks/>
          </p:cNvSpPr>
          <p:nvPr/>
        </p:nvSpPr>
        <p:spPr>
          <a:xfrm>
            <a:off x="228600" y="466726"/>
            <a:ext cx="8677275" cy="666750"/>
          </a:xfrm>
          <a:prstGeom prst="rect">
            <a:avLst/>
          </a:prstGeom>
        </p:spPr>
        <p:style>
          <a:lnRef idx="0">
            <a:scrgbClr r="0" g="0" b="0"/>
          </a:lnRef>
          <a:fillRef idx="1002">
            <a:schemeClr val="dk2"/>
          </a:fillRef>
          <a:effectRef idx="0">
            <a:scrgbClr r="0" g="0" b="0"/>
          </a:effectRef>
          <a:fontRef idx="major"/>
        </p:style>
        <p:txBody>
          <a:bodyPr>
            <a:normAutofit fontScale="4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all" spc="0" normalizeH="0" baseline="0" noProof="0" dirty="0">
              <a:ln>
                <a:noFill/>
              </a:ln>
              <a:solidFill>
                <a:schemeClr val="bg1"/>
              </a:solidFill>
              <a:effectLst/>
              <a:uLnTx/>
              <a:uFillTx/>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000" b="1" i="0" u="none" strike="noStrike" kern="1200" cap="all" spc="0" normalizeH="0" baseline="0" noProof="0" dirty="0">
                <a:ln>
                  <a:noFill/>
                </a:ln>
                <a:solidFill>
                  <a:schemeClr val="bg1"/>
                </a:solidFill>
                <a:effectLst/>
                <a:uLnTx/>
                <a:uFillTx/>
                <a:latin typeface="+mj-lt"/>
                <a:ea typeface="+mj-ea"/>
                <a:cs typeface="+mj-cs"/>
              </a:rPr>
              <a:t>Methodology</a:t>
            </a:r>
          </a:p>
        </p:txBody>
      </p:sp>
    </p:spTree>
  </p:cSld>
  <p:clrMapOvr>
    <a:masterClrMapping/>
  </p:clrMapOvr>
</p:sld>
</file>

<file path=ppt/theme/theme1.xml><?xml version="1.0" encoding="utf-8"?>
<a:theme xmlns:a="http://schemas.openxmlformats.org/drawingml/2006/main" name="tf34357351_win32">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535</Words>
  <Application>Microsoft Office PowerPoint</Application>
  <PresentationFormat>On-screen Show (4:3)</PresentationFormat>
  <Paragraphs>74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tf34357351_win32</vt:lpstr>
      <vt:lpstr>Capstone Project   The Battle of Neighborhoods</vt:lpstr>
      <vt:lpstr>Introduction </vt:lpstr>
      <vt:lpstr>Problem Statement</vt:lpstr>
      <vt:lpstr>Data </vt:lpstr>
      <vt:lpstr>World Cities Dataset</vt:lpstr>
      <vt:lpstr>Foursquare API Query</vt:lpstr>
      <vt:lpstr>Methodology</vt:lpstr>
      <vt:lpstr>PowerPoint Presentation</vt:lpstr>
      <vt:lpstr>PowerPoint Presentation</vt:lpstr>
      <vt:lpstr>Results</vt:lpstr>
      <vt:lpstr>PowerPoint Presentation</vt:lpstr>
      <vt:lpstr>PowerPoint Presentation</vt:lpstr>
      <vt:lpstr>Discussion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2019-09-03T05:11:53Z</dcterms:created>
  <dcterms:modified xsi:type="dcterms:W3CDTF">2021-03-14T11:59:39Z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