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2000"/>
  <p:notesSz cx="6858000" cy="9144000"/>
  <p:embeddedFontLst>
    <p:embeddedFont>
      <p:font typeface="Libre Franklin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0" roundtripDataSignature="AMtx7mhWvW3cULBQH86a1TCKk7Y37lvu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ibreFranklinMedium-regular.fntdata"/><Relationship Id="rId25" Type="http://schemas.openxmlformats.org/officeDocument/2006/relationships/slide" Target="slides/slide18.xml"/><Relationship Id="rId28" Type="http://schemas.openxmlformats.org/officeDocument/2006/relationships/font" Target="fonts/LibreFranklinMedium-italic.fntdata"/><Relationship Id="rId27" Type="http://schemas.openxmlformats.org/officeDocument/2006/relationships/font" Target="fonts/LibreFranklinMedium-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ibreFranklinMedium-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7" name="Google Shape;2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31"/>
          <p:cNvSpPr/>
          <p:nvPr/>
        </p:nvSpPr>
        <p:spPr>
          <a:xfrm>
            <a:off x="-19050" y="1905000"/>
            <a:ext cx="12211051"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31"/>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31"/>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31"/>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1"/>
          <p:cNvSpPr/>
          <p:nvPr>
            <p:ph idx="2" type="pic"/>
          </p:nvPr>
        </p:nvSpPr>
        <p:spPr>
          <a:xfrm>
            <a:off x="5183188" y="987425"/>
            <a:ext cx="6172200" cy="4873625"/>
          </a:xfrm>
          <a:prstGeom prst="rect">
            <a:avLst/>
          </a:prstGeom>
          <a:noFill/>
          <a:ln>
            <a:noFill/>
          </a:ln>
        </p:spPr>
      </p:sp>
      <p:sp>
        <p:nvSpPr>
          <p:cNvPr id="148" name="Google Shape;14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164" name="Shape 164"/>
        <p:cNvGrpSpPr/>
        <p:nvPr/>
      </p:nvGrpSpPr>
      <p:grpSpPr>
        <a:xfrm>
          <a:off x="0" y="0"/>
          <a:ext cx="0" cy="0"/>
          <a:chOff x="0" y="0"/>
          <a:chExt cx="0" cy="0"/>
        </a:xfrm>
      </p:grpSpPr>
      <p:sp>
        <p:nvSpPr>
          <p:cNvPr id="165" name="Google Shape;165;p44"/>
          <p:cNvSpPr/>
          <p:nvPr/>
        </p:nvSpPr>
        <p:spPr>
          <a:xfrm>
            <a:off x="-19050" y="1905000"/>
            <a:ext cx="12211051"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4"/>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44"/>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44"/>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9" name="Shape 169"/>
        <p:cNvGrpSpPr/>
        <p:nvPr/>
      </p:nvGrpSpPr>
      <p:grpSpPr>
        <a:xfrm>
          <a:off x="0" y="0"/>
          <a:ext cx="0" cy="0"/>
          <a:chOff x="0" y="0"/>
          <a:chExt cx="0" cy="0"/>
        </a:xfrm>
      </p:grpSpPr>
      <p:sp>
        <p:nvSpPr>
          <p:cNvPr id="170" name="Google Shape;17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7" name="Google Shape;177;p48"/>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8" name="Google Shape;178;p4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9" name="Google Shape;179;p4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80" name="Shape 180"/>
        <p:cNvGrpSpPr/>
        <p:nvPr/>
      </p:nvGrpSpPr>
      <p:grpSpPr>
        <a:xfrm>
          <a:off x="0" y="0"/>
          <a:ext cx="0" cy="0"/>
          <a:chOff x="0" y="0"/>
          <a:chExt cx="0" cy="0"/>
        </a:xfrm>
      </p:grpSpPr>
      <p:sp>
        <p:nvSpPr>
          <p:cNvPr id="181" name="Google Shape;181;p49"/>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2" name="Google Shape;182;p49"/>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3" name="Google Shape;183;p4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84" name="Google Shape;184;p4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85" name="Shape 185"/>
        <p:cNvGrpSpPr/>
        <p:nvPr/>
      </p:nvGrpSpPr>
      <p:grpSpPr>
        <a:xfrm>
          <a:off x="0" y="0"/>
          <a:ext cx="0" cy="0"/>
          <a:chOff x="0" y="0"/>
          <a:chExt cx="0" cy="0"/>
        </a:xfrm>
      </p:grpSpPr>
      <p:sp>
        <p:nvSpPr>
          <p:cNvPr id="186" name="Google Shape;186;p50"/>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7" name="Google Shape;187;p50"/>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8" name="Google Shape;188;p50"/>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89" name="Shape 189"/>
        <p:cNvGrpSpPr/>
        <p:nvPr/>
      </p:nvGrpSpPr>
      <p:grpSpPr>
        <a:xfrm>
          <a:off x="0" y="0"/>
          <a:ext cx="0" cy="0"/>
          <a:chOff x="0" y="0"/>
          <a:chExt cx="0" cy="0"/>
        </a:xfrm>
      </p:grpSpPr>
      <p:sp>
        <p:nvSpPr>
          <p:cNvPr id="190" name="Google Shape;190;p51"/>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1" name="Google Shape;191;p51"/>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92" name="Google Shape;192;p51"/>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3" name="Google Shape;193;p51"/>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4" name="Google Shape;194;p51"/>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5" name="Google Shape;195;p51"/>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6" name="Google Shape;196;p51"/>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7" name="Google Shape;197;p5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8" name="Google Shape;198;p5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9" name="Google Shape;199;p51"/>
          <p:cNvSpPr/>
          <p:nvPr>
            <p:ph idx="3" type="pic"/>
          </p:nvPr>
        </p:nvSpPr>
        <p:spPr>
          <a:xfrm>
            <a:off x="815413" y="2517005"/>
            <a:ext cx="1920000" cy="1920000"/>
          </a:xfrm>
          <a:prstGeom prst="ellipse">
            <a:avLst/>
          </a:prstGeom>
          <a:solidFill>
            <a:srgbClr val="F2F2F2"/>
          </a:solidFill>
          <a:ln>
            <a:noFill/>
          </a:ln>
        </p:spPr>
      </p:sp>
      <p:sp>
        <p:nvSpPr>
          <p:cNvPr id="200" name="Google Shape;200;p51"/>
          <p:cNvSpPr/>
          <p:nvPr>
            <p:ph idx="4" type="pic"/>
          </p:nvPr>
        </p:nvSpPr>
        <p:spPr>
          <a:xfrm>
            <a:off x="3695732" y="2517005"/>
            <a:ext cx="1920000" cy="1920000"/>
          </a:xfrm>
          <a:prstGeom prst="ellipse">
            <a:avLst/>
          </a:prstGeom>
          <a:solidFill>
            <a:srgbClr val="F2F2F2"/>
          </a:solidFill>
          <a:ln>
            <a:noFill/>
          </a:ln>
        </p:spPr>
      </p:sp>
      <p:sp>
        <p:nvSpPr>
          <p:cNvPr id="201" name="Google Shape;201;p51"/>
          <p:cNvSpPr/>
          <p:nvPr>
            <p:ph idx="5" type="pic"/>
          </p:nvPr>
        </p:nvSpPr>
        <p:spPr>
          <a:xfrm>
            <a:off x="6576051" y="2517005"/>
            <a:ext cx="1920000" cy="1920000"/>
          </a:xfrm>
          <a:prstGeom prst="ellipse">
            <a:avLst/>
          </a:prstGeom>
          <a:solidFill>
            <a:srgbClr val="F2F2F2"/>
          </a:solidFill>
          <a:ln>
            <a:noFill/>
          </a:ln>
        </p:spPr>
      </p:sp>
      <p:sp>
        <p:nvSpPr>
          <p:cNvPr id="202" name="Google Shape;202;p51"/>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03" name="Shape 203"/>
        <p:cNvGrpSpPr/>
        <p:nvPr/>
      </p:nvGrpSpPr>
      <p:grpSpPr>
        <a:xfrm>
          <a:off x="0" y="0"/>
          <a:ext cx="0" cy="0"/>
          <a:chOff x="0" y="0"/>
          <a:chExt cx="0" cy="0"/>
        </a:xfrm>
      </p:grpSpPr>
      <p:sp>
        <p:nvSpPr>
          <p:cNvPr id="204" name="Google Shape;204;p52"/>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205" name="Google Shape;205;p52"/>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06" name="Shape 206"/>
        <p:cNvGrpSpPr/>
        <p:nvPr/>
      </p:nvGrpSpPr>
      <p:grpSpPr>
        <a:xfrm>
          <a:off x="0" y="0"/>
          <a:ext cx="0" cy="0"/>
          <a:chOff x="0" y="0"/>
          <a:chExt cx="0" cy="0"/>
        </a:xfrm>
      </p:grpSpPr>
      <p:sp>
        <p:nvSpPr>
          <p:cNvPr id="207" name="Google Shape;207;p53"/>
          <p:cNvSpPr/>
          <p:nvPr>
            <p:ph idx="2" type="pic"/>
          </p:nvPr>
        </p:nvSpPr>
        <p:spPr>
          <a:xfrm>
            <a:off x="0" y="990600"/>
            <a:ext cx="3887755" cy="5867400"/>
          </a:xfrm>
          <a:prstGeom prst="rect">
            <a:avLst/>
          </a:prstGeom>
          <a:solidFill>
            <a:srgbClr val="F2F2F2"/>
          </a:solidFill>
          <a:ln>
            <a:noFill/>
          </a:ln>
        </p:spPr>
      </p:sp>
      <p:sp>
        <p:nvSpPr>
          <p:cNvPr id="208" name="Google Shape;208;p53"/>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09" name="Shape 209"/>
        <p:cNvGrpSpPr/>
        <p:nvPr/>
      </p:nvGrpSpPr>
      <p:grpSpPr>
        <a:xfrm>
          <a:off x="0" y="0"/>
          <a:ext cx="0" cy="0"/>
          <a:chOff x="0" y="0"/>
          <a:chExt cx="0" cy="0"/>
        </a:xfrm>
      </p:grpSpPr>
      <p:sp>
        <p:nvSpPr>
          <p:cNvPr id="210" name="Google Shape;210;p54"/>
          <p:cNvSpPr/>
          <p:nvPr>
            <p:ph idx="2" type="pic"/>
          </p:nvPr>
        </p:nvSpPr>
        <p:spPr>
          <a:xfrm>
            <a:off x="0" y="1013496"/>
            <a:ext cx="3887755" cy="3567632"/>
          </a:xfrm>
          <a:prstGeom prst="rect">
            <a:avLst/>
          </a:prstGeom>
          <a:solidFill>
            <a:srgbClr val="F2F2F2"/>
          </a:solidFill>
          <a:ln>
            <a:noFill/>
          </a:ln>
        </p:spPr>
      </p:sp>
      <p:sp>
        <p:nvSpPr>
          <p:cNvPr id="211" name="Google Shape;211;p54"/>
          <p:cNvSpPr/>
          <p:nvPr>
            <p:ph idx="3" type="pic"/>
          </p:nvPr>
        </p:nvSpPr>
        <p:spPr>
          <a:xfrm>
            <a:off x="8304245" y="0"/>
            <a:ext cx="3887755" cy="4581128"/>
          </a:xfrm>
          <a:prstGeom prst="rect">
            <a:avLst/>
          </a:prstGeom>
          <a:solidFill>
            <a:srgbClr val="F2F2F2"/>
          </a:solidFill>
          <a:ln>
            <a:noFill/>
          </a:ln>
        </p:spPr>
      </p:sp>
      <p:sp>
        <p:nvSpPr>
          <p:cNvPr id="212" name="Google Shape;212;p54"/>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13" name="Shape 213"/>
        <p:cNvGrpSpPr/>
        <p:nvPr/>
      </p:nvGrpSpPr>
      <p:grpSpPr>
        <a:xfrm>
          <a:off x="0" y="0"/>
          <a:ext cx="0" cy="0"/>
          <a:chOff x="0" y="0"/>
          <a:chExt cx="0" cy="0"/>
        </a:xfrm>
      </p:grpSpPr>
      <p:sp>
        <p:nvSpPr>
          <p:cNvPr id="214" name="Google Shape;214;p5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5" name="Google Shape;215;p5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16" name="Google Shape;216;p55"/>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7" name="Google Shape;217;p55"/>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8" name="Google Shape;218;p55"/>
          <p:cNvSpPr/>
          <p:nvPr>
            <p:ph idx="3" type="pic"/>
          </p:nvPr>
        </p:nvSpPr>
        <p:spPr>
          <a:xfrm>
            <a:off x="595027" y="1700808"/>
            <a:ext cx="2400000" cy="2304000"/>
          </a:xfrm>
          <a:prstGeom prst="rect">
            <a:avLst/>
          </a:prstGeom>
          <a:solidFill>
            <a:srgbClr val="F2F2F2"/>
          </a:solidFill>
          <a:ln>
            <a:noFill/>
          </a:ln>
        </p:spPr>
      </p:sp>
      <p:sp>
        <p:nvSpPr>
          <p:cNvPr id="219" name="Google Shape;219;p55"/>
          <p:cNvSpPr/>
          <p:nvPr>
            <p:ph idx="4" type="pic"/>
          </p:nvPr>
        </p:nvSpPr>
        <p:spPr>
          <a:xfrm>
            <a:off x="9196973" y="4101331"/>
            <a:ext cx="2400000" cy="2304000"/>
          </a:xfrm>
          <a:prstGeom prst="rect">
            <a:avLst/>
          </a:prstGeom>
          <a:solidFill>
            <a:srgbClr val="F2F2F2"/>
          </a:solidFill>
          <a:ln>
            <a:noFill/>
          </a:ln>
        </p:spPr>
      </p:sp>
      <p:sp>
        <p:nvSpPr>
          <p:cNvPr id="220" name="Google Shape;220;p55"/>
          <p:cNvSpPr/>
          <p:nvPr>
            <p:ph idx="5" type="pic"/>
          </p:nvPr>
        </p:nvSpPr>
        <p:spPr>
          <a:xfrm>
            <a:off x="3119669" y="4101331"/>
            <a:ext cx="5952663" cy="2304000"/>
          </a:xfrm>
          <a:prstGeom prst="rect">
            <a:avLst/>
          </a:prstGeom>
          <a:solidFill>
            <a:srgbClr val="F2F2F2"/>
          </a:solidFill>
          <a:ln>
            <a:noFill/>
          </a:ln>
        </p:spPr>
      </p:sp>
      <p:sp>
        <p:nvSpPr>
          <p:cNvPr id="221" name="Google Shape;221;p55"/>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222" name="Shape 222"/>
        <p:cNvGrpSpPr/>
        <p:nvPr/>
      </p:nvGrpSpPr>
      <p:grpSpPr>
        <a:xfrm>
          <a:off x="0" y="0"/>
          <a:ext cx="0" cy="0"/>
          <a:chOff x="0" y="0"/>
          <a:chExt cx="0" cy="0"/>
        </a:xfrm>
      </p:grpSpPr>
      <p:sp>
        <p:nvSpPr>
          <p:cNvPr id="223" name="Google Shape;223;p56"/>
          <p:cNvSpPr/>
          <p:nvPr>
            <p:ph idx="2" type="pic"/>
          </p:nvPr>
        </p:nvSpPr>
        <p:spPr>
          <a:xfrm>
            <a:off x="709650" y="480055"/>
            <a:ext cx="4224469" cy="4197085"/>
          </a:xfrm>
          <a:prstGeom prst="rect">
            <a:avLst/>
          </a:prstGeom>
          <a:solidFill>
            <a:srgbClr val="F2F2F2"/>
          </a:solidFill>
          <a:ln>
            <a:noFill/>
          </a:ln>
        </p:spPr>
      </p:sp>
      <p:sp>
        <p:nvSpPr>
          <p:cNvPr id="224" name="Google Shape;224;p56"/>
          <p:cNvSpPr/>
          <p:nvPr>
            <p:ph idx="3" type="pic"/>
          </p:nvPr>
        </p:nvSpPr>
        <p:spPr>
          <a:xfrm>
            <a:off x="5126140" y="480056"/>
            <a:ext cx="6336704" cy="2296105"/>
          </a:xfrm>
          <a:prstGeom prst="rect">
            <a:avLst/>
          </a:prstGeom>
          <a:solidFill>
            <a:srgbClr val="F2F2F2"/>
          </a:solidFill>
          <a:ln>
            <a:noFill/>
          </a:ln>
        </p:spPr>
      </p:sp>
      <p:sp>
        <p:nvSpPr>
          <p:cNvPr id="225" name="Google Shape;225;p56"/>
          <p:cNvSpPr/>
          <p:nvPr>
            <p:ph idx="4" type="pic"/>
          </p:nvPr>
        </p:nvSpPr>
        <p:spPr>
          <a:xfrm>
            <a:off x="5126140" y="2948948"/>
            <a:ext cx="1968000" cy="1728192"/>
          </a:xfrm>
          <a:prstGeom prst="rect">
            <a:avLst/>
          </a:prstGeom>
          <a:solidFill>
            <a:srgbClr val="F2F2F2"/>
          </a:solidFill>
          <a:ln>
            <a:noFill/>
          </a:ln>
        </p:spPr>
      </p:sp>
      <p:sp>
        <p:nvSpPr>
          <p:cNvPr id="226" name="Google Shape;226;p56"/>
          <p:cNvSpPr/>
          <p:nvPr>
            <p:ph idx="5" type="pic"/>
          </p:nvPr>
        </p:nvSpPr>
        <p:spPr>
          <a:xfrm>
            <a:off x="7310492" y="2948948"/>
            <a:ext cx="1968000" cy="1728192"/>
          </a:xfrm>
          <a:prstGeom prst="rect">
            <a:avLst/>
          </a:prstGeom>
          <a:solidFill>
            <a:srgbClr val="F2F2F2"/>
          </a:solidFill>
          <a:ln>
            <a:noFill/>
          </a:ln>
        </p:spPr>
      </p:sp>
      <p:sp>
        <p:nvSpPr>
          <p:cNvPr id="227" name="Google Shape;227;p56"/>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228" name="Shape 228"/>
        <p:cNvGrpSpPr/>
        <p:nvPr/>
      </p:nvGrpSpPr>
      <p:grpSpPr>
        <a:xfrm>
          <a:off x="0" y="0"/>
          <a:ext cx="0" cy="0"/>
          <a:chOff x="0" y="0"/>
          <a:chExt cx="0" cy="0"/>
        </a:xfrm>
      </p:grpSpPr>
      <p:sp>
        <p:nvSpPr>
          <p:cNvPr id="229" name="Google Shape;229;p5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0" name="Google Shape;230;p5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231" name="Google Shape;231;p57"/>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232" name="Google Shape;232;p57"/>
          <p:cNvSpPr/>
          <p:nvPr>
            <p:ph idx="3" type="pic"/>
          </p:nvPr>
        </p:nvSpPr>
        <p:spPr>
          <a:xfrm>
            <a:off x="5705875" y="2485912"/>
            <a:ext cx="4832891" cy="3124239"/>
          </a:xfrm>
          <a:prstGeom prst="rect">
            <a:avLst/>
          </a:prstGeom>
          <a:solidFill>
            <a:srgbClr val="F2F2F2"/>
          </a:solidFill>
          <a:ln>
            <a:noFill/>
          </a:ln>
        </p:spPr>
      </p:sp>
      <p:sp>
        <p:nvSpPr>
          <p:cNvPr id="233" name="Google Shape;233;p57"/>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34" name="Google Shape;234;p57"/>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35" name="Shape 235"/>
        <p:cNvGrpSpPr/>
        <p:nvPr/>
      </p:nvGrpSpPr>
      <p:grpSpPr>
        <a:xfrm>
          <a:off x="0" y="0"/>
          <a:ext cx="0" cy="0"/>
          <a:chOff x="0" y="0"/>
          <a:chExt cx="0" cy="0"/>
        </a:xfrm>
      </p:grpSpPr>
      <p:sp>
        <p:nvSpPr>
          <p:cNvPr id="236" name="Google Shape;236;p5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37" name="Google Shape;237;p5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238" name="Google Shape;238;p58"/>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239" name="Google Shape;239;p58"/>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240" name="Google Shape;240;p58"/>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241" name="Google Shape;241;p58"/>
          <p:cNvSpPr/>
          <p:nvPr>
            <p:ph idx="3" type="pic"/>
          </p:nvPr>
        </p:nvSpPr>
        <p:spPr>
          <a:xfrm>
            <a:off x="909901" y="1957962"/>
            <a:ext cx="3073864" cy="2080028"/>
          </a:xfrm>
          <a:prstGeom prst="rect">
            <a:avLst/>
          </a:prstGeom>
          <a:solidFill>
            <a:srgbClr val="F2F2F2"/>
          </a:solidFill>
          <a:ln>
            <a:noFill/>
          </a:ln>
        </p:spPr>
      </p:sp>
      <p:sp>
        <p:nvSpPr>
          <p:cNvPr id="242" name="Google Shape;242;p58"/>
          <p:cNvSpPr/>
          <p:nvPr>
            <p:ph idx="4" type="pic"/>
          </p:nvPr>
        </p:nvSpPr>
        <p:spPr>
          <a:xfrm>
            <a:off x="4539561" y="1957962"/>
            <a:ext cx="3073864" cy="2080028"/>
          </a:xfrm>
          <a:prstGeom prst="rect">
            <a:avLst/>
          </a:prstGeom>
          <a:solidFill>
            <a:srgbClr val="F2F2F2"/>
          </a:solidFill>
          <a:ln>
            <a:noFill/>
          </a:ln>
        </p:spPr>
      </p:sp>
      <p:sp>
        <p:nvSpPr>
          <p:cNvPr id="243" name="Google Shape;243;p58"/>
          <p:cNvSpPr/>
          <p:nvPr>
            <p:ph idx="5" type="pic"/>
          </p:nvPr>
        </p:nvSpPr>
        <p:spPr>
          <a:xfrm>
            <a:off x="8169221" y="1957962"/>
            <a:ext cx="3073864" cy="2080028"/>
          </a:xfrm>
          <a:prstGeom prst="rect">
            <a:avLst/>
          </a:prstGeom>
          <a:solidFill>
            <a:srgbClr val="F2F2F2"/>
          </a:solidFill>
          <a:ln>
            <a:noFill/>
          </a:ln>
        </p:spPr>
      </p:sp>
      <p:sp>
        <p:nvSpPr>
          <p:cNvPr id="244" name="Google Shape;244;p5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45" name="Google Shape;245;p5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246" name="Shape 246"/>
        <p:cNvGrpSpPr/>
        <p:nvPr/>
      </p:nvGrpSpPr>
      <p:grpSpPr>
        <a:xfrm>
          <a:off x="0" y="0"/>
          <a:ext cx="0" cy="0"/>
          <a:chOff x="0" y="0"/>
          <a:chExt cx="0" cy="0"/>
        </a:xfrm>
      </p:grpSpPr>
      <p:sp>
        <p:nvSpPr>
          <p:cNvPr id="247" name="Google Shape;247;p59"/>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48" name="Shape 248"/>
        <p:cNvGrpSpPr/>
        <p:nvPr/>
      </p:nvGrpSpPr>
      <p:grpSpPr>
        <a:xfrm>
          <a:off x="0" y="0"/>
          <a:ext cx="0" cy="0"/>
          <a:chOff x="0" y="0"/>
          <a:chExt cx="0" cy="0"/>
        </a:xfrm>
      </p:grpSpPr>
      <p:sp>
        <p:nvSpPr>
          <p:cNvPr id="249" name="Google Shape;249;p6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250" name="Google Shape;250;p60"/>
          <p:cNvGrpSpPr/>
          <p:nvPr/>
        </p:nvGrpSpPr>
        <p:grpSpPr>
          <a:xfrm>
            <a:off x="472011" y="1508786"/>
            <a:ext cx="3799787" cy="4865561"/>
            <a:chOff x="354008" y="1131589"/>
            <a:chExt cx="2849840" cy="3649171"/>
          </a:xfrm>
        </p:grpSpPr>
        <p:sp>
          <p:nvSpPr>
            <p:cNvPr id="251" name="Google Shape;251;p60"/>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2" name="Google Shape;252;p60"/>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3" name="Google Shape;253;p60"/>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2.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jpg"/><Relationship Id="rId4" Type="http://schemas.openxmlformats.org/officeDocument/2006/relationships/image" Target="../media/image22.jpg"/><Relationship Id="rId5"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4.jpg"/><Relationship Id="rId5" Type="http://schemas.openxmlformats.org/officeDocument/2006/relationships/image" Target="../media/image18.png"/><Relationship Id="rId6" Type="http://schemas.openxmlformats.org/officeDocument/2006/relationships/image" Target="../media/image12.jpg"/><Relationship Id="rId7"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
          <p:cNvSpPr/>
          <p:nvPr/>
        </p:nvSpPr>
        <p:spPr>
          <a:xfrm>
            <a:off x="-4421" y="6053794"/>
            <a:ext cx="12196421"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62" name="Google Shape;262;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 name="Google Shape;264;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Computer Science with specialization in Artificial Intelligence and Machine Learning</a:t>
            </a:r>
            <a:r>
              <a:rPr b="0" i="0" lang="en-US" sz="2400" u="none" cap="none" strike="noStrike">
                <a:solidFill>
                  <a:schemeClr val="lt1"/>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p:txBody>
      </p:sp>
      <p:sp>
        <p:nvSpPr>
          <p:cNvPr id="265" name="Google Shape;26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267" name="Google Shape;267;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p1"/>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269" name="Google Shape;269;p1"/>
          <p:cNvSpPr txBox="1"/>
          <p:nvPr/>
        </p:nvSpPr>
        <p:spPr>
          <a:xfrm>
            <a:off x="731520" y="443068"/>
            <a:ext cx="1118616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Driver Drowsiness Detection System</a:t>
            </a:r>
            <a:endParaRPr b="0" i="0" sz="6000" u="none" cap="none" strike="noStrike">
              <a:solidFill>
                <a:schemeClr val="dk1"/>
              </a:solidFill>
              <a:latin typeface="Calibri"/>
              <a:ea typeface="Calibri"/>
              <a:cs typeface="Calibri"/>
              <a:sym typeface="Calibri"/>
            </a:endParaRPr>
          </a:p>
        </p:txBody>
      </p:sp>
      <p:sp>
        <p:nvSpPr>
          <p:cNvPr id="270" name="Google Shape;27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1"/>
          <p:cNvSpPr txBox="1"/>
          <p:nvPr/>
        </p:nvSpPr>
        <p:spPr>
          <a:xfrm>
            <a:off x="563094" y="4247100"/>
            <a:ext cx="63072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Anusmriti Shome      19BCS6081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Pranav Garg              19BCS6067</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Ritika Chopra 	          19BCS6071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Vishal Choudhary     19BCS6073</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Aman Jain 	          19BCS6074</a:t>
            </a:r>
            <a:endParaRPr sz="1800">
              <a:solidFill>
                <a:schemeClr val="dk1"/>
              </a:solidFill>
              <a:latin typeface="Times New Roman"/>
              <a:ea typeface="Times New Roman"/>
              <a:cs typeface="Times New Roman"/>
              <a:sym typeface="Times New Roman"/>
            </a:endParaRPr>
          </a:p>
        </p:txBody>
      </p:sp>
      <p:sp>
        <p:nvSpPr>
          <p:cNvPr id="272" name="Google Shape;272;p1"/>
          <p:cNvSpPr txBox="1"/>
          <p:nvPr/>
        </p:nvSpPr>
        <p:spPr>
          <a:xfrm>
            <a:off x="7681250" y="4725655"/>
            <a:ext cx="297132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Dinesh Vij</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0"/>
          <p:cNvSpPr txBox="1"/>
          <p:nvPr>
            <p:ph type="title"/>
          </p:nvPr>
        </p:nvSpPr>
        <p:spPr>
          <a:xfrm>
            <a:off x="838200" y="365125"/>
            <a:ext cx="10515600" cy="6407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Contd.</a:t>
            </a:r>
            <a:endParaRPr/>
          </a:p>
        </p:txBody>
      </p:sp>
      <p:sp>
        <p:nvSpPr>
          <p:cNvPr id="355" name="Google Shape;355;p10"/>
          <p:cNvSpPr txBox="1"/>
          <p:nvPr>
            <p:ph idx="1" type="body"/>
          </p:nvPr>
        </p:nvSpPr>
        <p:spPr>
          <a:xfrm>
            <a:off x="838200" y="1547446"/>
            <a:ext cx="10515600" cy="4808903"/>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2000"/>
              <a:buNone/>
            </a:pPr>
            <a:r>
              <a:rPr b="1" lang="en-US" sz="2000">
                <a:solidFill>
                  <a:srgbClr val="000000"/>
                </a:solidFill>
              </a:rPr>
              <a:t>IMAGE ACQUISITION </a:t>
            </a:r>
            <a:r>
              <a:rPr lang="en-US" sz="2000">
                <a:solidFill>
                  <a:srgbClr val="000000"/>
                </a:solidFill>
              </a:rPr>
              <a:t>The model will be using the OpenCV framework for image acquisition. It is used to intake the live video that will be captured using an external camera which is embedded with the following algorithm.  </a:t>
            </a:r>
            <a:endParaRPr sz="2000"/>
          </a:p>
          <a:p>
            <a:pPr indent="0" lvl="0" marL="0" rtl="0" algn="just">
              <a:lnSpc>
                <a:spcPct val="90000"/>
              </a:lnSpc>
              <a:spcBef>
                <a:spcPts val="2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chemeClr val="dk1"/>
              </a:buClr>
              <a:buSzPts val="2000"/>
              <a:buNone/>
            </a:pPr>
            <a:r>
              <a:t/>
            </a:r>
            <a:endParaRPr sz="2000">
              <a:solidFill>
                <a:srgbClr val="000000"/>
              </a:solidFill>
            </a:endParaRPr>
          </a:p>
          <a:p>
            <a:pPr indent="0" lvl="0" marL="0" rtl="0" algn="just">
              <a:lnSpc>
                <a:spcPct val="90000"/>
              </a:lnSpc>
              <a:spcBef>
                <a:spcPts val="1000"/>
              </a:spcBef>
              <a:spcAft>
                <a:spcPts val="0"/>
              </a:spcAft>
              <a:buClr>
                <a:srgbClr val="000000"/>
              </a:buClr>
              <a:buSzPts val="2000"/>
              <a:buNone/>
            </a:pPr>
            <a:r>
              <a:rPr b="1" lang="en-US" sz="2000">
                <a:solidFill>
                  <a:srgbClr val="000000"/>
                </a:solidFill>
              </a:rPr>
              <a:t>FACIAL FEATURES TRACKING</a:t>
            </a:r>
            <a:r>
              <a:rPr b="1" lang="en-US" sz="2000"/>
              <a:t> </a:t>
            </a:r>
            <a:r>
              <a:rPr lang="en-US" sz="2000">
                <a:solidFill>
                  <a:srgbClr val="000000"/>
                </a:solidFill>
              </a:rPr>
              <a:t>After that, the acquired image frames are fed into different modules such as the Facial tracking systems and detection systems. These systems have integrated the DLib module which has pre-implemented ML algorithms. </a:t>
            </a:r>
            <a:endParaRPr sz="2000"/>
          </a:p>
          <a:p>
            <a:pPr indent="0" lvl="0" marL="0" rtl="0" algn="l">
              <a:lnSpc>
                <a:spcPct val="90000"/>
              </a:lnSpc>
              <a:spcBef>
                <a:spcPts val="1000"/>
              </a:spcBef>
              <a:spcAft>
                <a:spcPts val="0"/>
              </a:spcAft>
              <a:buClr>
                <a:schemeClr val="dk1"/>
              </a:buClr>
              <a:buSzPts val="2800"/>
              <a:buNone/>
            </a:pPr>
            <a:r>
              <a:t/>
            </a:r>
            <a:endParaRPr/>
          </a:p>
        </p:txBody>
      </p:sp>
      <p:sp>
        <p:nvSpPr>
          <p:cNvPr id="356" name="Google Shape;35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7" name="Google Shape;357;p10"/>
          <p:cNvPicPr preferRelativeResize="0"/>
          <p:nvPr/>
        </p:nvPicPr>
        <p:blipFill rotWithShape="1">
          <a:blip r:embed="rId3">
            <a:alphaModFix/>
          </a:blip>
          <a:srcRect b="4615" l="1429" r="3209" t="3545"/>
          <a:stretch/>
        </p:blipFill>
        <p:spPr>
          <a:xfrm>
            <a:off x="1438408" y="2715066"/>
            <a:ext cx="4501338" cy="2439770"/>
          </a:xfrm>
          <a:prstGeom prst="rect">
            <a:avLst/>
          </a:prstGeom>
          <a:noFill/>
          <a:ln>
            <a:noFill/>
          </a:ln>
        </p:spPr>
      </p:pic>
      <p:pic>
        <p:nvPicPr>
          <p:cNvPr id="358" name="Google Shape;358;p10"/>
          <p:cNvPicPr preferRelativeResize="0"/>
          <p:nvPr/>
        </p:nvPicPr>
        <p:blipFill rotWithShape="1">
          <a:blip r:embed="rId4">
            <a:alphaModFix/>
          </a:blip>
          <a:srcRect b="3595" l="892" r="1323" t="1698"/>
          <a:stretch/>
        </p:blipFill>
        <p:spPr>
          <a:xfrm>
            <a:off x="6252256" y="2715066"/>
            <a:ext cx="4603788" cy="24397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1"/>
          <p:cNvSpPr txBox="1"/>
          <p:nvPr>
            <p:ph type="title"/>
          </p:nvPr>
        </p:nvSpPr>
        <p:spPr>
          <a:xfrm>
            <a:off x="838200" y="365125"/>
            <a:ext cx="10515600" cy="768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Contd.</a:t>
            </a:r>
            <a:endParaRPr/>
          </a:p>
        </p:txBody>
      </p:sp>
      <p:sp>
        <p:nvSpPr>
          <p:cNvPr id="364" name="Google Shape;364;p11"/>
          <p:cNvSpPr txBox="1"/>
          <p:nvPr>
            <p:ph idx="1" type="body"/>
          </p:nvPr>
        </p:nvSpPr>
        <p:spPr>
          <a:xfrm>
            <a:off x="838200" y="1463040"/>
            <a:ext cx="6085114" cy="2745297"/>
          </a:xfrm>
          <a:prstGeom prst="rect">
            <a:avLst/>
          </a:prstGeom>
          <a:noFill/>
          <a:ln>
            <a:noFill/>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2000"/>
              <a:buNone/>
            </a:pPr>
            <a:r>
              <a:rPr lang="en-US" sz="2000">
                <a:solidFill>
                  <a:srgbClr val="000000"/>
                </a:solidFill>
              </a:rPr>
              <a:t>These libraries build a Face_recognition model for our application. The Face_recognition model uses a deep learning algorithm with an accuracy of 99.38%. Face_recognition has built-in functions to perform face detection, recognition, and identification tasks. First, it will load the image into a NumPy array and apply the face_landmarks function. It uses the shape predictor 68 landmark dataset to detect the facial features. </a:t>
            </a:r>
            <a:endParaRPr sz="2000"/>
          </a:p>
        </p:txBody>
      </p:sp>
      <p:sp>
        <p:nvSpPr>
          <p:cNvPr id="365" name="Google Shape;3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ace Detection and Landmarks using dlib and OpenCV | by Vignesh Suresh |  Medium" id="366" name="Google Shape;366;p11"/>
          <p:cNvPicPr preferRelativeResize="0"/>
          <p:nvPr/>
        </p:nvPicPr>
        <p:blipFill rotWithShape="1">
          <a:blip r:embed="rId3">
            <a:alphaModFix/>
          </a:blip>
          <a:srcRect b="0" l="0" r="0" t="0"/>
          <a:stretch/>
        </p:blipFill>
        <p:spPr>
          <a:xfrm>
            <a:off x="7302385" y="1540943"/>
            <a:ext cx="3327314" cy="2745297"/>
          </a:xfrm>
          <a:prstGeom prst="rect">
            <a:avLst/>
          </a:prstGeom>
          <a:noFill/>
          <a:ln>
            <a:noFill/>
          </a:ln>
        </p:spPr>
      </p:pic>
      <p:sp>
        <p:nvSpPr>
          <p:cNvPr id="367" name="Google Shape;367;p11"/>
          <p:cNvSpPr txBox="1"/>
          <p:nvPr/>
        </p:nvSpPr>
        <p:spPr>
          <a:xfrm>
            <a:off x="5312229" y="4310744"/>
            <a:ext cx="560251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0000"/>
                </a:solidFill>
                <a:latin typeface="Calibri"/>
                <a:ea typeface="Calibri"/>
                <a:cs typeface="Calibri"/>
                <a:sym typeface="Calibri"/>
              </a:rPr>
              <a:t>Face_landmarks function returns a list of all faces in the image. Each face is further having a ‘name’ and ‘list of points’ for all facial features of the face. It will use the OpenCV library to track the facial features and inbuilt DLib function to detect the face and then apply algorithms to accurately predict all 68 Landmark points in the face. </a:t>
            </a:r>
            <a:endParaRPr sz="2000">
              <a:solidFill>
                <a:schemeClr val="dk1"/>
              </a:solidFill>
              <a:latin typeface="Calibri"/>
              <a:ea typeface="Calibri"/>
              <a:cs typeface="Calibri"/>
              <a:sym typeface="Calibri"/>
            </a:endParaRPr>
          </a:p>
        </p:txBody>
      </p:sp>
      <p:pic>
        <p:nvPicPr>
          <p:cNvPr id="368" name="Google Shape;368;p11"/>
          <p:cNvPicPr preferRelativeResize="0"/>
          <p:nvPr/>
        </p:nvPicPr>
        <p:blipFill rotWithShape="1">
          <a:blip r:embed="rId4">
            <a:alphaModFix/>
          </a:blip>
          <a:srcRect b="0" l="0" r="0" t="0"/>
          <a:stretch/>
        </p:blipFill>
        <p:spPr>
          <a:xfrm>
            <a:off x="1615985" y="4525082"/>
            <a:ext cx="3257187" cy="18312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ph type="title"/>
          </p:nvPr>
        </p:nvSpPr>
        <p:spPr>
          <a:xfrm>
            <a:off x="774192" y="228600"/>
            <a:ext cx="10515600" cy="9043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Contd.</a:t>
            </a:r>
            <a:endParaRPr/>
          </a:p>
        </p:txBody>
      </p:sp>
      <p:sp>
        <p:nvSpPr>
          <p:cNvPr id="374" name="Google Shape;374;p12"/>
          <p:cNvSpPr txBox="1"/>
          <p:nvPr>
            <p:ph idx="1" type="body"/>
          </p:nvPr>
        </p:nvSpPr>
        <p:spPr>
          <a:xfrm>
            <a:off x="838200" y="1463040"/>
            <a:ext cx="10515600" cy="489331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100000"/>
              </a:lnSpc>
              <a:spcBef>
                <a:spcPts val="0"/>
              </a:spcBef>
              <a:spcAft>
                <a:spcPts val="0"/>
              </a:spcAft>
              <a:buClr>
                <a:srgbClr val="000000"/>
              </a:buClr>
              <a:buSzPct val="100000"/>
              <a:buFont typeface="Calibri"/>
              <a:buNone/>
            </a:pPr>
            <a:r>
              <a:rPr b="1" i="0" lang="en-US" sz="2200" u="none" cap="none" strike="noStrike">
                <a:solidFill>
                  <a:srgbClr val="000000"/>
                </a:solidFill>
              </a:rPr>
              <a:t>DETECTION SYSTEM </a:t>
            </a:r>
            <a:r>
              <a:rPr b="0" i="0" lang="en-US" sz="2200" u="none" cap="none" strike="noStrike">
                <a:solidFill>
                  <a:srgbClr val="000000"/>
                </a:solidFill>
              </a:rPr>
              <a:t>After a lot of research by Scientists, they have concluded that the ratio between 0.21 and 0.25 is considered to be in the Drowsed state. Using this ratio we will set a threshold value and if the driver’s drowsiness crosses this value, the alarm system will alert the driver.</a:t>
            </a:r>
            <a:endParaRPr b="0" i="0" sz="2200" u="none" cap="none" strike="noStrike">
              <a:solidFill>
                <a:schemeClr val="dk1"/>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sz="2200">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sz="2200">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sz="2200">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sz="2200">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chemeClr val="dk1"/>
              </a:buClr>
              <a:buSzPct val="100000"/>
              <a:buNone/>
            </a:pPr>
            <a:r>
              <a:t/>
            </a:r>
            <a:endParaRPr b="0" i="0" sz="2200" u="none" cap="none" strike="noStrike">
              <a:solidFill>
                <a:srgbClr val="000000"/>
              </a:solidFill>
            </a:endParaRPr>
          </a:p>
          <a:p>
            <a:pPr indent="0" lvl="0" marL="0" rtl="0" algn="just">
              <a:lnSpc>
                <a:spcPct val="100000"/>
              </a:lnSpc>
              <a:spcBef>
                <a:spcPts val="0"/>
              </a:spcBef>
              <a:spcAft>
                <a:spcPts val="0"/>
              </a:spcAft>
              <a:buClr>
                <a:srgbClr val="000000"/>
              </a:buClr>
              <a:buSzPct val="100000"/>
              <a:buNone/>
            </a:pPr>
            <a:r>
              <a:rPr b="0" i="0" lang="en-US" sz="2200" u="none" cap="none" strike="noStrike">
                <a:solidFill>
                  <a:srgbClr val="000000"/>
                </a:solidFill>
              </a:rPr>
              <a:t>In the alert system, it will use the SMTP module which will send an alert email message to the driver’s family member and close friend. The model can be extended where we can generate emergency calls. </a:t>
            </a:r>
            <a:endParaRPr b="0" i="0" sz="2200" u="none" cap="none" strike="noStrike">
              <a:solidFill>
                <a:schemeClr val="dk1"/>
              </a:solidFill>
            </a:endParaRPr>
          </a:p>
          <a:p>
            <a:pPr indent="0" lvl="0" marL="0" marR="0" rtl="0" algn="l">
              <a:lnSpc>
                <a:spcPct val="100000"/>
              </a:lnSpc>
              <a:spcBef>
                <a:spcPts val="0"/>
              </a:spcBef>
              <a:spcAft>
                <a:spcPts val="0"/>
              </a:spcAft>
              <a:buClr>
                <a:schemeClr val="dk1"/>
              </a:buClr>
              <a:buSzPct val="100000"/>
              <a:buFont typeface="Calibri"/>
              <a:buNone/>
            </a:pPr>
            <a:r>
              <a:t/>
            </a:r>
            <a:endParaRPr b="0" i="0" sz="5400" u="none" cap="none" strike="noStrike">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sp>
        <p:nvSpPr>
          <p:cNvPr id="375" name="Google Shape;37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6.googleusercontent.com/lWLhRORpAlHMSjzfarZjrCmRyqiEqJEReqw6rErAehzMGUkiTnESTRBBXejtfaSbBjzEs1pcwD_fzHpZGYWLwZ8mU7yTMjRoKmkbDYv4Q345oGEKllyepgwp7soqGc53kVpx1DU" id="376" name="Google Shape;376;p12"/>
          <p:cNvPicPr preferRelativeResize="0"/>
          <p:nvPr/>
        </p:nvPicPr>
        <p:blipFill rotWithShape="1">
          <a:blip r:embed="rId3">
            <a:alphaModFix/>
          </a:blip>
          <a:srcRect b="2366" l="1008" r="1080" t="2471"/>
          <a:stretch/>
        </p:blipFill>
        <p:spPr>
          <a:xfrm>
            <a:off x="3269924" y="2320669"/>
            <a:ext cx="5652152" cy="29406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3"/>
          <p:cNvSpPr txBox="1"/>
          <p:nvPr>
            <p:ph type="title"/>
          </p:nvPr>
        </p:nvSpPr>
        <p:spPr>
          <a:xfrm>
            <a:off x="765048" y="192024"/>
            <a:ext cx="10515600" cy="940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Results and Outputs</a:t>
            </a:r>
            <a:endParaRPr/>
          </a:p>
        </p:txBody>
      </p:sp>
      <p:sp>
        <p:nvSpPr>
          <p:cNvPr id="382" name="Google Shape;382;p13"/>
          <p:cNvSpPr txBox="1"/>
          <p:nvPr>
            <p:ph idx="1" type="body"/>
          </p:nvPr>
        </p:nvSpPr>
        <p:spPr>
          <a:xfrm>
            <a:off x="838200" y="1519312"/>
            <a:ext cx="10515600" cy="4657652"/>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2000"/>
              <a:buNone/>
            </a:pPr>
            <a:r>
              <a:rPr lang="en-US" sz="2000">
                <a:solidFill>
                  <a:srgbClr val="000000"/>
                </a:solidFill>
              </a:rPr>
              <a:t>The whole program can be embedded in an external camera system that will record all the live data of the facial feature and based on the recorded data the result of the system will be determined. The facial features tracking system will set all the facial landmarks and the detection system will compare all the calculated values with the threshold value. If the calculated value is greater than the threshold, it will send a message to the alert system.</a:t>
            </a:r>
            <a:endParaRPr/>
          </a:p>
        </p:txBody>
      </p:sp>
      <p:sp>
        <p:nvSpPr>
          <p:cNvPr id="383" name="Google Shape;3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4" name="Google Shape;384;p13"/>
          <p:cNvPicPr preferRelativeResize="0"/>
          <p:nvPr/>
        </p:nvPicPr>
        <p:blipFill rotWithShape="1">
          <a:blip r:embed="rId3">
            <a:alphaModFix/>
          </a:blip>
          <a:srcRect b="0" l="0" r="0" t="0"/>
          <a:stretch/>
        </p:blipFill>
        <p:spPr>
          <a:xfrm>
            <a:off x="327722" y="3337813"/>
            <a:ext cx="3510542" cy="2749455"/>
          </a:xfrm>
          <a:prstGeom prst="rect">
            <a:avLst/>
          </a:prstGeom>
          <a:noFill/>
          <a:ln>
            <a:noFill/>
          </a:ln>
        </p:spPr>
      </p:pic>
      <p:pic>
        <p:nvPicPr>
          <p:cNvPr id="385" name="Google Shape;385;p13"/>
          <p:cNvPicPr preferRelativeResize="0"/>
          <p:nvPr/>
        </p:nvPicPr>
        <p:blipFill rotWithShape="1">
          <a:blip r:embed="rId4">
            <a:alphaModFix/>
          </a:blip>
          <a:srcRect b="0" l="0" r="0" t="0"/>
          <a:stretch/>
        </p:blipFill>
        <p:spPr>
          <a:xfrm>
            <a:off x="8091225" y="3337813"/>
            <a:ext cx="3781941" cy="2749455"/>
          </a:xfrm>
          <a:prstGeom prst="rect">
            <a:avLst/>
          </a:prstGeom>
          <a:noFill/>
          <a:ln>
            <a:noFill/>
          </a:ln>
        </p:spPr>
      </p:pic>
      <p:sp>
        <p:nvSpPr>
          <p:cNvPr id="386" name="Google Shape;386;p13"/>
          <p:cNvSpPr txBox="1"/>
          <p:nvPr/>
        </p:nvSpPr>
        <p:spPr>
          <a:xfrm>
            <a:off x="1129697" y="6176961"/>
            <a:ext cx="96475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alibri"/>
                <a:ea typeface="Calibri"/>
                <a:cs typeface="Calibri"/>
                <a:sym typeface="Calibri"/>
              </a:rPr>
              <a:t>The alert system after receiving the message will send an alert message through emails.</a:t>
            </a:r>
            <a:endParaRPr sz="2000">
              <a:solidFill>
                <a:schemeClr val="dk1"/>
              </a:solidFill>
              <a:latin typeface="Calibri"/>
              <a:ea typeface="Calibri"/>
              <a:cs typeface="Calibri"/>
              <a:sym typeface="Calibri"/>
            </a:endParaRPr>
          </a:p>
        </p:txBody>
      </p:sp>
      <p:pic>
        <p:nvPicPr>
          <p:cNvPr id="387" name="Google Shape;387;p13"/>
          <p:cNvPicPr preferRelativeResize="0"/>
          <p:nvPr/>
        </p:nvPicPr>
        <p:blipFill>
          <a:blip r:embed="rId5">
            <a:alphaModFix/>
          </a:blip>
          <a:stretch>
            <a:fillRect/>
          </a:stretch>
        </p:blipFill>
        <p:spPr>
          <a:xfrm>
            <a:off x="4267575" y="3318137"/>
            <a:ext cx="3510550" cy="2788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4"/>
          <p:cNvSpPr txBox="1"/>
          <p:nvPr>
            <p:ph type="title"/>
          </p:nvPr>
        </p:nvSpPr>
        <p:spPr>
          <a:xfrm>
            <a:off x="838200" y="365125"/>
            <a:ext cx="10515600" cy="8327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Conclusion</a:t>
            </a:r>
            <a:endParaRPr/>
          </a:p>
        </p:txBody>
      </p:sp>
      <p:sp>
        <p:nvSpPr>
          <p:cNvPr id="393" name="Google Shape;3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14"/>
          <p:cNvSpPr txBox="1"/>
          <p:nvPr/>
        </p:nvSpPr>
        <p:spPr>
          <a:xfrm>
            <a:off x="838202" y="1582057"/>
            <a:ext cx="6172200" cy="4730135"/>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Clr>
                <a:srgbClr val="444444"/>
              </a:buClr>
              <a:buSzPts val="2000"/>
              <a:buFont typeface="Arial"/>
              <a:buNone/>
            </a:pPr>
            <a:r>
              <a:rPr lang="en-US" sz="2000">
                <a:solidFill>
                  <a:srgbClr val="444444"/>
                </a:solidFill>
                <a:latin typeface="Cambria"/>
                <a:ea typeface="Cambria"/>
                <a:cs typeface="Cambria"/>
                <a:sym typeface="Cambria"/>
              </a:rPr>
              <a:t>We developed a driver’s drowsiness detection, alarm and a novel semi-automatic parking system to prevent road crashes. In addition, we extended the work to report the nearby police station of the occurrence. We used slow waves to fast waves ratio for detecting drowsiness as it is more reliable to detect drowsiness than any single wave. We processed the signals in Dlib Library and implemented a model of the rest of the system in real time which worked successfully. If this proposed system is implemented with the legislation of proper traffic rules, it would hopefully reduce the rate of devastating road crashes.</a:t>
            </a:r>
            <a:endParaRPr sz="2000">
              <a:solidFill>
                <a:schemeClr val="dk1"/>
              </a:solidFill>
              <a:latin typeface="Cambria"/>
              <a:ea typeface="Cambria"/>
              <a:cs typeface="Cambria"/>
              <a:sym typeface="Cambria"/>
            </a:endParaRPr>
          </a:p>
        </p:txBody>
      </p:sp>
      <p:sp>
        <p:nvSpPr>
          <p:cNvPr id="395" name="Google Shape;395;p14"/>
          <p:cNvSpPr/>
          <p:nvPr/>
        </p:nvSpPr>
        <p:spPr>
          <a:xfrm>
            <a:off x="7242696" y="2159218"/>
            <a:ext cx="4452511" cy="1552389"/>
          </a:xfrm>
          <a:prstGeom prst="rect">
            <a:avLst/>
          </a:prstGeom>
        </p:spPr>
        <p:txBody>
          <a:bodyPr>
            <a:prstTxWarp prst="textPlain"/>
          </a:bodyPr>
          <a:lstStyle/>
          <a:p>
            <a:pPr lvl="0" algn="ctr"/>
            <a:r>
              <a:rPr b="1" i="0">
                <a:ln cap="flat" cmpd="sng" w="9525">
                  <a:solidFill>
                    <a:srgbClr val="FF0000"/>
                  </a:solidFill>
                  <a:prstDash val="solid"/>
                  <a:round/>
                  <a:headEnd len="sm" w="sm" type="none"/>
                  <a:tailEnd len="sm" w="sm" type="none"/>
                </a:ln>
                <a:solidFill>
                  <a:srgbClr val="FF0000"/>
                </a:solidFill>
                <a:latin typeface="Calibri"/>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401" name="Google Shape;4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[1] Kyong Hee Lee, Whui Kim, Hyun Kyun Choi, Byung Tae Jan. “A Study on Feature Extraction Methods Used to Estimate a Driver’s Level of Drowsiness”, IEEE, February 2019. </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[2] Tianyi Hong, Huabiao Qin, “Drivers Drowsiness Detection in Embedded System.”, IEEE, December 2007. </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[3] Lorraine Saju, Christeena J, Farhana Yasmin, Surekha Mariam, “Drowsiness detection system for drivers using HAART training and template matching”, IJEAST, Vol. 1, Issue 6, April 2016.</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[4] Dwipjoy Sarkar, Atanu C, “Real-Time Embedded System Application for Driver Drowsiness and Alcoholic Intoxication Detection”, IJETT, Volume 10 Number 9, April 2014.</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[5] SrinivasuBatchu, S Praveen Kumar, “Driver Drowsiness Detection to Reduce the Major Road Accidents in Automotive Vehicles”, IRJET, Volume 02 Issue 01, April 2015.</a:t>
            </a:r>
            <a:endParaRPr/>
          </a:p>
          <a:p>
            <a:pPr indent="0" lvl="0" marL="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[6] Hardeep Singh, J S Bhatia and Jasbir Kaur, “Eye Tracking based Driver Fatigue Monitoring and Warning System”, IEEE, January 2011. </a:t>
            </a:r>
            <a:endParaRPr sz="1800">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800"/>
              <a:buNone/>
            </a:pPr>
            <a:r>
              <a:t/>
            </a:r>
            <a:endParaRPr sz="1800">
              <a:latin typeface="Calibri"/>
              <a:ea typeface="Calibri"/>
              <a:cs typeface="Calibri"/>
              <a:sym typeface="Calibri"/>
            </a:endParaRPr>
          </a:p>
        </p:txBody>
      </p:sp>
      <p:sp>
        <p:nvSpPr>
          <p:cNvPr id="402" name="Google Shape;40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408" name="Google Shape;4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[7] Fouzia, Roopalakshmi R, Jayantkumar A Rathod, Ashwitha S, Supriya K, “Driver Drowsiness Detection System Based on Visual Features.”, IEEE, April 2018.</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[8] Varsha E Dahiphale, Satyanarayana R, “A Real-Time Computer Vision System for Continuous Face Detection and Tracking”, IJCA, Volume 122 Number 18, July 2015. </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[9] SaeidFazli, Parisa Esfahani, “Tracking Eye State for Fatigue Detection”, ICACEE, November 2012. Gao Zhenhai, Le DinhDat, Hu Hongyu, Yu Ziwen, Wu Xinyu, “Driver Drowsiness Detection Based on Time Series Analysis of Steering Wheel Angular Velocity”, IEEE, January 2017. </a:t>
            </a:r>
            <a:endParaRPr sz="1800">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[10] Bagus G. Pratama, IgiArdiyanto, Teguh B. Adji, “A Review on Driver Drowsiness Based on Image, Bio-Signal, and Driver Behavior”, IEEE, July 2017.</a:t>
            </a:r>
            <a:endParaRPr sz="1800">
              <a:latin typeface="Calibri"/>
              <a:ea typeface="Calibri"/>
              <a:cs typeface="Calibri"/>
              <a:sym typeface="Calibri"/>
            </a:endParaRPr>
          </a:p>
          <a:p>
            <a:pPr indent="0" lvl="0" marL="0" rtl="0" algn="just">
              <a:lnSpc>
                <a:spcPct val="114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[11] Sahayadhas A, Sundaraj K, Murugappan M. Detecting driver drowsiness based on sensors: a review [published correction appears in Sensors (Basel). 2021 Jan 11; 21(2):]. Sensors (Basel). 2012; 12(12):16937</a:t>
            </a:r>
            <a:endParaRPr sz="1800"/>
          </a:p>
        </p:txBody>
      </p:sp>
      <p:sp>
        <p:nvSpPr>
          <p:cNvPr id="409" name="Google Shape;4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415" name="Google Shape;41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just">
              <a:lnSpc>
                <a:spcPct val="134000"/>
              </a:lnSpc>
              <a:spcBef>
                <a:spcPts val="0"/>
              </a:spcBef>
              <a:spcAft>
                <a:spcPts val="0"/>
              </a:spcAft>
              <a:buClr>
                <a:schemeClr val="dk1"/>
              </a:buClr>
              <a:buSzPct val="100000"/>
              <a:buNone/>
            </a:pPr>
            <a:r>
              <a:rPr lang="en-US" sz="4500">
                <a:latin typeface="Times New Roman"/>
                <a:ea typeface="Times New Roman"/>
                <a:cs typeface="Times New Roman"/>
                <a:sym typeface="Times New Roman"/>
              </a:rPr>
              <a:t>[11] Sahayadhas A, Sundaraj K, Murugappan M. Detecting driver drowsiness based on sensors: a review [published correction appears in Sensors (Basel). 2021 Jan 11; 21(2):]. Sensors (Basel). 2012; 12(12):16937-16953. Published 2012 Dec 7. Doi: 10.3390/s121216937</a:t>
            </a:r>
            <a:endParaRPr sz="4500">
              <a:latin typeface="Calibri"/>
              <a:ea typeface="Calibri"/>
              <a:cs typeface="Calibri"/>
              <a:sym typeface="Calibri"/>
            </a:endParaRPr>
          </a:p>
          <a:p>
            <a:pPr indent="0" lvl="0" marL="0" marR="0" rtl="0" algn="just">
              <a:lnSpc>
                <a:spcPct val="134000"/>
              </a:lnSpc>
              <a:spcBef>
                <a:spcPts val="1200"/>
              </a:spcBef>
              <a:spcAft>
                <a:spcPts val="0"/>
              </a:spcAft>
              <a:buClr>
                <a:schemeClr val="dk1"/>
              </a:buClr>
              <a:buSzPct val="100000"/>
              <a:buNone/>
            </a:pPr>
            <a:r>
              <a:rPr lang="en-US" sz="4500">
                <a:latin typeface="Times New Roman"/>
                <a:ea typeface="Times New Roman"/>
                <a:cs typeface="Times New Roman"/>
                <a:sym typeface="Times New Roman"/>
              </a:rPr>
              <a:t>[12] B. Alshaqaqi, A. S. Baquhaizel, M. E. Amine Ouis, M. Boumehed, A. Ouamri and M. Keche, "Driver drowsiness detection system," 2013 8th International Workshop on Systems, Signal Processing and their Applications (WoSSPA), 2013, pp. 151-155, doi: 10.1109/WoSSPA.2013.6602353.</a:t>
            </a:r>
            <a:endParaRPr sz="4500">
              <a:latin typeface="Calibri"/>
              <a:ea typeface="Calibri"/>
              <a:cs typeface="Calibri"/>
              <a:sym typeface="Calibri"/>
            </a:endParaRPr>
          </a:p>
          <a:p>
            <a:pPr indent="0" lvl="0" marL="0" marR="0" rtl="0" algn="just">
              <a:lnSpc>
                <a:spcPct val="134000"/>
              </a:lnSpc>
              <a:spcBef>
                <a:spcPts val="1200"/>
              </a:spcBef>
              <a:spcAft>
                <a:spcPts val="0"/>
              </a:spcAft>
              <a:buClr>
                <a:schemeClr val="dk1"/>
              </a:buClr>
              <a:buSzPct val="100000"/>
              <a:buNone/>
            </a:pPr>
            <a:r>
              <a:rPr lang="en-US" sz="4500">
                <a:latin typeface="Times New Roman"/>
                <a:ea typeface="Times New Roman"/>
                <a:cs typeface="Times New Roman"/>
                <a:sym typeface="Times New Roman"/>
              </a:rPr>
              <a:t>[13] M. A. Assari and M. Rahmati, "Driver drowsiness detection using face expression recognition," 2011 IEEE International Conference on Signal and Image Processing Applications (ICSIPA), 2011, pp. 337-341, doi: 10.1109/ICSIPA.2011.6144162. </a:t>
            </a:r>
            <a:endParaRPr sz="4500">
              <a:latin typeface="Calibri"/>
              <a:ea typeface="Calibri"/>
              <a:cs typeface="Calibri"/>
              <a:sym typeface="Calibri"/>
            </a:endParaRPr>
          </a:p>
          <a:p>
            <a:pPr indent="0" lvl="0" marL="0" marR="0" rtl="0" algn="just">
              <a:lnSpc>
                <a:spcPct val="134000"/>
              </a:lnSpc>
              <a:spcBef>
                <a:spcPts val="1200"/>
              </a:spcBef>
              <a:spcAft>
                <a:spcPts val="0"/>
              </a:spcAft>
              <a:buClr>
                <a:schemeClr val="dk1"/>
              </a:buClr>
              <a:buSzPct val="100000"/>
              <a:buNone/>
            </a:pPr>
            <a:r>
              <a:rPr lang="en-US" sz="4500">
                <a:latin typeface="Times New Roman"/>
                <a:ea typeface="Times New Roman"/>
                <a:cs typeface="Times New Roman"/>
                <a:sym typeface="Times New Roman"/>
              </a:rPr>
              <a:t>[14] Sukrit Mehta, Sharad Dadhich, Sahil Gumber, Arpita Jadhav Bhatt (2019). Real Time Driver Drowsiness Detection System Using Eye Aspect Ratio and Eye Closure Ratio International Conference on Sustainable Computing in Science, Technology and Management. </a:t>
            </a:r>
            <a:endParaRPr sz="4500">
              <a:latin typeface="Calibri"/>
              <a:ea typeface="Calibri"/>
              <a:cs typeface="Calibri"/>
              <a:sym typeface="Calibri"/>
            </a:endParaRPr>
          </a:p>
          <a:p>
            <a:pPr indent="0" lvl="0" marL="0" rtl="0" algn="l">
              <a:lnSpc>
                <a:spcPct val="134000"/>
              </a:lnSpc>
              <a:spcBef>
                <a:spcPts val="1000"/>
              </a:spcBef>
              <a:spcAft>
                <a:spcPts val="0"/>
              </a:spcAft>
              <a:buClr>
                <a:schemeClr val="dk1"/>
              </a:buClr>
              <a:buSzPct val="100000"/>
              <a:buNone/>
            </a:pPr>
            <a:r>
              <a:t/>
            </a:r>
            <a:endParaRPr/>
          </a:p>
        </p:txBody>
      </p:sp>
      <p:sp>
        <p:nvSpPr>
          <p:cNvPr id="416" name="Google Shape;4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pSp>
        <p:nvGrpSpPr>
          <p:cNvPr id="421" name="Google Shape;421;p18"/>
          <p:cNvGrpSpPr/>
          <p:nvPr/>
        </p:nvGrpSpPr>
        <p:grpSpPr>
          <a:xfrm>
            <a:off x="0" y="0"/>
            <a:ext cx="12192000" cy="4688205"/>
            <a:chOff x="0" y="0"/>
            <a:chExt cx="12192000" cy="4688205"/>
          </a:xfrm>
        </p:grpSpPr>
        <p:sp>
          <p:nvSpPr>
            <p:cNvPr id="422" name="Google Shape;422;p18"/>
            <p:cNvSpPr/>
            <p:nvPr/>
          </p:nvSpPr>
          <p:spPr>
            <a:xfrm>
              <a:off x="0" y="0"/>
              <a:ext cx="12192000" cy="4688205"/>
            </a:xfrm>
            <a:custGeom>
              <a:rect b="b" l="l" r="r" t="t"/>
              <a:pathLst>
                <a:path extrusionOk="0" h="4688205" w="12192000">
                  <a:moveTo>
                    <a:pt x="12192000" y="0"/>
                  </a:moveTo>
                  <a:lnTo>
                    <a:pt x="0" y="0"/>
                  </a:lnTo>
                  <a:lnTo>
                    <a:pt x="0" y="4687824"/>
                  </a:lnTo>
                  <a:lnTo>
                    <a:pt x="12192000" y="4687824"/>
                  </a:lnTo>
                  <a:lnTo>
                    <a:pt x="12192000" y="0"/>
                  </a:lnTo>
                  <a:close/>
                </a:path>
              </a:pathLst>
            </a:custGeom>
            <a:solidFill>
              <a:srgbClr val="385622">
                <a:alpha val="5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18"/>
            <p:cNvSpPr/>
            <p:nvPr/>
          </p:nvSpPr>
          <p:spPr>
            <a:xfrm>
              <a:off x="9348216" y="0"/>
              <a:ext cx="1828800" cy="1828800"/>
            </a:xfrm>
            <a:custGeom>
              <a:rect b="b" l="l" r="r" t="t"/>
              <a:pathLst>
                <a:path extrusionOk="0" h="1828800" w="1828800">
                  <a:moveTo>
                    <a:pt x="0" y="0"/>
                  </a:moveTo>
                  <a:lnTo>
                    <a:pt x="1828800" y="1828800"/>
                  </a:lnTo>
                </a:path>
                <a:path extrusionOk="0" h="1828800" w="1828800">
                  <a:moveTo>
                    <a:pt x="819911" y="0"/>
                  </a:moveTo>
                  <a:lnTo>
                    <a:pt x="1483867" y="663955"/>
                  </a:lnTo>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4" name="Google Shape;424;p18"/>
          <p:cNvGrpSpPr/>
          <p:nvPr/>
        </p:nvGrpSpPr>
        <p:grpSpPr>
          <a:xfrm>
            <a:off x="390143" y="5129783"/>
            <a:ext cx="1728470" cy="1728470"/>
            <a:chOff x="390143" y="5129783"/>
            <a:chExt cx="1728470" cy="1728470"/>
          </a:xfrm>
        </p:grpSpPr>
        <p:sp>
          <p:nvSpPr>
            <p:cNvPr id="425" name="Google Shape;425;p18"/>
            <p:cNvSpPr/>
            <p:nvPr/>
          </p:nvSpPr>
          <p:spPr>
            <a:xfrm>
              <a:off x="734568" y="6294119"/>
              <a:ext cx="558800" cy="558800"/>
            </a:xfrm>
            <a:custGeom>
              <a:rect b="b" l="l" r="r" t="t"/>
              <a:pathLst>
                <a:path extrusionOk="0" h="558800" w="558800">
                  <a:moveTo>
                    <a:pt x="0" y="0"/>
                  </a:moveTo>
                  <a:lnTo>
                    <a:pt x="558291" y="558344"/>
                  </a:lnTo>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18"/>
            <p:cNvSpPr/>
            <p:nvPr/>
          </p:nvSpPr>
          <p:spPr>
            <a:xfrm>
              <a:off x="390143" y="5129783"/>
              <a:ext cx="1728470" cy="1728470"/>
            </a:xfrm>
            <a:custGeom>
              <a:rect b="b" l="l" r="r" t="t"/>
              <a:pathLst>
                <a:path extrusionOk="0" h="1728470" w="1728470">
                  <a:moveTo>
                    <a:pt x="0" y="0"/>
                  </a:moveTo>
                  <a:lnTo>
                    <a:pt x="1728343" y="1728310"/>
                  </a:lnTo>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7" name="Google Shape;427;p18"/>
          <p:cNvSpPr txBox="1"/>
          <p:nvPr>
            <p:ph type="title"/>
          </p:nvPr>
        </p:nvSpPr>
        <p:spPr>
          <a:xfrm>
            <a:off x="4715002" y="2212619"/>
            <a:ext cx="4274820" cy="1243289"/>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rgbClr val="FFFFFF"/>
              </a:buClr>
              <a:buSzPts val="8000"/>
              <a:buFont typeface="Libre Franklin Medium"/>
              <a:buNone/>
            </a:pPr>
            <a:r>
              <a:rPr lang="en-US" sz="8000">
                <a:solidFill>
                  <a:srgbClr val="FFFFFF"/>
                </a:solidFill>
                <a:latin typeface="Libre Franklin Medium"/>
                <a:ea typeface="Libre Franklin Medium"/>
                <a:cs typeface="Libre Franklin Medium"/>
                <a:sym typeface="Libre Franklin Medium"/>
              </a:rPr>
              <a:t>THANK YOU</a:t>
            </a:r>
            <a:endParaRPr sz="8000">
              <a:latin typeface="Libre Franklin Medium"/>
              <a:ea typeface="Libre Franklin Medium"/>
              <a:cs typeface="Libre Franklin Medium"/>
              <a:sym typeface="Libre Franklin Medium"/>
            </a:endParaRPr>
          </a:p>
        </p:txBody>
      </p:sp>
      <p:sp>
        <p:nvSpPr>
          <p:cNvPr id="428" name="Google Shape;428;p18"/>
          <p:cNvSpPr txBox="1"/>
          <p:nvPr>
            <p:ph idx="12" type="sldNum"/>
          </p:nvPr>
        </p:nvSpPr>
        <p:spPr>
          <a:xfrm>
            <a:off x="11074654" y="6466738"/>
            <a:ext cx="229870"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429" name="Google Shape;429;p18"/>
          <p:cNvSpPr/>
          <p:nvPr/>
        </p:nvSpPr>
        <p:spPr>
          <a:xfrm>
            <a:off x="2644139" y="1214627"/>
            <a:ext cx="2685415" cy="3228340"/>
          </a:xfrm>
          <a:custGeom>
            <a:rect b="b" l="l" r="r" t="t"/>
            <a:pathLst>
              <a:path extrusionOk="0" h="3228340" w="2685415">
                <a:moveTo>
                  <a:pt x="2429256" y="2414524"/>
                </a:moveTo>
                <a:lnTo>
                  <a:pt x="1612138" y="3227832"/>
                </a:lnTo>
                <a:lnTo>
                  <a:pt x="0" y="1613916"/>
                </a:lnTo>
                <a:lnTo>
                  <a:pt x="1612138" y="0"/>
                </a:lnTo>
                <a:lnTo>
                  <a:pt x="2429256" y="818134"/>
                </a:lnTo>
              </a:path>
              <a:path extrusionOk="0" h="3228340" w="2685415">
                <a:moveTo>
                  <a:pt x="2685288" y="2414524"/>
                </a:moveTo>
                <a:lnTo>
                  <a:pt x="1868170" y="3227832"/>
                </a:lnTo>
                <a:lnTo>
                  <a:pt x="256032" y="1613916"/>
                </a:lnTo>
                <a:lnTo>
                  <a:pt x="1868170" y="0"/>
                </a:lnTo>
                <a:lnTo>
                  <a:pt x="2685288" y="818134"/>
                </a:lnTo>
              </a:path>
            </a:pathLst>
          </a:custGeom>
          <a:noFill/>
          <a:ln cap="flat" cmpd="sng" w="396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 </a:t>
            </a:r>
            <a:endParaRPr/>
          </a:p>
        </p:txBody>
      </p:sp>
      <p:sp>
        <p:nvSpPr>
          <p:cNvPr id="278" name="Google Shape;278;p2"/>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lnSpcReduction="20000"/>
          </a:bodyPr>
          <a:lstStyle/>
          <a:p>
            <a:pPr indent="-260350" lvl="0" marL="228600" rtl="0" algn="l">
              <a:lnSpc>
                <a:spcPct val="90000"/>
              </a:lnSpc>
              <a:spcBef>
                <a:spcPts val="0"/>
              </a:spcBef>
              <a:spcAft>
                <a:spcPts val="0"/>
              </a:spcAft>
              <a:buClr>
                <a:schemeClr val="dk1"/>
              </a:buClr>
              <a:buSzPts val="2900"/>
              <a:buChar char="•"/>
            </a:pPr>
            <a:r>
              <a:rPr lang="en-US" sz="2900"/>
              <a:t>Introduction to Project</a:t>
            </a:r>
            <a:endParaRPr sz="3300"/>
          </a:p>
          <a:p>
            <a:pPr indent="-260350" lvl="0" marL="228600" rtl="0" algn="l">
              <a:lnSpc>
                <a:spcPct val="90000"/>
              </a:lnSpc>
              <a:spcBef>
                <a:spcPts val="1000"/>
              </a:spcBef>
              <a:spcAft>
                <a:spcPts val="0"/>
              </a:spcAft>
              <a:buClr>
                <a:schemeClr val="dk1"/>
              </a:buClr>
              <a:buSzPts val="2900"/>
              <a:buChar char="•"/>
            </a:pPr>
            <a:r>
              <a:rPr lang="en-US" sz="2900"/>
              <a:t>Problem Formulation</a:t>
            </a:r>
            <a:endParaRPr sz="2900"/>
          </a:p>
          <a:p>
            <a:pPr indent="-298450" lvl="0" marL="228600" rtl="0" algn="l">
              <a:spcBef>
                <a:spcPts val="1000"/>
              </a:spcBef>
              <a:spcAft>
                <a:spcPts val="0"/>
              </a:spcAft>
              <a:buSzPts val="2900"/>
              <a:buChar char="•"/>
            </a:pPr>
            <a:r>
              <a:rPr lang="en-US" sz="2900"/>
              <a:t> Related Work</a:t>
            </a:r>
            <a:endParaRPr sz="2900"/>
          </a:p>
          <a:p>
            <a:pPr indent="-260350" lvl="0" marL="228600" rtl="0" algn="l">
              <a:lnSpc>
                <a:spcPct val="90000"/>
              </a:lnSpc>
              <a:spcBef>
                <a:spcPts val="1000"/>
              </a:spcBef>
              <a:spcAft>
                <a:spcPts val="0"/>
              </a:spcAft>
              <a:buClr>
                <a:schemeClr val="dk1"/>
              </a:buClr>
              <a:buSzPts val="2900"/>
              <a:buChar char="•"/>
            </a:pPr>
            <a:r>
              <a:rPr lang="en-US" sz="2900"/>
              <a:t>Objectives of the work</a:t>
            </a:r>
            <a:endParaRPr sz="2900"/>
          </a:p>
          <a:p>
            <a:pPr indent="-260350" lvl="0" marL="228600" rtl="0" algn="l">
              <a:lnSpc>
                <a:spcPct val="90000"/>
              </a:lnSpc>
              <a:spcBef>
                <a:spcPts val="1000"/>
              </a:spcBef>
              <a:spcAft>
                <a:spcPts val="0"/>
              </a:spcAft>
              <a:buClr>
                <a:schemeClr val="dk1"/>
              </a:buClr>
              <a:buSzPts val="2900"/>
              <a:buChar char="•"/>
            </a:pPr>
            <a:r>
              <a:rPr lang="en-US" sz="2900"/>
              <a:t>Methodology used</a:t>
            </a:r>
            <a:endParaRPr sz="3300"/>
          </a:p>
          <a:p>
            <a:pPr indent="-260350" lvl="0" marL="228600" rtl="0" algn="l">
              <a:lnSpc>
                <a:spcPct val="90000"/>
              </a:lnSpc>
              <a:spcBef>
                <a:spcPts val="1000"/>
              </a:spcBef>
              <a:spcAft>
                <a:spcPts val="0"/>
              </a:spcAft>
              <a:buClr>
                <a:schemeClr val="dk1"/>
              </a:buClr>
              <a:buSzPts val="2900"/>
              <a:buChar char="•"/>
            </a:pPr>
            <a:r>
              <a:rPr lang="en-US" sz="2900"/>
              <a:t>Results and Outputs</a:t>
            </a:r>
            <a:endParaRPr sz="3300"/>
          </a:p>
          <a:p>
            <a:pPr indent="-260350" lvl="0" marL="228600" rtl="0" algn="l">
              <a:lnSpc>
                <a:spcPct val="90000"/>
              </a:lnSpc>
              <a:spcBef>
                <a:spcPts val="1000"/>
              </a:spcBef>
              <a:spcAft>
                <a:spcPts val="0"/>
              </a:spcAft>
              <a:buClr>
                <a:schemeClr val="dk1"/>
              </a:buClr>
              <a:buSzPts val="2900"/>
              <a:buChar char="•"/>
            </a:pPr>
            <a:r>
              <a:rPr lang="en-US" sz="2900"/>
              <a:t>Conclusion</a:t>
            </a:r>
            <a:endParaRPr sz="3300"/>
          </a:p>
          <a:p>
            <a:pPr indent="-260350" lvl="0" marL="228600" rtl="0" algn="l">
              <a:lnSpc>
                <a:spcPct val="90000"/>
              </a:lnSpc>
              <a:spcBef>
                <a:spcPts val="1000"/>
              </a:spcBef>
              <a:spcAft>
                <a:spcPts val="0"/>
              </a:spcAft>
              <a:buClr>
                <a:schemeClr val="dk1"/>
              </a:buClr>
              <a:buSzPts val="2900"/>
              <a:buChar char="•"/>
            </a:pPr>
            <a:r>
              <a:rPr lang="en-US" sz="2900"/>
              <a:t>Future Scope</a:t>
            </a:r>
            <a:endParaRPr sz="3300"/>
          </a:p>
          <a:p>
            <a:pPr indent="-260350" lvl="0" marL="228600" rtl="0" algn="l">
              <a:lnSpc>
                <a:spcPct val="90000"/>
              </a:lnSpc>
              <a:spcBef>
                <a:spcPts val="1000"/>
              </a:spcBef>
              <a:spcAft>
                <a:spcPts val="0"/>
              </a:spcAft>
              <a:buClr>
                <a:schemeClr val="dk1"/>
              </a:buClr>
              <a:buSzPts val="2900"/>
              <a:buChar char="•"/>
            </a:pPr>
            <a:r>
              <a:rPr lang="en-US" sz="2900"/>
              <a:t>References</a:t>
            </a:r>
            <a:endParaRPr sz="29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279" name="Google Shape;27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
          <p:cNvSpPr txBox="1"/>
          <p:nvPr>
            <p:ph type="title"/>
          </p:nvPr>
        </p:nvSpPr>
        <p:spPr>
          <a:xfrm>
            <a:off x="710184" y="328549"/>
            <a:ext cx="10515600" cy="8053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 to Project</a:t>
            </a:r>
            <a:endParaRPr/>
          </a:p>
        </p:txBody>
      </p:sp>
      <p:sp>
        <p:nvSpPr>
          <p:cNvPr id="285" name="Google Shape;28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3"/>
          <p:cNvSpPr txBox="1"/>
          <p:nvPr/>
        </p:nvSpPr>
        <p:spPr>
          <a:xfrm>
            <a:off x="792483" y="2066690"/>
            <a:ext cx="5852883" cy="4469676"/>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Sleeping is one of the basic needs of the human being. Lack of sleep can cause the body to react unproductively as well as ineffectively and because of this it can produce low alertness and loss of concentration.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Driver drowsiness detection</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System </a:t>
            </a:r>
            <a:r>
              <a:rPr lang="en-US" sz="2000">
                <a:solidFill>
                  <a:schemeClr val="dk1"/>
                </a:solidFill>
                <a:latin typeface="Calibri"/>
                <a:ea typeface="Calibri"/>
                <a:cs typeface="Calibri"/>
                <a:sym typeface="Calibri"/>
              </a:rPr>
              <a:t>is a car safety technology which helps prevent accidents caused by the driver getting drowsy.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n-US" sz="2000">
                <a:solidFill>
                  <a:schemeClr val="dk1"/>
                </a:solidFill>
                <a:latin typeface="Calibri"/>
                <a:ea typeface="Calibri"/>
                <a:cs typeface="Calibri"/>
                <a:sym typeface="Calibri"/>
              </a:rPr>
              <a:t>Various studies have suggested that around </a:t>
            </a:r>
            <a:r>
              <a:rPr b="1" lang="en-US" sz="2000">
                <a:solidFill>
                  <a:srgbClr val="FF0000"/>
                </a:solidFill>
                <a:latin typeface="Calibri"/>
                <a:ea typeface="Calibri"/>
                <a:cs typeface="Calibri"/>
                <a:sym typeface="Calibri"/>
              </a:rPr>
              <a:t>20%</a:t>
            </a:r>
            <a:r>
              <a:rPr lang="en-US" sz="2000">
                <a:solidFill>
                  <a:schemeClr val="dk1"/>
                </a:solidFill>
                <a:latin typeface="Calibri"/>
                <a:ea typeface="Calibri"/>
                <a:cs typeface="Calibri"/>
                <a:sym typeface="Calibri"/>
              </a:rPr>
              <a:t> of all road accidents are fatigue-related, up to </a:t>
            </a:r>
            <a:r>
              <a:rPr b="1" lang="en-US" sz="2000">
                <a:solidFill>
                  <a:srgbClr val="FF0000"/>
                </a:solidFill>
                <a:latin typeface="Calibri"/>
                <a:ea typeface="Calibri"/>
                <a:cs typeface="Calibri"/>
                <a:sym typeface="Calibri"/>
              </a:rPr>
              <a:t>50%</a:t>
            </a:r>
            <a:r>
              <a:rPr lang="en-US" sz="2000">
                <a:solidFill>
                  <a:schemeClr val="dk1"/>
                </a:solidFill>
                <a:latin typeface="Calibri"/>
                <a:ea typeface="Calibri"/>
                <a:cs typeface="Calibri"/>
                <a:sym typeface="Calibri"/>
              </a:rPr>
              <a:t> on certain roads.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rgbClr val="202122"/>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87" name="Google Shape;287;p3"/>
          <p:cNvPicPr preferRelativeResize="0"/>
          <p:nvPr/>
        </p:nvPicPr>
        <p:blipFill rotWithShape="1">
          <a:blip r:embed="rId3">
            <a:alphaModFix/>
          </a:blip>
          <a:srcRect b="0" l="0" r="0" t="0"/>
          <a:stretch/>
        </p:blipFill>
        <p:spPr>
          <a:xfrm>
            <a:off x="7074525" y="2289747"/>
            <a:ext cx="4570868" cy="2571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
          <p:cNvSpPr txBox="1"/>
          <p:nvPr>
            <p:ph type="title"/>
          </p:nvPr>
        </p:nvSpPr>
        <p:spPr>
          <a:xfrm>
            <a:off x="774192" y="457200"/>
            <a:ext cx="10515600" cy="69399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Problem Formulation</a:t>
            </a:r>
            <a:endParaRPr b="1"/>
          </a:p>
        </p:txBody>
      </p:sp>
      <p:sp>
        <p:nvSpPr>
          <p:cNvPr id="293" name="Google Shape;293;p4"/>
          <p:cNvSpPr txBox="1"/>
          <p:nvPr>
            <p:ph idx="1" type="body"/>
          </p:nvPr>
        </p:nvSpPr>
        <p:spPr>
          <a:xfrm>
            <a:off x="655320" y="1849198"/>
            <a:ext cx="5800344" cy="3646345"/>
          </a:xfrm>
          <a:prstGeom prst="rect">
            <a:avLst/>
          </a:prstGeom>
          <a:noFill/>
          <a:ln>
            <a:noFill/>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2400"/>
              <a:buNone/>
            </a:pPr>
            <a:r>
              <a:rPr b="0" lang="en-US" sz="2400">
                <a:solidFill>
                  <a:srgbClr val="000000"/>
                </a:solidFill>
              </a:rPr>
              <a:t>Every year the amounts of deaths and injuries are increasing in traffic accidents due to human errors. Drowsiness and driving are very hazardous. If the Driver fails to concentrate on driving it reduces the driver’s reaction time and impair steering behavior. </a:t>
            </a:r>
            <a:endParaRPr b="1" sz="2400">
              <a:solidFill>
                <a:srgbClr val="4F81BD"/>
              </a:solidFill>
            </a:endParaRPr>
          </a:p>
        </p:txBody>
      </p:sp>
      <p:sp>
        <p:nvSpPr>
          <p:cNvPr id="294" name="Google Shape;29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line graph illustrating the average number of people killed by road... |  Download Scientific Diagram" id="295" name="Google Shape;295;p4"/>
          <p:cNvPicPr preferRelativeResize="0"/>
          <p:nvPr/>
        </p:nvPicPr>
        <p:blipFill rotWithShape="1">
          <a:blip r:embed="rId3">
            <a:alphaModFix/>
          </a:blip>
          <a:srcRect b="2529" l="2671" r="3324" t="6429"/>
          <a:stretch/>
        </p:blipFill>
        <p:spPr>
          <a:xfrm>
            <a:off x="6629400" y="2275366"/>
            <a:ext cx="4897084" cy="306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5"/>
          <p:cNvSpPr/>
          <p:nvPr/>
        </p:nvSpPr>
        <p:spPr>
          <a:xfrm>
            <a:off x="493776" y="1426464"/>
            <a:ext cx="10963656" cy="136652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2400">
                <a:solidFill>
                  <a:srgbClr val="000000"/>
                </a:solidFill>
                <a:latin typeface="Calibri"/>
                <a:ea typeface="Calibri"/>
                <a:cs typeface="Calibri"/>
                <a:sym typeface="Calibri"/>
              </a:rPr>
              <a:t>This model will be very effective solution in reducing road accidents. As with the help of this model, the driver will be easily altered. The sensor observes the movements of the face and the eye and concludes whether the driver is getting drowsy or not. </a:t>
            </a:r>
            <a:endParaRPr/>
          </a:p>
        </p:txBody>
      </p:sp>
      <p:pic>
        <p:nvPicPr>
          <p:cNvPr id="302" name="Google Shape;302;p5"/>
          <p:cNvPicPr preferRelativeResize="0"/>
          <p:nvPr/>
        </p:nvPicPr>
        <p:blipFill rotWithShape="1">
          <a:blip r:embed="rId3">
            <a:alphaModFix/>
          </a:blip>
          <a:srcRect b="0" l="0" r="0" t="0"/>
          <a:stretch/>
        </p:blipFill>
        <p:spPr>
          <a:xfrm>
            <a:off x="5252085" y="2979611"/>
            <a:ext cx="6607683" cy="2961327"/>
          </a:xfrm>
          <a:prstGeom prst="rect">
            <a:avLst/>
          </a:prstGeom>
          <a:noFill/>
          <a:ln>
            <a:noFill/>
          </a:ln>
        </p:spPr>
      </p:pic>
      <p:sp>
        <p:nvSpPr>
          <p:cNvPr id="303" name="Google Shape;303;p5"/>
          <p:cNvSpPr/>
          <p:nvPr/>
        </p:nvSpPr>
        <p:spPr>
          <a:xfrm>
            <a:off x="487680" y="2965192"/>
            <a:ext cx="4642104" cy="304051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2400">
                <a:solidFill>
                  <a:srgbClr val="000000"/>
                </a:solidFill>
                <a:latin typeface="Calibri"/>
                <a:ea typeface="Calibri"/>
                <a:cs typeface="Calibri"/>
                <a:sym typeface="Calibri"/>
              </a:rPr>
              <a:t>The objective of this intermediate neural network project is to build a drowsiness detection system that will detect that a person’s eyes are closed for a few seconds. This system will alert the driver when drowsiness is detected.</a:t>
            </a:r>
            <a:endParaRPr b="1" sz="2400">
              <a:solidFill>
                <a:srgbClr val="4F81BD"/>
              </a:solidFill>
              <a:latin typeface="Calibri"/>
              <a:ea typeface="Calibri"/>
              <a:cs typeface="Calibri"/>
              <a:sym typeface="Calibri"/>
            </a:endParaRPr>
          </a:p>
        </p:txBody>
      </p:sp>
      <p:sp>
        <p:nvSpPr>
          <p:cNvPr id="304" name="Google Shape;304;p5"/>
          <p:cNvSpPr/>
          <p:nvPr/>
        </p:nvSpPr>
        <p:spPr>
          <a:xfrm>
            <a:off x="726932" y="363974"/>
            <a:ext cx="516064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Problem Formulation</a:t>
            </a:r>
            <a:endParaRPr sz="4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txBox="1"/>
          <p:nvPr>
            <p:ph type="title"/>
          </p:nvPr>
        </p:nvSpPr>
        <p:spPr>
          <a:xfrm>
            <a:off x="728472" y="355981"/>
            <a:ext cx="10515600" cy="796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Work </a:t>
            </a:r>
            <a:endParaRPr b="1"/>
          </a:p>
        </p:txBody>
      </p:sp>
      <p:sp>
        <p:nvSpPr>
          <p:cNvPr id="310" name="Google Shape;3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6"/>
          <p:cNvSpPr txBox="1"/>
          <p:nvPr/>
        </p:nvSpPr>
        <p:spPr>
          <a:xfrm>
            <a:off x="635667" y="1670313"/>
            <a:ext cx="10711068"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id="312" name="Google Shape;312;p6"/>
          <p:cNvPicPr preferRelativeResize="0"/>
          <p:nvPr/>
        </p:nvPicPr>
        <p:blipFill rotWithShape="1">
          <a:blip r:embed="rId3">
            <a:alphaModFix/>
          </a:blip>
          <a:srcRect b="0" l="0" r="0" t="0"/>
          <a:stretch/>
        </p:blipFill>
        <p:spPr>
          <a:xfrm>
            <a:off x="170688" y="1316736"/>
            <a:ext cx="11588496" cy="47000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
          <p:cNvSpPr txBox="1"/>
          <p:nvPr>
            <p:ph type="title"/>
          </p:nvPr>
        </p:nvSpPr>
        <p:spPr>
          <a:xfrm>
            <a:off x="719328" y="246888"/>
            <a:ext cx="10515600" cy="8951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Proposed Work </a:t>
            </a:r>
            <a:endParaRPr b="1"/>
          </a:p>
        </p:txBody>
      </p:sp>
      <p:sp>
        <p:nvSpPr>
          <p:cNvPr id="318" name="Google Shape;318;p7"/>
          <p:cNvSpPr txBox="1"/>
          <p:nvPr>
            <p:ph idx="1" type="body"/>
          </p:nvPr>
        </p:nvSpPr>
        <p:spPr>
          <a:xfrm>
            <a:off x="837735" y="1586701"/>
            <a:ext cx="10516065" cy="1147356"/>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00000"/>
              </a:lnSpc>
              <a:spcBef>
                <a:spcPts val="0"/>
              </a:spcBef>
              <a:spcAft>
                <a:spcPts val="0"/>
              </a:spcAft>
              <a:buClr>
                <a:srgbClr val="000000"/>
              </a:buClr>
              <a:buSzPct val="100000"/>
              <a:buNone/>
            </a:pPr>
            <a:r>
              <a:rPr lang="en-US" sz="2400">
                <a:solidFill>
                  <a:srgbClr val="000000"/>
                </a:solidFill>
                <a:latin typeface="Calibri"/>
                <a:ea typeface="Calibri"/>
                <a:cs typeface="Calibri"/>
                <a:sym typeface="Calibri"/>
              </a:rPr>
              <a:t>The proposed detection system that we have made deals with </a:t>
            </a:r>
            <a:r>
              <a:rPr b="1" lang="en-US" sz="2400">
                <a:solidFill>
                  <a:srgbClr val="000000"/>
                </a:solidFill>
                <a:latin typeface="Calibri"/>
                <a:ea typeface="Calibri"/>
                <a:cs typeface="Calibri"/>
                <a:sym typeface="Calibri"/>
              </a:rPr>
              <a:t>Deep learning algorithms </a:t>
            </a:r>
            <a:r>
              <a:rPr lang="en-US" sz="2400">
                <a:solidFill>
                  <a:srgbClr val="000000"/>
                </a:solidFill>
                <a:latin typeface="Calibri"/>
                <a:ea typeface="Calibri"/>
                <a:cs typeface="Calibri"/>
                <a:sym typeface="Calibri"/>
              </a:rPr>
              <a:t>as well as the </a:t>
            </a:r>
            <a:r>
              <a:rPr b="1" lang="en-US" sz="2400">
                <a:solidFill>
                  <a:srgbClr val="000000"/>
                </a:solidFill>
                <a:latin typeface="Calibri"/>
                <a:ea typeface="Calibri"/>
                <a:cs typeface="Calibri"/>
                <a:sym typeface="Calibri"/>
              </a:rPr>
              <a:t>DLib library </a:t>
            </a:r>
            <a:r>
              <a:rPr lang="en-US" sz="2400">
                <a:solidFill>
                  <a:srgbClr val="000000"/>
                </a:solidFill>
                <a:latin typeface="Calibri"/>
                <a:ea typeface="Calibri"/>
                <a:cs typeface="Calibri"/>
                <a:sym typeface="Calibri"/>
              </a:rPr>
              <a:t>to detect and predict the results. Also, an alert system is added to this application to alert the driver if he/she is feeling drowsy</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
        <p:nvSpPr>
          <p:cNvPr id="319" name="Google Shape;3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lib - Wikipedia" id="320" name="Google Shape;320;p7"/>
          <p:cNvPicPr preferRelativeResize="0"/>
          <p:nvPr/>
        </p:nvPicPr>
        <p:blipFill rotWithShape="1">
          <a:blip r:embed="rId3">
            <a:alphaModFix/>
          </a:blip>
          <a:srcRect b="0" l="0" r="0" t="0"/>
          <a:stretch/>
        </p:blipFill>
        <p:spPr>
          <a:xfrm>
            <a:off x="7970054" y="3012087"/>
            <a:ext cx="3322785" cy="2371032"/>
          </a:xfrm>
          <a:prstGeom prst="rect">
            <a:avLst/>
          </a:prstGeom>
          <a:noFill/>
          <a:ln>
            <a:noFill/>
          </a:ln>
        </p:spPr>
      </p:pic>
      <p:sp>
        <p:nvSpPr>
          <p:cNvPr id="321" name="Google Shape;321;p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7"/>
          <p:cNvSpPr/>
          <p:nvPr/>
        </p:nvSpPr>
        <p:spPr>
          <a:xfrm>
            <a:off x="935736" y="3083528"/>
            <a:ext cx="6096000" cy="21544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rgbClr val="000000"/>
                </a:solidFill>
                <a:latin typeface="Calibri"/>
                <a:ea typeface="Calibri"/>
                <a:cs typeface="Calibri"/>
                <a:sym typeface="Calibri"/>
              </a:rPr>
              <a:t>We have used high enhanced face tracking algorithm which can make the prediction more accurate. It uses 68 face landmarks to detect facial feature. Detecting the facial feature using 68 landmarks is more accurate and precise than the PERCLOS and HAAR cascading algorithm</a:t>
            </a:r>
            <a:r>
              <a:rPr lang="en-US" sz="2400">
                <a:solidFill>
                  <a:srgbClr val="000000"/>
                </a:solidFill>
                <a:latin typeface="Calibri"/>
                <a:ea typeface="Calibri"/>
                <a:cs typeface="Calibri"/>
                <a:sym typeface="Calibri"/>
              </a:rPr>
              <a:t>. </a:t>
            </a:r>
            <a:endParaRPr sz="3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type="title"/>
          </p:nvPr>
        </p:nvSpPr>
        <p:spPr>
          <a:xfrm>
            <a:off x="838200" y="365125"/>
            <a:ext cx="10515600" cy="841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Objectives</a:t>
            </a:r>
            <a:endParaRPr/>
          </a:p>
        </p:txBody>
      </p:sp>
      <p:sp>
        <p:nvSpPr>
          <p:cNvPr id="328" name="Google Shape;3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8"/>
          <p:cNvSpPr txBox="1"/>
          <p:nvPr/>
        </p:nvSpPr>
        <p:spPr>
          <a:xfrm>
            <a:off x="656335" y="1659272"/>
            <a:ext cx="7312008" cy="465663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000"/>
              <a:buFont typeface="Arial"/>
              <a:buNone/>
            </a:pPr>
            <a:r>
              <a:rPr lang="en-US" sz="2000">
                <a:solidFill>
                  <a:srgbClr val="000000"/>
                </a:solidFill>
                <a:latin typeface="Calibri"/>
                <a:ea typeface="Calibri"/>
                <a:cs typeface="Calibri"/>
                <a:sym typeface="Calibri"/>
              </a:rPr>
              <a:t>The main objectives of this proposed model are mentioned below: </a:t>
            </a:r>
            <a:endParaRPr sz="2000">
              <a:solidFill>
                <a:schemeClr val="dk1"/>
              </a:solidFill>
              <a:latin typeface="Calibri"/>
              <a:ea typeface="Calibri"/>
              <a:cs typeface="Calibri"/>
              <a:sym typeface="Calibri"/>
            </a:endParaRPr>
          </a:p>
          <a:p>
            <a:pPr indent="-342900" lvl="0" marL="342900" marR="0" rtl="0" algn="just">
              <a:lnSpc>
                <a:spcPct val="90000"/>
              </a:lnSpc>
              <a:spcBef>
                <a:spcPts val="1200"/>
              </a:spcBef>
              <a:spcAft>
                <a:spcPts val="0"/>
              </a:spcAft>
              <a:buClr>
                <a:srgbClr val="000000"/>
              </a:buClr>
              <a:buSzPts val="1000"/>
              <a:buFont typeface="Noto Sans Symbols"/>
              <a:buChar char="∙"/>
            </a:pPr>
            <a:r>
              <a:rPr lang="en-US" sz="2000">
                <a:solidFill>
                  <a:srgbClr val="000000"/>
                </a:solidFill>
                <a:latin typeface="Calibri"/>
                <a:ea typeface="Calibri"/>
                <a:cs typeface="Calibri"/>
                <a:sym typeface="Calibri"/>
              </a:rPr>
              <a:t>To suggest ways to detect fatigue and drowsiness while driving and to investigate the physical changes of fatigue and drowsiness.</a:t>
            </a:r>
            <a:endParaRPr/>
          </a:p>
          <a:p>
            <a:pPr indent="-342900" lvl="0" marL="342900" marR="0" rtl="0" algn="just">
              <a:lnSpc>
                <a:spcPct val="90000"/>
              </a:lnSpc>
              <a:spcBef>
                <a:spcPts val="1200"/>
              </a:spcBef>
              <a:spcAft>
                <a:spcPts val="0"/>
              </a:spcAft>
              <a:buClr>
                <a:srgbClr val="000000"/>
              </a:buClr>
              <a:buSzPts val="1000"/>
              <a:buFont typeface="Noto Sans Symbols"/>
              <a:buChar char="∙"/>
            </a:pPr>
            <a:r>
              <a:rPr lang="en-US" sz="2000">
                <a:solidFill>
                  <a:srgbClr val="000000"/>
                </a:solidFill>
                <a:latin typeface="Calibri"/>
                <a:ea typeface="Calibri"/>
                <a:cs typeface="Calibri"/>
                <a:sym typeface="Calibri"/>
              </a:rPr>
              <a:t>To develop a detective system that can be used to observe the eyes’ closure and yawning as a way to detect fatigue and drowsiness.</a:t>
            </a:r>
            <a:endParaRPr sz="2000">
              <a:solidFill>
                <a:schemeClr val="dk1"/>
              </a:solidFill>
              <a:latin typeface="Calibri"/>
              <a:ea typeface="Calibri"/>
              <a:cs typeface="Calibri"/>
              <a:sym typeface="Calibri"/>
            </a:endParaRPr>
          </a:p>
          <a:p>
            <a:pPr indent="-342900" lvl="0" marL="342900" marR="0" rtl="0" algn="just">
              <a:lnSpc>
                <a:spcPct val="90000"/>
              </a:lnSpc>
              <a:spcBef>
                <a:spcPts val="1200"/>
              </a:spcBef>
              <a:spcAft>
                <a:spcPts val="0"/>
              </a:spcAft>
              <a:buClr>
                <a:srgbClr val="000000"/>
              </a:buClr>
              <a:buSzPts val="1000"/>
              <a:buFont typeface="Noto Sans Symbols"/>
              <a:buChar char="∙"/>
            </a:pPr>
            <a:r>
              <a:rPr lang="en-US" sz="2000">
                <a:solidFill>
                  <a:srgbClr val="000000"/>
                </a:solidFill>
                <a:latin typeface="Calibri"/>
                <a:ea typeface="Calibri"/>
                <a:cs typeface="Calibri"/>
                <a:sym typeface="Calibri"/>
              </a:rPr>
              <a:t>To analyze the data obtained by the detective device and to develop an algorithm for yawning detection to monitor driver fatigue level.</a:t>
            </a:r>
            <a:endParaRPr sz="2000">
              <a:solidFill>
                <a:schemeClr val="dk1"/>
              </a:solidFill>
              <a:latin typeface="Calibri"/>
              <a:ea typeface="Calibri"/>
              <a:cs typeface="Calibri"/>
              <a:sym typeface="Calibri"/>
            </a:endParaRPr>
          </a:p>
          <a:p>
            <a:pPr indent="-342900" lvl="0" marL="342900" marR="0" rtl="0" algn="just">
              <a:lnSpc>
                <a:spcPct val="90000"/>
              </a:lnSpc>
              <a:spcBef>
                <a:spcPts val="1200"/>
              </a:spcBef>
              <a:spcAft>
                <a:spcPts val="0"/>
              </a:spcAft>
              <a:buClr>
                <a:srgbClr val="000000"/>
              </a:buClr>
              <a:buSzPts val="1000"/>
              <a:buFont typeface="Noto Sans Symbols"/>
              <a:buChar char="∙"/>
            </a:pPr>
            <a:r>
              <a:rPr lang="en-US" sz="2000">
                <a:solidFill>
                  <a:srgbClr val="000000"/>
                </a:solidFill>
                <a:latin typeface="Calibri"/>
                <a:ea typeface="Calibri"/>
                <a:cs typeface="Calibri"/>
                <a:sym typeface="Calibri"/>
              </a:rPr>
              <a:t>To create an alarm system that will use the prediction of the deep learning algorithm to alert the driver if the driver fatigue level detected by the model is higher than a certain level.</a:t>
            </a:r>
            <a:endParaRPr sz="2800">
              <a:solidFill>
                <a:schemeClr val="dk1"/>
              </a:solidFill>
              <a:latin typeface="Calibri"/>
              <a:ea typeface="Calibri"/>
              <a:cs typeface="Calibri"/>
              <a:sym typeface="Calibri"/>
            </a:endParaRPr>
          </a:p>
        </p:txBody>
      </p:sp>
      <p:pic>
        <p:nvPicPr>
          <p:cNvPr id="330" name="Google Shape;330;p8"/>
          <p:cNvPicPr preferRelativeResize="0"/>
          <p:nvPr/>
        </p:nvPicPr>
        <p:blipFill rotWithShape="1">
          <a:blip r:embed="rId3">
            <a:alphaModFix/>
          </a:blip>
          <a:srcRect b="0" l="0" r="0" t="0"/>
          <a:stretch/>
        </p:blipFill>
        <p:spPr>
          <a:xfrm>
            <a:off x="8106665" y="1938165"/>
            <a:ext cx="3429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9"/>
          <p:cNvSpPr txBox="1"/>
          <p:nvPr>
            <p:ph type="title"/>
          </p:nvPr>
        </p:nvSpPr>
        <p:spPr>
          <a:xfrm>
            <a:off x="838200" y="365125"/>
            <a:ext cx="10515600" cy="4944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Methodology used</a:t>
            </a:r>
            <a:endParaRPr/>
          </a:p>
        </p:txBody>
      </p:sp>
      <p:sp>
        <p:nvSpPr>
          <p:cNvPr id="336" name="Google Shape;336;p9"/>
          <p:cNvSpPr txBox="1"/>
          <p:nvPr>
            <p:ph idx="1" type="body"/>
          </p:nvPr>
        </p:nvSpPr>
        <p:spPr>
          <a:xfrm>
            <a:off x="838200" y="1526096"/>
            <a:ext cx="3888545" cy="443579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10000"/>
              </a:lnSpc>
              <a:spcBef>
                <a:spcPts val="0"/>
              </a:spcBef>
              <a:spcAft>
                <a:spcPts val="0"/>
              </a:spcAft>
              <a:buClr>
                <a:srgbClr val="000000"/>
              </a:buClr>
              <a:buSzPct val="100000"/>
              <a:buNone/>
            </a:pPr>
            <a:r>
              <a:rPr lang="en-US" sz="2000">
                <a:solidFill>
                  <a:srgbClr val="000000"/>
                </a:solidFill>
              </a:rPr>
              <a:t>This model uses the enhanced library that is written in the python programming language. </a:t>
            </a:r>
            <a:endParaRPr sz="2000">
              <a:solidFill>
                <a:srgbClr val="000000"/>
              </a:solidFill>
            </a:endParaRPr>
          </a:p>
          <a:p>
            <a:pPr indent="0" lvl="0" marL="0" rtl="0" algn="just">
              <a:lnSpc>
                <a:spcPct val="110000"/>
              </a:lnSpc>
              <a:spcBef>
                <a:spcPts val="1000"/>
              </a:spcBef>
              <a:spcAft>
                <a:spcPts val="0"/>
              </a:spcAft>
              <a:buClr>
                <a:srgbClr val="000000"/>
              </a:buClr>
              <a:buSzPct val="100000"/>
              <a:buNone/>
            </a:pPr>
            <a:r>
              <a:rPr lang="en-US" sz="2000">
                <a:solidFill>
                  <a:srgbClr val="000000"/>
                </a:solidFill>
              </a:rPr>
              <a:t>OpenCV, as well as DLib libraries, are mainly used to formulate the solution for Image acquisition. </a:t>
            </a:r>
            <a:endParaRPr sz="2000">
              <a:solidFill>
                <a:srgbClr val="000000"/>
              </a:solidFill>
            </a:endParaRPr>
          </a:p>
          <a:p>
            <a:pPr indent="0" lvl="0" marL="0" rtl="0" algn="just">
              <a:lnSpc>
                <a:spcPct val="110000"/>
              </a:lnSpc>
              <a:spcBef>
                <a:spcPts val="1000"/>
              </a:spcBef>
              <a:spcAft>
                <a:spcPts val="0"/>
              </a:spcAft>
              <a:buClr>
                <a:srgbClr val="000000"/>
              </a:buClr>
              <a:buSzPct val="100000"/>
              <a:buNone/>
            </a:pPr>
            <a:r>
              <a:rPr lang="en-US" sz="2000">
                <a:solidFill>
                  <a:srgbClr val="000000"/>
                </a:solidFill>
              </a:rPr>
              <a:t>Deep learning algorithms are used to detect the facial features that will be responsible for calculating the output value.</a:t>
            </a:r>
            <a:endParaRPr/>
          </a:p>
          <a:p>
            <a:pPr indent="0" lvl="0" marL="0" rtl="0" algn="just">
              <a:lnSpc>
                <a:spcPct val="110000"/>
              </a:lnSpc>
              <a:spcBef>
                <a:spcPts val="1000"/>
              </a:spcBef>
              <a:spcAft>
                <a:spcPts val="0"/>
              </a:spcAft>
              <a:buClr>
                <a:srgbClr val="000000"/>
              </a:buClr>
              <a:buSzPct val="100000"/>
              <a:buNone/>
            </a:pPr>
            <a:r>
              <a:rPr lang="en-US" sz="2000">
                <a:solidFill>
                  <a:srgbClr val="000000"/>
                </a:solidFill>
              </a:rPr>
              <a:t> At last, an alert system is connected to the software to alert the driver if he/she is feeling drowsy. The application needs to follow certain steps to predict the desired outcome.</a:t>
            </a:r>
            <a:endParaRPr sz="2000"/>
          </a:p>
          <a:p>
            <a:pPr indent="0" lvl="0" marL="0" rtl="0" algn="l">
              <a:lnSpc>
                <a:spcPct val="90000"/>
              </a:lnSpc>
              <a:spcBef>
                <a:spcPts val="1000"/>
              </a:spcBef>
              <a:spcAft>
                <a:spcPts val="0"/>
              </a:spcAft>
              <a:buClr>
                <a:schemeClr val="dk1"/>
              </a:buClr>
              <a:buSzPct val="100000"/>
              <a:buNone/>
            </a:pPr>
            <a:r>
              <a:t/>
            </a:r>
            <a:endParaRPr/>
          </a:p>
        </p:txBody>
      </p:sp>
      <p:sp>
        <p:nvSpPr>
          <p:cNvPr id="337" name="Google Shape;33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38" name="Google Shape;338;p9"/>
          <p:cNvGrpSpPr/>
          <p:nvPr/>
        </p:nvGrpSpPr>
        <p:grpSpPr>
          <a:xfrm>
            <a:off x="4901184" y="1704119"/>
            <a:ext cx="6563985" cy="3829587"/>
            <a:chOff x="2243017" y="719666"/>
            <a:chExt cx="6816576" cy="4081251"/>
          </a:xfrm>
        </p:grpSpPr>
        <p:sp>
          <p:nvSpPr>
            <p:cNvPr id="339" name="Google Shape;339;p9"/>
            <p:cNvSpPr/>
            <p:nvPr/>
          </p:nvSpPr>
          <p:spPr>
            <a:xfrm>
              <a:off x="2243017" y="719666"/>
              <a:ext cx="1331362" cy="4081251"/>
            </a:xfrm>
            <a:custGeom>
              <a:rect b="b" l="l" r="r" t="t"/>
              <a:pathLst>
                <a:path extrusionOk="0" h="4081251" w="1331362">
                  <a:moveTo>
                    <a:pt x="0" y="133136"/>
                  </a:moveTo>
                  <a:cubicBezTo>
                    <a:pt x="0" y="59607"/>
                    <a:pt x="59607" y="0"/>
                    <a:pt x="133136" y="0"/>
                  </a:cubicBezTo>
                  <a:lnTo>
                    <a:pt x="1198226" y="0"/>
                  </a:lnTo>
                  <a:cubicBezTo>
                    <a:pt x="1271755" y="0"/>
                    <a:pt x="1331362" y="59607"/>
                    <a:pt x="1331362" y="133136"/>
                  </a:cubicBezTo>
                  <a:lnTo>
                    <a:pt x="1331362" y="3948115"/>
                  </a:lnTo>
                  <a:cubicBezTo>
                    <a:pt x="1331362" y="4021644"/>
                    <a:pt x="1271755" y="4081251"/>
                    <a:pt x="1198226" y="4081251"/>
                  </a:cubicBezTo>
                  <a:lnTo>
                    <a:pt x="133136" y="4081251"/>
                  </a:lnTo>
                  <a:cubicBezTo>
                    <a:pt x="59607" y="4081251"/>
                    <a:pt x="0" y="4021644"/>
                    <a:pt x="0" y="3948115"/>
                  </a:cubicBezTo>
                  <a:lnTo>
                    <a:pt x="0" y="133136"/>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944250" lIns="128000" spcFirstLastPara="1" rIns="128000" wrap="square" tIns="1760500">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External Camera</a:t>
              </a:r>
              <a:endParaRPr/>
            </a:p>
          </p:txBody>
        </p:sp>
        <p:sp>
          <p:nvSpPr>
            <p:cNvPr id="340" name="Google Shape;340;p9"/>
            <p:cNvSpPr/>
            <p:nvPr/>
          </p:nvSpPr>
          <p:spPr>
            <a:xfrm>
              <a:off x="2282957" y="964541"/>
              <a:ext cx="1251480" cy="1359056"/>
            </a:xfrm>
            <a:prstGeom prst="ellipse">
              <a:avLst/>
            </a:prstGeom>
            <a:blipFill rotWithShape="1">
              <a:blip r:embed="rId3">
                <a:alphaModFix/>
              </a:blip>
              <a:stretch>
                <a:fillRect b="0" l="-24998" r="-24998"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3614320" y="719666"/>
              <a:ext cx="1331362" cy="4081251"/>
            </a:xfrm>
            <a:custGeom>
              <a:rect b="b" l="l" r="r" t="t"/>
              <a:pathLst>
                <a:path extrusionOk="0" h="4081251" w="1331362">
                  <a:moveTo>
                    <a:pt x="0" y="133136"/>
                  </a:moveTo>
                  <a:cubicBezTo>
                    <a:pt x="0" y="59607"/>
                    <a:pt x="59607" y="0"/>
                    <a:pt x="133136" y="0"/>
                  </a:cubicBezTo>
                  <a:lnTo>
                    <a:pt x="1198226" y="0"/>
                  </a:lnTo>
                  <a:cubicBezTo>
                    <a:pt x="1271755" y="0"/>
                    <a:pt x="1331362" y="59607"/>
                    <a:pt x="1331362" y="133136"/>
                  </a:cubicBezTo>
                  <a:lnTo>
                    <a:pt x="1331362" y="3948115"/>
                  </a:lnTo>
                  <a:cubicBezTo>
                    <a:pt x="1331362" y="4021644"/>
                    <a:pt x="1271755" y="4081251"/>
                    <a:pt x="1198226" y="4081251"/>
                  </a:cubicBezTo>
                  <a:lnTo>
                    <a:pt x="133136" y="4081251"/>
                  </a:lnTo>
                  <a:cubicBezTo>
                    <a:pt x="59607" y="4081251"/>
                    <a:pt x="0" y="4021644"/>
                    <a:pt x="0" y="3948115"/>
                  </a:cubicBezTo>
                  <a:lnTo>
                    <a:pt x="0" y="133136"/>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944250" lIns="128000" spcFirstLastPara="1" rIns="128000" wrap="square" tIns="176050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Image Acquisition</a:t>
              </a:r>
              <a:endParaRPr/>
            </a:p>
          </p:txBody>
        </p:sp>
        <p:sp>
          <p:nvSpPr>
            <p:cNvPr id="342" name="Google Shape;342;p9"/>
            <p:cNvSpPr/>
            <p:nvPr/>
          </p:nvSpPr>
          <p:spPr>
            <a:xfrm>
              <a:off x="3654261" y="964541"/>
              <a:ext cx="1251480" cy="1359056"/>
            </a:xfrm>
            <a:prstGeom prst="ellipse">
              <a:avLst/>
            </a:prstGeom>
            <a:blipFill rotWithShape="1">
              <a:blip r:embed="rId4">
                <a:alphaModFix/>
              </a:blip>
              <a:stretch>
                <a:fillRect b="934" l="-22504" r="-83489" t="-935"/>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985624" y="719666"/>
              <a:ext cx="1331362" cy="4081251"/>
            </a:xfrm>
            <a:custGeom>
              <a:rect b="b" l="l" r="r" t="t"/>
              <a:pathLst>
                <a:path extrusionOk="0" h="4081251" w="1331362">
                  <a:moveTo>
                    <a:pt x="0" y="133136"/>
                  </a:moveTo>
                  <a:cubicBezTo>
                    <a:pt x="0" y="59607"/>
                    <a:pt x="59607" y="0"/>
                    <a:pt x="133136" y="0"/>
                  </a:cubicBezTo>
                  <a:lnTo>
                    <a:pt x="1198226" y="0"/>
                  </a:lnTo>
                  <a:cubicBezTo>
                    <a:pt x="1271755" y="0"/>
                    <a:pt x="1331362" y="59607"/>
                    <a:pt x="1331362" y="133136"/>
                  </a:cubicBezTo>
                  <a:lnTo>
                    <a:pt x="1331362" y="3948115"/>
                  </a:lnTo>
                  <a:cubicBezTo>
                    <a:pt x="1331362" y="4021644"/>
                    <a:pt x="1271755" y="4081251"/>
                    <a:pt x="1198226" y="4081251"/>
                  </a:cubicBezTo>
                  <a:lnTo>
                    <a:pt x="133136" y="4081251"/>
                  </a:lnTo>
                  <a:cubicBezTo>
                    <a:pt x="59607" y="4081251"/>
                    <a:pt x="0" y="4021644"/>
                    <a:pt x="0" y="3948115"/>
                  </a:cubicBezTo>
                  <a:lnTo>
                    <a:pt x="0" y="133136"/>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944250" lIns="128000" spcFirstLastPara="1" rIns="128000" wrap="square" tIns="1760500">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Facial Feature Tracking</a:t>
              </a:r>
              <a:endParaRPr/>
            </a:p>
          </p:txBody>
        </p:sp>
        <p:sp>
          <p:nvSpPr>
            <p:cNvPr id="344" name="Google Shape;344;p9"/>
            <p:cNvSpPr/>
            <p:nvPr/>
          </p:nvSpPr>
          <p:spPr>
            <a:xfrm>
              <a:off x="5025565" y="964541"/>
              <a:ext cx="1251480" cy="1359056"/>
            </a:xfrm>
            <a:prstGeom prst="ellipse">
              <a:avLst/>
            </a:prstGeom>
            <a:blipFill rotWithShape="1">
              <a:blip r:embed="rId5">
                <a:alphaModFix/>
              </a:blip>
              <a:stretch>
                <a:fillRect b="934" l="-10942" r="-9055" t="-935"/>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6356927" y="719666"/>
              <a:ext cx="1331362" cy="4081251"/>
            </a:xfrm>
            <a:custGeom>
              <a:rect b="b" l="l" r="r" t="t"/>
              <a:pathLst>
                <a:path extrusionOk="0" h="4081251" w="1331362">
                  <a:moveTo>
                    <a:pt x="0" y="133136"/>
                  </a:moveTo>
                  <a:cubicBezTo>
                    <a:pt x="0" y="59607"/>
                    <a:pt x="59607" y="0"/>
                    <a:pt x="133136" y="0"/>
                  </a:cubicBezTo>
                  <a:lnTo>
                    <a:pt x="1198226" y="0"/>
                  </a:lnTo>
                  <a:cubicBezTo>
                    <a:pt x="1271755" y="0"/>
                    <a:pt x="1331362" y="59607"/>
                    <a:pt x="1331362" y="133136"/>
                  </a:cubicBezTo>
                  <a:lnTo>
                    <a:pt x="1331362" y="3948115"/>
                  </a:lnTo>
                  <a:cubicBezTo>
                    <a:pt x="1331362" y="4021644"/>
                    <a:pt x="1271755" y="4081251"/>
                    <a:pt x="1198226" y="4081251"/>
                  </a:cubicBezTo>
                  <a:lnTo>
                    <a:pt x="133136" y="4081251"/>
                  </a:lnTo>
                  <a:cubicBezTo>
                    <a:pt x="59607" y="4081251"/>
                    <a:pt x="0" y="4021644"/>
                    <a:pt x="0" y="3948115"/>
                  </a:cubicBezTo>
                  <a:lnTo>
                    <a:pt x="0" y="133136"/>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44250" lIns="128000" spcFirstLastPara="1" rIns="128000" wrap="square" tIns="1760500">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Detection Stage</a:t>
              </a:r>
              <a:endParaRPr/>
            </a:p>
          </p:txBody>
        </p:sp>
        <p:sp>
          <p:nvSpPr>
            <p:cNvPr id="346" name="Google Shape;346;p9"/>
            <p:cNvSpPr/>
            <p:nvPr/>
          </p:nvSpPr>
          <p:spPr>
            <a:xfrm>
              <a:off x="6396868" y="964541"/>
              <a:ext cx="1251480" cy="1359056"/>
            </a:xfrm>
            <a:prstGeom prst="ellipse">
              <a:avLst/>
            </a:prstGeom>
            <a:blipFill rotWithShape="1">
              <a:blip r:embed="rId6">
                <a:alphaModFix/>
              </a:blip>
              <a:stretch>
                <a:fillRect b="0" l="-11999" r="-11997"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728231" y="719666"/>
              <a:ext cx="1331362" cy="4081251"/>
            </a:xfrm>
            <a:custGeom>
              <a:rect b="b" l="l" r="r" t="t"/>
              <a:pathLst>
                <a:path extrusionOk="0" h="4081251" w="1331362">
                  <a:moveTo>
                    <a:pt x="0" y="133136"/>
                  </a:moveTo>
                  <a:cubicBezTo>
                    <a:pt x="0" y="59607"/>
                    <a:pt x="59607" y="0"/>
                    <a:pt x="133136" y="0"/>
                  </a:cubicBezTo>
                  <a:lnTo>
                    <a:pt x="1198226" y="0"/>
                  </a:lnTo>
                  <a:cubicBezTo>
                    <a:pt x="1271755" y="0"/>
                    <a:pt x="1331362" y="59607"/>
                    <a:pt x="1331362" y="133136"/>
                  </a:cubicBezTo>
                  <a:lnTo>
                    <a:pt x="1331362" y="3948115"/>
                  </a:lnTo>
                  <a:cubicBezTo>
                    <a:pt x="1331362" y="4021644"/>
                    <a:pt x="1271755" y="4081251"/>
                    <a:pt x="1198226" y="4081251"/>
                  </a:cubicBezTo>
                  <a:lnTo>
                    <a:pt x="133136" y="4081251"/>
                  </a:lnTo>
                  <a:cubicBezTo>
                    <a:pt x="59607" y="4081251"/>
                    <a:pt x="0" y="4021644"/>
                    <a:pt x="0" y="3948115"/>
                  </a:cubicBezTo>
                  <a:lnTo>
                    <a:pt x="0" y="13313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944250" lIns="128000" spcFirstLastPara="1" rIns="128000" wrap="square" tIns="1760500">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Alert System</a:t>
              </a:r>
              <a:endParaRPr/>
            </a:p>
          </p:txBody>
        </p:sp>
        <p:sp>
          <p:nvSpPr>
            <p:cNvPr id="348" name="Google Shape;348;p9"/>
            <p:cNvSpPr/>
            <p:nvPr/>
          </p:nvSpPr>
          <p:spPr>
            <a:xfrm>
              <a:off x="7768172" y="964541"/>
              <a:ext cx="1251480" cy="1359056"/>
            </a:xfrm>
            <a:prstGeom prst="ellipse">
              <a:avLst/>
            </a:prstGeom>
            <a:blipFill rotWithShape="1">
              <a:blip r:embed="rId7">
                <a:alphaModFix/>
              </a:blip>
              <a:stretch>
                <a:fillRect b="6726" l="-9509" r="-56484" t="-6726"/>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515680" y="3984666"/>
              <a:ext cx="6271250" cy="612187"/>
            </a:xfrm>
            <a:prstGeom prst="rightArrow">
              <a:avLst>
                <a:gd fmla="val 50000" name="adj1"/>
                <a:gd fmla="val 50000" name="adj2"/>
              </a:avLst>
            </a:prstGeom>
            <a:solidFill>
              <a:srgbClr val="F7D5C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0x01010051C0027A00F83740BD30A2F8D9532B6D</vt:lpwstr>
  </property>
</Properties>
</file>