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706" r:id="rId3"/>
    <p:sldMasterId id="2147483729" r:id="rId4"/>
    <p:sldMasterId id="2147483748" r:id="rId5"/>
    <p:sldMasterId id="2147483767" r:id="rId6"/>
    <p:sldMasterId id="2147483805" r:id="rId7"/>
  </p:sldMasterIdLst>
  <p:notesMasterIdLst>
    <p:notesMasterId r:id="rId25"/>
  </p:notesMasterIdLst>
  <p:sldIdLst>
    <p:sldId id="256" r:id="rId8"/>
    <p:sldId id="257" r:id="rId9"/>
    <p:sldId id="258" r:id="rId10"/>
    <p:sldId id="259" r:id="rId11"/>
    <p:sldId id="260" r:id="rId12"/>
    <p:sldId id="273" r:id="rId13"/>
    <p:sldId id="263" r:id="rId14"/>
    <p:sldId id="264" r:id="rId15"/>
    <p:sldId id="265" r:id="rId16"/>
    <p:sldId id="274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SLIDES_API98733749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SLIDES_API98733749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SLIDES_API212873807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SLIDES_API212873807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SLIDES_API3189524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SLIDES_API3189524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SLIDES_API7384475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SLIDES_API7384475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SLIDES_API11169190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SLIDES_API11169190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Key Commands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init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add 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commit -m "Initial commit"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remote add origin https://github.com/yourusername/repo.git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push origin master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SLIDES_API3189524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SLIDES_API3189524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SLIDES_API7384475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SLIDES_API7384475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SLIDES_API17517085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SLIDES_API17517085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8b87bba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8b87bba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8b87bba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8b87bba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8b87bba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8b87bba5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8b87bba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8b87bba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SLIDES_API185502788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SLIDES_API185502788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SLIDES_API15176879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SLIDES_API15176879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Code Snippet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from sklearn.linear_model import LinearRegression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= LinearRegression() model.fit(X_train, y_train)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SLIDES_API98733749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SLIDES_API98733749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Code Snippet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sklearn.model_selection import train_test_split X_train, X_test, y_train, y_test = train_test_split(X, y, test_size=0.2, random_state=42)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23"/>
          <p:cNvSpPr txBox="1">
            <a:spLocks noGrp="1"/>
          </p:cNvSpPr>
          <p:nvPr>
            <p:ph type="body" idx="1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123"/>
          <p:cNvSpPr txBox="1">
            <a:spLocks noGrp="1"/>
          </p:cNvSpPr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0"/>
          <p:cNvSpPr txBox="1">
            <a:spLocks noGrp="1"/>
          </p:cNvSpPr>
          <p:nvPr>
            <p:ph type="title"/>
          </p:nvPr>
        </p:nvSpPr>
        <p:spPr>
          <a:xfrm>
            <a:off x="234450" y="356200"/>
            <a:ext cx="54819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10"/>
          <p:cNvSpPr txBox="1">
            <a:spLocks noGrp="1"/>
          </p:cNvSpPr>
          <p:nvPr>
            <p:ph type="body" idx="1"/>
          </p:nvPr>
        </p:nvSpPr>
        <p:spPr>
          <a:xfrm>
            <a:off x="457200" y="1791950"/>
            <a:ext cx="5259000" cy="2790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4" name="Google Shape;524;p110"/>
          <p:cNvSpPr>
            <a:spLocks noGrp="1"/>
          </p:cNvSpPr>
          <p:nvPr>
            <p:ph type="pic" idx="2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8"/>
          <p:cNvSpPr txBox="1">
            <a:spLocks noGrp="1"/>
          </p:cNvSpPr>
          <p:nvPr>
            <p:ph type="subTitle" idx="1"/>
          </p:nvPr>
        </p:nvSpPr>
        <p:spPr>
          <a:xfrm>
            <a:off x="457200" y="346600"/>
            <a:ext cx="1824900" cy="2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2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28"/>
          <p:cNvSpPr txBox="1">
            <a:spLocks noGrp="1"/>
          </p:cNvSpPr>
          <p:nvPr>
            <p:ph type="body" idx="2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•"/>
              <a:defRPr sz="2200"/>
            </a:lvl1pPr>
            <a:lvl2pPr marL="914400" lvl="1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3pPr>
            <a:lvl4pPr marL="1828800" lvl="3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4pPr>
            <a:lvl5pPr marL="2286000" lvl="4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6pPr>
            <a:lvl7pPr marL="3200400" lvl="6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7pPr>
            <a:lvl8pPr marL="3657600" lvl="7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8pPr>
            <a:lvl9pPr marL="4114800" lvl="8" indent="-368300">
              <a:spcBef>
                <a:spcPts val="2000"/>
              </a:spcBef>
              <a:spcAft>
                <a:spcPts val="2000"/>
              </a:spcAft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603" name="Google Shape;603;p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3">
  <p:cSld name="TITLE_AND_BODY_2_3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5"/>
          <p:cNvSpPr txBox="1">
            <a:spLocks noGrp="1"/>
          </p:cNvSpPr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05"/>
          <p:cNvSpPr txBox="1">
            <a:spLocks noGrp="1"/>
          </p:cNvSpPr>
          <p:nvPr>
            <p:ph type="body" idx="1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2" name="Google Shape;502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3" name="Google Shape;503;p105"/>
          <p:cNvSpPr>
            <a:spLocks noGrp="1"/>
          </p:cNvSpPr>
          <p:nvPr>
            <p:ph type="pic" idx="2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8"/>
          <p:cNvSpPr txBox="1">
            <a:spLocks noGrp="1"/>
          </p:cNvSpPr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68"/>
          <p:cNvSpPr txBox="1">
            <a:spLocks noGrp="1"/>
          </p:cNvSpPr>
          <p:nvPr>
            <p:ph type="body" idx="1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9" name="Google Shape;339;p68"/>
          <p:cNvSpPr>
            <a:spLocks noGrp="1"/>
          </p:cNvSpPr>
          <p:nvPr>
            <p:ph type="pic" idx="2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50"/>
          <p:cNvSpPr txBox="1">
            <a:spLocks noGrp="1"/>
          </p:cNvSpPr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50"/>
          <p:cNvSpPr txBox="1">
            <a:spLocks noGrp="1"/>
          </p:cNvSpPr>
          <p:nvPr>
            <p:ph type="body" idx="1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9" name="Google Shape;699;p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00" name="Google Shape;700;p150"/>
          <p:cNvSpPr>
            <a:spLocks noGrp="1"/>
          </p:cNvSpPr>
          <p:nvPr>
            <p:ph type="pic" idx="2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4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1"/>
          <p:cNvSpPr txBox="1">
            <a:spLocks noGrp="1"/>
          </p:cNvSpPr>
          <p:nvPr>
            <p:ph type="subTitle" idx="1"/>
          </p:nvPr>
        </p:nvSpPr>
        <p:spPr>
          <a:xfrm>
            <a:off x="457200" y="346600"/>
            <a:ext cx="1824900" cy="2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6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61"/>
          <p:cNvSpPr txBox="1">
            <a:spLocks noGrp="1"/>
          </p:cNvSpPr>
          <p:nvPr>
            <p:ph type="body" idx="2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•"/>
              <a:defRPr sz="2200"/>
            </a:lvl1pPr>
            <a:lvl2pPr marL="914400" lvl="1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3pPr>
            <a:lvl4pPr marL="1828800" lvl="3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4pPr>
            <a:lvl5pPr marL="2286000" lvl="4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6pPr>
            <a:lvl7pPr marL="3200400" lvl="6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7pPr>
            <a:lvl8pPr marL="3657600" lvl="7" indent="-3683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8pPr>
            <a:lvl9pPr marL="4114800" lvl="8" indent="-368300">
              <a:spcBef>
                <a:spcPts val="2000"/>
              </a:spcBef>
              <a:spcAft>
                <a:spcPts val="2000"/>
              </a:spcAft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01" name="Google Shape;30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8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2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9" name="Google Shape;589;p125"/>
          <p:cNvSpPr txBox="1">
            <a:spLocks noGrp="1"/>
          </p:cNvSpPr>
          <p:nvPr>
            <p:ph type="body" idx="1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0" name="Google Shape;590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=""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3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ilkscreen"/>
              <a:buNone/>
              <a:defRPr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defRPr>
            </a:lvl9pPr>
          </a:lstStyle>
          <a:p>
            <a:endParaRPr/>
          </a:p>
        </p:txBody>
      </p:sp>
      <p:sp>
        <p:nvSpPr>
          <p:cNvPr id="404" name="Google Shape;404;p83"/>
          <p:cNvSpPr txBox="1">
            <a:spLocks noGrp="1"/>
          </p:cNvSpPr>
          <p:nvPr>
            <p:ph type="body" idx="1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Font typeface="VT323"/>
              <a:buChar char="•"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405" name="Google Shape;40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=""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4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5" name="Google Shape;315;p64"/>
          <p:cNvSpPr txBox="1">
            <a:spLocks noGrp="1"/>
          </p:cNvSpPr>
          <p:nvPr>
            <p:ph type="body" idx="1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6" name="Google Shape;31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=""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4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odoni Moda ExtraBold"/>
              <a:buNone/>
              <a:defRPr sz="3000">
                <a:solidFill>
                  <a:schemeClr val="lt1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defRPr>
            </a:lvl9pPr>
          </a:lstStyle>
          <a:p>
            <a:endParaRPr/>
          </a:p>
        </p:txBody>
      </p:sp>
      <p:sp>
        <p:nvSpPr>
          <p:cNvPr id="682" name="Google Shape;682;p146"/>
          <p:cNvSpPr txBox="1">
            <a:spLocks noGrp="1"/>
          </p:cNvSpPr>
          <p:nvPr>
            <p:ph type="body" idx="1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Georgia"/>
              <a:buChar char="•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683" name="Google Shape;683;p146"/>
          <p:cNvCxnSpPr/>
          <p:nvPr/>
        </p:nvCxnSpPr>
        <p:spPr>
          <a:xfrm>
            <a:off x="224675" y="224675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146"/>
          <p:cNvCxnSpPr/>
          <p:nvPr/>
        </p:nvCxnSpPr>
        <p:spPr>
          <a:xfrm>
            <a:off x="224675" y="4915825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=""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unces ExtraBold"/>
              <a:buNone/>
              <a:defRPr sz="2400">
                <a:solidFill>
                  <a:schemeClr val="dk2"/>
                </a:solidFill>
                <a:latin typeface="Fraunces ExtraBold"/>
                <a:ea typeface="Fraunces ExtraBold"/>
                <a:cs typeface="Fraunces ExtraBold"/>
                <a:sym typeface="Fraunces ExtraBold"/>
              </a:defRPr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body" idx="1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Fraunces"/>
              <a:buChar char="•"/>
              <a:defRPr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=""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6"/>
          <p:cNvSpPr txBox="1">
            <a:spLocks noGrp="1"/>
          </p:cNvSpPr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6" name="Google Shape;506;p106"/>
          <p:cNvSpPr txBox="1">
            <a:spLocks noGrp="1"/>
          </p:cNvSpPr>
          <p:nvPr>
            <p:ph type="body" idx="1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Manrope"/>
              <a:buChar char="•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cxnSp>
        <p:nvCxnSpPr>
          <p:cNvPr id="507" name="Google Shape;507;p106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106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2" r:id="rId1"/>
    <p:sldLayoutId id="214748382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=""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E0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EXL Foundation Track Training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650" y="23750"/>
            <a:ext cx="2126350" cy="1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55575" y="3797725"/>
            <a:ext cx="31473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1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AMAN JAIN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9" descr="title"/>
          <p:cNvSpPr txBox="1">
            <a:spLocks noGrp="1"/>
          </p:cNvSpPr>
          <p:nvPr>
            <p:ph type="title"/>
          </p:nvPr>
        </p:nvSpPr>
        <p:spPr>
          <a:xfrm>
            <a:off x="348525" y="356200"/>
            <a:ext cx="5367600" cy="42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</a:rPr>
              <a:t>Results</a:t>
            </a:r>
            <a:endParaRPr sz="18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18" name="Google Shape;818;p169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169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0" name="Google Shape;820;p169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355559" y="880713"/>
            <a:ext cx="3187500" cy="620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8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1" name="Google Shape;821;p169" descr="detail_0"/>
          <p:cNvSpPr txBox="1">
            <a:spLocks noGrp="1"/>
          </p:cNvSpPr>
          <p:nvPr>
            <p:ph type="body" idx="1"/>
          </p:nvPr>
        </p:nvSpPr>
        <p:spPr>
          <a:xfrm>
            <a:off x="369627" y="1501006"/>
            <a:ext cx="4800900" cy="2541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Helvetica Neue"/>
              <a:buChar char="●"/>
            </a:pPr>
            <a:endParaRPr sz="1000" dirty="0">
              <a:solidFill>
                <a:schemeClr val="lt1"/>
              </a:solidFill>
            </a:endParaRPr>
          </a:p>
        </p:txBody>
      </p:sp>
      <p:pic>
        <p:nvPicPr>
          <p:cNvPr id="1026" name="Picture 2" descr="C:\Users\aajai\Downloads\WhatsApp Image 2024-10-06 at 5.00.33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18" y="809625"/>
            <a:ext cx="8285018" cy="433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7" name="Google Shape;827;p170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170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" name="Google Shape;829;p170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2554600" y="666150"/>
            <a:ext cx="3072300" cy="861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Benefits of Database Integration</a:t>
            </a:r>
            <a:endParaRPr sz="1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0" name="Google Shape;830;p170" descr="header_1"/>
          <p:cNvSpPr txBox="1">
            <a:spLocks noGrp="1"/>
          </p:cNvSpPr>
          <p:nvPr>
            <p:ph type="subTitle" idx="4294967295"/>
          </p:nvPr>
        </p:nvSpPr>
        <p:spPr>
          <a:xfrm>
            <a:off x="5701737" y="615750"/>
            <a:ext cx="3072300" cy="861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Integration Approach with MySQL</a:t>
            </a:r>
            <a:endParaRPr sz="1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1" name="Google Shape;831;p170" descr="detail_0"/>
          <p:cNvSpPr txBox="1">
            <a:spLocks noGrp="1"/>
          </p:cNvSpPr>
          <p:nvPr>
            <p:ph type="body" idx="1"/>
          </p:nvPr>
        </p:nvSpPr>
        <p:spPr>
          <a:xfrm>
            <a:off x="2403399" y="1309135"/>
            <a:ext cx="2767237" cy="1557399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2317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</a:pPr>
            <a:r>
              <a:rPr lang="en" dirty="0">
                <a:solidFill>
                  <a:schemeClr val="lt1"/>
                </a:solidFill>
              </a:rPr>
              <a:t>Stores training and testing data for future use.</a:t>
            </a:r>
            <a:endParaRPr dirty="0">
              <a:solidFill>
                <a:schemeClr val="lt1"/>
              </a:solidFill>
            </a:endParaRPr>
          </a:p>
          <a:p>
            <a:pPr marL="342900" lvl="0" indent="-23177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</a:pPr>
            <a:r>
              <a:rPr lang="en" dirty="0">
                <a:solidFill>
                  <a:schemeClr val="lt1"/>
                </a:solidFill>
              </a:rPr>
              <a:t>Facilitates efficient data retrieval for model retraining.</a:t>
            </a:r>
            <a:endParaRPr dirty="0">
              <a:solidFill>
                <a:schemeClr val="lt1"/>
              </a:solidFill>
            </a:endParaRPr>
          </a:p>
          <a:p>
            <a:pPr marL="342900" lvl="0" indent="-231775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None/>
            </a:pPr>
            <a:r>
              <a:rPr lang="en-US" dirty="0">
                <a:solidFill>
                  <a:schemeClr val="lt1"/>
                </a:solidFill>
              </a:rPr>
              <a:t>1)to import </a:t>
            </a:r>
            <a:r>
              <a:rPr lang="en-US" dirty="0" err="1">
                <a:solidFill>
                  <a:schemeClr val="lt1"/>
                </a:solidFill>
              </a:rPr>
              <a:t>csv</a:t>
            </a:r>
            <a:r>
              <a:rPr lang="en-US" dirty="0">
                <a:solidFill>
                  <a:schemeClr val="lt1"/>
                </a:solidFill>
              </a:rPr>
              <a:t> from local to container  </a:t>
            </a:r>
          </a:p>
          <a:p>
            <a:pPr marL="342900" lvl="0" indent="-231775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None/>
            </a:pPr>
            <a:r>
              <a:rPr lang="en-US" sz="1100" dirty="0">
                <a:solidFill>
                  <a:schemeClr val="lt1"/>
                </a:solidFill>
              </a:rPr>
              <a:t>Docker </a:t>
            </a:r>
            <a:r>
              <a:rPr lang="en-US" sz="1100" dirty="0" err="1">
                <a:solidFill>
                  <a:schemeClr val="lt1"/>
                </a:solidFill>
              </a:rPr>
              <a:t>cp"C</a:t>
            </a:r>
            <a:r>
              <a:rPr lang="en-US" sz="1100" dirty="0">
                <a:solidFill>
                  <a:schemeClr val="lt1"/>
                </a:solidFill>
              </a:rPr>
              <a:t>:\Users\</a:t>
            </a:r>
            <a:r>
              <a:rPr lang="en-US" sz="1100" dirty="0" err="1">
                <a:solidFill>
                  <a:schemeClr val="lt1"/>
                </a:solidFill>
              </a:rPr>
              <a:t>aajai</a:t>
            </a:r>
            <a:r>
              <a:rPr lang="en-US" sz="1100" dirty="0">
                <a:solidFill>
                  <a:schemeClr val="lt1"/>
                </a:solidFill>
              </a:rPr>
              <a:t>\Downloads\file1.csv" MySQL:/</a:t>
            </a:r>
            <a:r>
              <a:rPr lang="en-US" sz="1100" dirty="0" err="1">
                <a:solidFill>
                  <a:schemeClr val="lt1"/>
                </a:solidFill>
              </a:rPr>
              <a:t>var</a:t>
            </a:r>
            <a:r>
              <a:rPr lang="en-US" sz="1100" dirty="0">
                <a:solidFill>
                  <a:schemeClr val="lt1"/>
                </a:solidFill>
              </a:rPr>
              <a:t>/lib/</a:t>
            </a:r>
            <a:r>
              <a:rPr lang="en-US" sz="1100" dirty="0" err="1">
                <a:solidFill>
                  <a:schemeClr val="lt1"/>
                </a:solidFill>
              </a:rPr>
              <a:t>mysql</a:t>
            </a:r>
            <a:r>
              <a:rPr lang="en-US" sz="1100" dirty="0">
                <a:solidFill>
                  <a:schemeClr val="lt1"/>
                </a:solidFill>
              </a:rPr>
              <a:t>-files/file1.csv </a:t>
            </a:r>
          </a:p>
          <a:p>
            <a:pPr marL="342900" lvl="0" indent="-231775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None/>
            </a:pPr>
            <a:r>
              <a:rPr lang="en-US" sz="1000" dirty="0">
                <a:solidFill>
                  <a:schemeClr val="lt1"/>
                </a:solidFill>
              </a:rPr>
              <a:t>to interact with </a:t>
            </a:r>
            <a:r>
              <a:rPr lang="en-US" sz="1000" dirty="0" err="1">
                <a:solidFill>
                  <a:schemeClr val="lt1"/>
                </a:solidFill>
              </a:rPr>
              <a:t>mysql</a:t>
            </a:r>
            <a:endParaRPr lang="en-US" sz="1000" dirty="0">
              <a:solidFill>
                <a:schemeClr val="lt1"/>
              </a:solidFill>
            </a:endParaRPr>
          </a:p>
          <a:p>
            <a:pPr marL="342900" lvl="0" indent="-231775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None/>
            </a:pPr>
            <a:r>
              <a:rPr lang="en-US" sz="1000" dirty="0">
                <a:solidFill>
                  <a:schemeClr val="lt1"/>
                </a:solidFill>
              </a:rPr>
              <a:t>Docker exec –it MySQL –u root -p</a:t>
            </a:r>
            <a:r>
              <a:rPr lang="en-US" dirty="0">
                <a:solidFill>
                  <a:schemeClr val="lt1"/>
                </a:solidFill>
              </a:rPr>
              <a:t> </a:t>
            </a:r>
          </a:p>
          <a:p>
            <a:pPr marL="342900" lvl="0" indent="-231775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342900" lvl="0" indent="-231775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342900" lvl="0" indent="-231775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342900" lvl="0" indent="-231775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832" name="Google Shape;832;p170" descr="detail_1"/>
          <p:cNvSpPr txBox="1">
            <a:spLocks noGrp="1"/>
          </p:cNvSpPr>
          <p:nvPr>
            <p:ph type="body" idx="1"/>
          </p:nvPr>
        </p:nvSpPr>
        <p:spPr>
          <a:xfrm>
            <a:off x="5680137" y="1338525"/>
            <a:ext cx="3072300" cy="248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2254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</a:pPr>
            <a:r>
              <a:rPr lang="en" sz="1300" dirty="0">
                <a:solidFill>
                  <a:schemeClr val="lt1"/>
                </a:solidFill>
              </a:rPr>
              <a:t>Connected Python to MySQL database for seamless data access.</a:t>
            </a:r>
            <a:endParaRPr sz="1300" dirty="0">
              <a:solidFill>
                <a:schemeClr val="lt1"/>
              </a:solidFill>
            </a:endParaRPr>
          </a:p>
          <a:p>
            <a:pPr marL="342900" lvl="0" indent="-225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</a:pPr>
            <a:r>
              <a:rPr lang="en" sz="1300" dirty="0">
                <a:solidFill>
                  <a:schemeClr val="lt1"/>
                </a:solidFill>
              </a:rPr>
              <a:t>Utilized SQL queries to retrieve and manipulate data.</a:t>
            </a:r>
            <a:endParaRPr sz="1300" dirty="0">
              <a:solidFill>
                <a:schemeClr val="lt1"/>
              </a:solidFill>
            </a:endParaRPr>
          </a:p>
          <a:p>
            <a:pPr marL="342900" lvl="0" indent="-225425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  <a:buFont typeface="Helvetica Neue"/>
              <a:buChar char="●"/>
            </a:pPr>
            <a:r>
              <a:rPr lang="en" sz="1300" dirty="0">
                <a:solidFill>
                  <a:schemeClr val="lt1"/>
                </a:solidFill>
              </a:rPr>
              <a:t>Implemented secure authentication methods for database connection.</a:t>
            </a:r>
          </a:p>
          <a:p>
            <a:pPr marL="342900" lvl="0" indent="-225425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  <a:buFont typeface="Helvetica Neue"/>
              <a:buChar char="●"/>
            </a:pPr>
            <a:endParaRPr lang="en" sz="1300" dirty="0">
              <a:solidFill>
                <a:schemeClr val="lt1"/>
              </a:solidFill>
            </a:endParaRPr>
          </a:p>
          <a:p>
            <a:pPr marL="342900" lvl="0" indent="-225425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  <a:buNone/>
            </a:pP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833" name="Google Shape;833;p170" descr="title"/>
          <p:cNvSpPr txBox="1">
            <a:spLocks noGrp="1"/>
          </p:cNvSpPr>
          <p:nvPr>
            <p:ph type="title"/>
          </p:nvPr>
        </p:nvSpPr>
        <p:spPr>
          <a:xfrm>
            <a:off x="348525" y="356200"/>
            <a:ext cx="5367600" cy="42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Database Integration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34" name="Google Shape;834;p170"/>
          <p:cNvGrpSpPr/>
          <p:nvPr/>
        </p:nvGrpSpPr>
        <p:grpSpPr>
          <a:xfrm>
            <a:off x="348525" y="767975"/>
            <a:ext cx="2023075" cy="443400"/>
            <a:chOff x="348525" y="767975"/>
            <a:chExt cx="2023075" cy="443400"/>
          </a:xfrm>
        </p:grpSpPr>
        <p:sp>
          <p:nvSpPr>
            <p:cNvPr id="835" name="Google Shape;835;p170"/>
            <p:cNvSpPr/>
            <p:nvPr/>
          </p:nvSpPr>
          <p:spPr>
            <a:xfrm>
              <a:off x="348525" y="989675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836" name="Google Shape;836;p170"/>
            <p:cNvSpPr/>
            <p:nvPr/>
          </p:nvSpPr>
          <p:spPr>
            <a:xfrm>
              <a:off x="570225" y="989675"/>
              <a:ext cx="221700" cy="2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837" name="Google Shape;837;p170"/>
            <p:cNvSpPr/>
            <p:nvPr/>
          </p:nvSpPr>
          <p:spPr>
            <a:xfrm>
              <a:off x="1928200" y="989675"/>
              <a:ext cx="221700" cy="221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838" name="Google Shape;838;p170"/>
            <p:cNvSpPr/>
            <p:nvPr/>
          </p:nvSpPr>
          <p:spPr>
            <a:xfrm>
              <a:off x="1457025" y="989675"/>
              <a:ext cx="221700" cy="22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839" name="Google Shape;839;p170"/>
            <p:cNvSpPr/>
            <p:nvPr/>
          </p:nvSpPr>
          <p:spPr>
            <a:xfrm>
              <a:off x="2149900" y="767975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pic>
        <p:nvPicPr>
          <p:cNvPr id="12295" name="Picture 7" descr="C:\Users\aajai\Downloads\WhatsApp Image 2024-10-04 at 2.25.05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362" y="1268674"/>
            <a:ext cx="2150470" cy="3290424"/>
          </a:xfrm>
          <a:prstGeom prst="rect">
            <a:avLst/>
          </a:prstGeom>
          <a:noFill/>
        </p:spPr>
      </p:pic>
      <p:pic>
        <p:nvPicPr>
          <p:cNvPr id="12296" name="Picture 8" descr="C:\Users\aajai\Downloads\WhatsApp Image 2024-10-04 at 2.31.08 P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6209" y="3164219"/>
            <a:ext cx="3289427" cy="1256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71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4204025" y="294900"/>
            <a:ext cx="4499100" cy="620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Benefits of Dockerization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5" name="Google Shape;845;p171" descr="detail_0"/>
          <p:cNvSpPr txBox="1">
            <a:spLocks noGrp="1"/>
          </p:cNvSpPr>
          <p:nvPr>
            <p:ph type="body" idx="1"/>
          </p:nvPr>
        </p:nvSpPr>
        <p:spPr>
          <a:xfrm>
            <a:off x="4000094" y="674570"/>
            <a:ext cx="4499100" cy="2639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71475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Ensures consistency across different development, testing, and production environments by using containerized applications.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46" name="Google Shape;846;p171" descr="title"/>
          <p:cNvSpPr txBox="1">
            <a:spLocks noGrp="1"/>
          </p:cNvSpPr>
          <p:nvPr>
            <p:ph type="title"/>
          </p:nvPr>
        </p:nvSpPr>
        <p:spPr>
          <a:xfrm>
            <a:off x="132500" y="131022"/>
            <a:ext cx="2292900" cy="166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Dockerization</a:t>
            </a:r>
            <a:endParaRPr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1" y="697193"/>
            <a:ext cx="2875827" cy="53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480" y="1432737"/>
            <a:ext cx="2853787" cy="158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8517" y="1825097"/>
            <a:ext cx="4381328" cy="193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223424" y="2098515"/>
            <a:ext cx="8486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70717" y="4198960"/>
            <a:ext cx="434175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>
          <a:xfrm>
            <a:off x="5940311" y="3762855"/>
            <a:ext cx="355235" cy="44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5235" y="3228823"/>
            <a:ext cx="2933974" cy="191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Left Arrow 15"/>
          <p:cNvSpPr/>
          <p:nvPr/>
        </p:nvSpPr>
        <p:spPr>
          <a:xfrm>
            <a:off x="3315522" y="4348334"/>
            <a:ext cx="85999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72" descr="detail_1"/>
          <p:cNvSpPr txBox="1">
            <a:spLocks noGrp="1"/>
          </p:cNvSpPr>
          <p:nvPr>
            <p:ph type="body" idx="1"/>
          </p:nvPr>
        </p:nvSpPr>
        <p:spPr>
          <a:xfrm>
            <a:off x="739706" y="3375968"/>
            <a:ext cx="5652300" cy="8229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docker</a:t>
            </a:r>
            <a:r>
              <a:rPr lang="en-US" dirty="0">
                <a:solidFill>
                  <a:schemeClr val="lt1"/>
                </a:solidFill>
              </a:rPr>
              <a:t> pull amanjain09/randomforestmodel:v1.0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3" name="Google Shape;853;p172" descr="source_0"/>
          <p:cNvSpPr txBox="1">
            <a:spLocks noGrp="1"/>
          </p:cNvSpPr>
          <p:nvPr>
            <p:ph type="subTitle" idx="4294967295"/>
          </p:nvPr>
        </p:nvSpPr>
        <p:spPr>
          <a:xfrm>
            <a:off x="728000" y="2387557"/>
            <a:ext cx="4876800" cy="4215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chemeClr val="lt1"/>
                </a:solidFill>
              </a:rPr>
              <a:t>  Push the image to docker hub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500" b="1" dirty="0">
              <a:solidFill>
                <a:schemeClr val="lt1"/>
              </a:solidFill>
            </a:endParaRPr>
          </a:p>
        </p:txBody>
      </p:sp>
      <p:sp>
        <p:nvSpPr>
          <p:cNvPr id="854" name="Google Shape;854;p172" descr="detail_0"/>
          <p:cNvSpPr txBox="1">
            <a:spLocks noGrp="1"/>
          </p:cNvSpPr>
          <p:nvPr>
            <p:ph type="body" idx="1"/>
          </p:nvPr>
        </p:nvSpPr>
        <p:spPr>
          <a:xfrm>
            <a:off x="1035739" y="1076375"/>
            <a:ext cx="5652300" cy="8229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First verify the login credentials.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855" name="Google Shape;855;p172" descr="label_1"/>
          <p:cNvSpPr txBox="1">
            <a:spLocks noGrp="1"/>
          </p:cNvSpPr>
          <p:nvPr>
            <p:ph type="subTitle" idx="4294967295"/>
          </p:nvPr>
        </p:nvSpPr>
        <p:spPr>
          <a:xfrm>
            <a:off x="760881" y="2731879"/>
            <a:ext cx="4876800" cy="4215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chemeClr val="lt1"/>
                </a:solidFill>
              </a:rPr>
              <a:t>To access the image in other computer: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chemeClr val="lt1"/>
                </a:solidFill>
              </a:rPr>
              <a:t>Give command</a:t>
            </a:r>
          </a:p>
        </p:txBody>
      </p:sp>
      <p:sp>
        <p:nvSpPr>
          <p:cNvPr id="856" name="Google Shape;856;p172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/>
              <a:t>Pushing the Docker Image to docker hub</a:t>
            </a:r>
            <a:endParaRPr sz="3000" dirty="0"/>
          </a:p>
        </p:txBody>
      </p:sp>
      <p:sp>
        <p:nvSpPr>
          <p:cNvPr id="857" name="Google Shape;857;p172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Technical Process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858" name="Google Shape;858;p172"/>
          <p:cNvSpPr/>
          <p:nvPr/>
        </p:nvSpPr>
        <p:spPr>
          <a:xfrm>
            <a:off x="311801" y="1035828"/>
            <a:ext cx="658500" cy="697200"/>
          </a:xfrm>
          <a:prstGeom prst="star12">
            <a:avLst>
              <a:gd name="adj" fmla="val 164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751" y="1335533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3447" y="893618"/>
            <a:ext cx="2822142" cy="386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5137744" y="23090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0978" y="2041652"/>
            <a:ext cx="415840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 descr="C:\Users\aajai\Downloads\WhatsApp Image 2024-10-04 at 12.10.38 PM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993" y="3660086"/>
            <a:ext cx="2607789" cy="1055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73"/>
          <p:cNvSpPr/>
          <p:nvPr/>
        </p:nvSpPr>
        <p:spPr>
          <a:xfrm>
            <a:off x="3915075" y="1248175"/>
            <a:ext cx="4884000" cy="3536400"/>
          </a:xfrm>
          <a:prstGeom prst="roundRect">
            <a:avLst>
              <a:gd name="adj" fmla="val 26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5" name="Google Shape;865;p173"/>
          <p:cNvSpPr/>
          <p:nvPr/>
        </p:nvSpPr>
        <p:spPr>
          <a:xfrm>
            <a:off x="325265" y="1241597"/>
            <a:ext cx="3417600" cy="3536400"/>
          </a:xfrm>
          <a:prstGeom prst="roundRect">
            <a:avLst>
              <a:gd name="adj" fmla="val 26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6" name="Google Shape;866;p173" descr="chapter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Deployment</a:t>
            </a:r>
            <a:endParaRPr sz="1000" b="1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7" name="Google Shape;867;p173" descr="detail_0"/>
          <p:cNvSpPr txBox="1">
            <a:spLocks noGrp="1"/>
          </p:cNvSpPr>
          <p:nvPr>
            <p:ph type="body" idx="2"/>
          </p:nvPr>
        </p:nvSpPr>
        <p:spPr>
          <a:xfrm>
            <a:off x="3915075" y="1507850"/>
            <a:ext cx="4595700" cy="25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71475" lvl="0" indent="-234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bin"/>
              <a:buChar char="•"/>
            </a:pPr>
            <a:r>
              <a:rPr lang="en" sz="1000"/>
              <a:t>Uploaded essential project files including the Dockerfile, model, and code to a GitHub repository to maintain version control and facilitate team collaboration.</a:t>
            </a:r>
            <a:endParaRPr sz="1000"/>
          </a:p>
          <a:p>
            <a:pPr marL="371475" lvl="0" indent="-2349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bin"/>
              <a:buChar char="•"/>
            </a:pPr>
            <a:r>
              <a:rPr lang="en" sz="1000"/>
              <a:t>Implemented GitHub Actions to automate continuous integration and continuous deployment (CI/CD), ensuring that any code changes are automatically tested and deployed efficiently.</a:t>
            </a:r>
            <a:endParaRPr sz="1000"/>
          </a:p>
          <a:p>
            <a:pPr marL="371475" lvl="0" indent="-2349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bin"/>
              <a:buChar char="•"/>
            </a:pPr>
            <a:r>
              <a:rPr lang="en" sz="1000"/>
              <a:t>Utilized branches and pull requests to manage different versions of the codebase, enabling a structured review process and reducing integration issues.</a:t>
            </a:r>
            <a:endParaRPr sz="1000"/>
          </a:p>
          <a:p>
            <a:pPr marL="371475" lvl="0" indent="-2349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bin"/>
              <a:buChar char="•"/>
            </a:pPr>
            <a:r>
              <a:rPr lang="en" sz="1000"/>
              <a:t>Configured secrets and environment variables within GitHub to securely manage sensitive data like API keys and deployment credentials.</a:t>
            </a:r>
            <a:endParaRPr sz="1000"/>
          </a:p>
          <a:p>
            <a:pPr marL="371475" lvl="0" indent="-234950" algn="l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Cabin"/>
              <a:buChar char="•"/>
            </a:pPr>
            <a:r>
              <a:rPr lang="en" sz="1000"/>
              <a:t>Monitored deployments using GitHub's built-in features to track successes and failures, providing insights for further optimization.</a:t>
            </a:r>
            <a:endParaRPr sz="1000"/>
          </a:p>
        </p:txBody>
      </p:sp>
      <p:cxnSp>
        <p:nvCxnSpPr>
          <p:cNvPr id="868" name="Google Shape;868;p173"/>
          <p:cNvCxnSpPr/>
          <p:nvPr/>
        </p:nvCxnSpPr>
        <p:spPr>
          <a:xfrm>
            <a:off x="345000" y="584825"/>
            <a:ext cx="845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9" name="Google Shape;869;p173" descr="header_0"/>
          <p:cNvSpPr txBox="1">
            <a:spLocks noGrp="1"/>
          </p:cNvSpPr>
          <p:nvPr>
            <p:ph type="subTitle" idx="1"/>
          </p:nvPr>
        </p:nvSpPr>
        <p:spPr>
          <a:xfrm>
            <a:off x="3915075" y="1248175"/>
            <a:ext cx="4595700" cy="400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Key Steps in GitHub Deployment</a:t>
            </a:r>
            <a:endParaRPr sz="1400" b="1">
              <a:solidFill>
                <a:schemeClr val="dk1"/>
              </a:solidFill>
            </a:endParaRPr>
          </a:p>
        </p:txBody>
      </p:sp>
      <p:pic>
        <p:nvPicPr>
          <p:cNvPr id="870" name="Google Shape;870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290" y="1333945"/>
            <a:ext cx="1549528" cy="1100070"/>
          </a:xfrm>
          <a:prstGeom prst="roundRect">
            <a:avLst>
              <a:gd name="adj" fmla="val 4862"/>
            </a:avLst>
          </a:prstGeom>
          <a:noFill/>
          <a:ln>
            <a:noFill/>
          </a:ln>
        </p:spPr>
      </p:pic>
      <p:sp>
        <p:nvSpPr>
          <p:cNvPr id="871" name="Google Shape;871;p173" descr="title"/>
          <p:cNvSpPr txBox="1">
            <a:spLocks noGrp="1"/>
          </p:cNvSpPr>
          <p:nvPr>
            <p:ph type="title"/>
          </p:nvPr>
        </p:nvSpPr>
        <p:spPr>
          <a:xfrm>
            <a:off x="345000" y="685800"/>
            <a:ext cx="6058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GitHub Deployment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872" name="Google Shape;872;p173"/>
          <p:cNvSpPr/>
          <p:nvPr/>
        </p:nvSpPr>
        <p:spPr>
          <a:xfrm>
            <a:off x="457200" y="1361449"/>
            <a:ext cx="146400" cy="14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623" y="2703729"/>
            <a:ext cx="3373448" cy="173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71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4204025" y="294900"/>
            <a:ext cx="4499100" cy="620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Benefits of Jenkins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5" name="Google Shape;845;p171" descr="detail_0"/>
          <p:cNvSpPr txBox="1">
            <a:spLocks noGrp="1"/>
          </p:cNvSpPr>
          <p:nvPr>
            <p:ph type="body" idx="1"/>
          </p:nvPr>
        </p:nvSpPr>
        <p:spPr>
          <a:xfrm>
            <a:off x="4000094" y="674570"/>
            <a:ext cx="4499100" cy="2639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71475" lvl="0" indent="-260350">
              <a:buClr>
                <a:schemeClr val="dk1"/>
              </a:buClr>
              <a:buChar char="■"/>
            </a:pPr>
            <a:r>
              <a:rPr lang="en-US" dirty="0">
                <a:solidFill>
                  <a:schemeClr val="dk1"/>
                </a:solidFill>
              </a:rPr>
              <a:t>Automating builds</a:t>
            </a:r>
          </a:p>
          <a:p>
            <a:pPr marL="371475" lvl="0" indent="-260350">
              <a:buClr>
                <a:schemeClr val="dk1"/>
              </a:buClr>
              <a:buChar char="■"/>
            </a:pPr>
            <a:r>
              <a:rPr lang="en-US" dirty="0">
                <a:solidFill>
                  <a:schemeClr val="dk1"/>
                </a:solidFill>
              </a:rPr>
              <a:t>Automating Docker image creation</a:t>
            </a:r>
          </a:p>
          <a:p>
            <a:pPr marL="371475" lvl="0" indent="-260350">
              <a:buClr>
                <a:schemeClr val="dk1"/>
              </a:buClr>
              <a:buChar char="■"/>
            </a:pPr>
            <a:r>
              <a:rPr lang="en-US" dirty="0">
                <a:solidFill>
                  <a:schemeClr val="dk1"/>
                </a:solidFill>
              </a:rPr>
              <a:t>Automating Docker image upload</a:t>
            </a:r>
          </a:p>
          <a:p>
            <a:pPr marL="371475" lvl="0" indent="-260350">
              <a:buClr>
                <a:schemeClr val="dk1"/>
              </a:buClr>
              <a:buChar char="■"/>
            </a:pPr>
            <a:r>
              <a:rPr lang="en-US" dirty="0">
                <a:solidFill>
                  <a:schemeClr val="dk1"/>
                </a:solidFill>
              </a:rPr>
              <a:t>Automating Docker container provisioning</a:t>
            </a:r>
          </a:p>
          <a:p>
            <a:pPr marL="371475" lvl="0" indent="-260350"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            </a:t>
            </a:r>
          </a:p>
          <a:p>
            <a:pPr marL="371475" lvl="0" indent="-260350"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           Stages of pipeline:</a:t>
            </a:r>
          </a:p>
          <a:p>
            <a:pPr marL="371475" lvl="0" indent="-260350">
              <a:buClr>
                <a:schemeClr val="dk1"/>
              </a:buClr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371475" lvl="0" indent="-260350">
              <a:buClr>
                <a:schemeClr val="dk1"/>
              </a:buClr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46" name="Google Shape;846;p171" descr="title"/>
          <p:cNvSpPr txBox="1">
            <a:spLocks noGrp="1"/>
          </p:cNvSpPr>
          <p:nvPr>
            <p:ph type="title"/>
          </p:nvPr>
        </p:nvSpPr>
        <p:spPr>
          <a:xfrm>
            <a:off x="132500" y="131022"/>
            <a:ext cx="2292900" cy="166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endParaRPr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84" y="526273"/>
            <a:ext cx="3330663" cy="196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7376" y="2475555"/>
            <a:ext cx="5048478" cy="132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Down Arrow 14"/>
          <p:cNvSpPr/>
          <p:nvPr/>
        </p:nvSpPr>
        <p:spPr>
          <a:xfrm>
            <a:off x="5578497" y="2085358"/>
            <a:ext cx="236823" cy="368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303" y="2760883"/>
            <a:ext cx="3486561" cy="224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42662" y="4244860"/>
            <a:ext cx="5101338" cy="73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Left Arrow 18"/>
          <p:cNvSpPr/>
          <p:nvPr/>
        </p:nvSpPr>
        <p:spPr>
          <a:xfrm>
            <a:off x="3651021" y="4506215"/>
            <a:ext cx="381550" cy="269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72" descr="detail_1"/>
          <p:cNvSpPr txBox="1">
            <a:spLocks noGrp="1"/>
          </p:cNvSpPr>
          <p:nvPr>
            <p:ph type="body" idx="1"/>
          </p:nvPr>
        </p:nvSpPr>
        <p:spPr>
          <a:xfrm>
            <a:off x="285824" y="3375968"/>
            <a:ext cx="5652300" cy="8229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Pull </a:t>
            </a:r>
            <a:r>
              <a:rPr lang="en-US" dirty="0" err="1">
                <a:solidFill>
                  <a:schemeClr val="lt1"/>
                </a:solidFill>
              </a:rPr>
              <a:t>Command:docker</a:t>
            </a:r>
            <a:r>
              <a:rPr lang="en-US" dirty="0">
                <a:solidFill>
                  <a:schemeClr val="lt1"/>
                </a:solidFill>
              </a:rPr>
              <a:t> pull amanjain09/</a:t>
            </a:r>
            <a:r>
              <a:rPr lang="en-US" dirty="0" err="1">
                <a:solidFill>
                  <a:schemeClr val="lt1"/>
                </a:solidFill>
              </a:rPr>
              <a:t>pythonapp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3" name="Google Shape;853;p172" descr="source_0"/>
          <p:cNvSpPr txBox="1">
            <a:spLocks noGrp="1"/>
          </p:cNvSpPr>
          <p:nvPr>
            <p:ph type="subTitle" idx="4294967295"/>
          </p:nvPr>
        </p:nvSpPr>
        <p:spPr>
          <a:xfrm>
            <a:off x="276330" y="2269139"/>
            <a:ext cx="4876800" cy="4215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chemeClr val="lt1"/>
                </a:solidFill>
              </a:rPr>
              <a:t>Pipeline completed successfully</a:t>
            </a:r>
            <a:endParaRPr sz="1500" b="1" dirty="0">
              <a:solidFill>
                <a:schemeClr val="lt1"/>
              </a:solidFill>
            </a:endParaRPr>
          </a:p>
        </p:txBody>
      </p:sp>
      <p:sp>
        <p:nvSpPr>
          <p:cNvPr id="854" name="Google Shape;854;p172" descr="detail_0"/>
          <p:cNvSpPr txBox="1">
            <a:spLocks noGrp="1"/>
          </p:cNvSpPr>
          <p:nvPr>
            <p:ph type="body" idx="1"/>
          </p:nvPr>
        </p:nvSpPr>
        <p:spPr>
          <a:xfrm>
            <a:off x="1035739" y="1076375"/>
            <a:ext cx="5652300" cy="8229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After script </a:t>
            </a:r>
            <a:r>
              <a:rPr lang="en-US" dirty="0" err="1">
                <a:solidFill>
                  <a:schemeClr val="lt1"/>
                </a:solidFill>
              </a:rPr>
              <a:t>done,click</a:t>
            </a:r>
            <a:r>
              <a:rPr lang="en-US" dirty="0">
                <a:solidFill>
                  <a:schemeClr val="lt1"/>
                </a:solidFill>
              </a:rPr>
              <a:t> on apply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Click on Build Now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5" name="Google Shape;855;p172" descr="label_1"/>
          <p:cNvSpPr txBox="1">
            <a:spLocks noGrp="1"/>
          </p:cNvSpPr>
          <p:nvPr>
            <p:ph type="subTitle" idx="4294967295"/>
          </p:nvPr>
        </p:nvSpPr>
        <p:spPr>
          <a:xfrm>
            <a:off x="5367247" y="3120432"/>
            <a:ext cx="4876800" cy="4215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chemeClr val="lt1"/>
                </a:solidFill>
              </a:rPr>
              <a:t>You can see on </a:t>
            </a:r>
            <a:r>
              <a:rPr lang="en-US" sz="1500" b="1" dirty="0" err="1">
                <a:solidFill>
                  <a:schemeClr val="lt1"/>
                </a:solidFill>
              </a:rPr>
              <a:t>dockerHub</a:t>
            </a:r>
            <a:r>
              <a:rPr lang="en-US" sz="1500" b="1" dirty="0">
                <a:solidFill>
                  <a:schemeClr val="lt1"/>
                </a:solidFill>
              </a:rPr>
              <a:t> also</a:t>
            </a:r>
          </a:p>
        </p:txBody>
      </p:sp>
      <p:sp>
        <p:nvSpPr>
          <p:cNvPr id="856" name="Google Shape;856;p172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/>
              <a:t>Jenkins</a:t>
            </a:r>
            <a:endParaRPr sz="3000" dirty="0"/>
          </a:p>
        </p:txBody>
      </p:sp>
      <p:sp>
        <p:nvSpPr>
          <p:cNvPr id="857" name="Google Shape;857;p172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Technical Process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858" name="Google Shape;858;p172"/>
          <p:cNvSpPr/>
          <p:nvPr/>
        </p:nvSpPr>
        <p:spPr>
          <a:xfrm>
            <a:off x="311801" y="1035828"/>
            <a:ext cx="658500" cy="697200"/>
          </a:xfrm>
          <a:prstGeom prst="star12">
            <a:avLst>
              <a:gd name="adj" fmla="val 164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050" name="Picture 2" descr="C:\Users\aajai\Downloads\WhatsApp Image 2024-10-05 at 2.55.32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130" y="3669068"/>
            <a:ext cx="3139366" cy="1122323"/>
          </a:xfrm>
          <a:prstGeom prst="rect">
            <a:avLst/>
          </a:prstGeom>
          <a:noFill/>
        </p:spPr>
      </p:pic>
      <p:pic>
        <p:nvPicPr>
          <p:cNvPr id="2051" name="Picture 3" descr="C:\Users\aajai\Downloads\WhatsApp Image 2024-10-05 at 2.56.43 P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1426" y="414413"/>
            <a:ext cx="5032574" cy="2137986"/>
          </a:xfrm>
          <a:prstGeom prst="rect">
            <a:avLst/>
          </a:prstGeom>
          <a:noFill/>
        </p:spPr>
      </p:pic>
      <p:sp>
        <p:nvSpPr>
          <p:cNvPr id="16" name="Right Arrow 15"/>
          <p:cNvSpPr/>
          <p:nvPr/>
        </p:nvSpPr>
        <p:spPr>
          <a:xfrm>
            <a:off x="3131327" y="13091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758" y="2590330"/>
            <a:ext cx="494784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aajai\Downloads\WhatsApp Image 2024-10-05 at 2.54.54 PM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12341" y="3334871"/>
            <a:ext cx="4327729" cy="142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74"/>
          <p:cNvSpPr txBox="1"/>
          <p:nvPr/>
        </p:nvSpPr>
        <p:spPr>
          <a:xfrm>
            <a:off x="348600" y="1091358"/>
            <a:ext cx="305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sz="4500" b="1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8" name="Google Shape;878;p174" descr="detail_0"/>
          <p:cNvSpPr txBox="1">
            <a:spLocks noGrp="1"/>
          </p:cNvSpPr>
          <p:nvPr>
            <p:ph type="body" idx="1"/>
          </p:nvPr>
        </p:nvSpPr>
        <p:spPr>
          <a:xfrm>
            <a:off x="805650" y="1323265"/>
            <a:ext cx="5367600" cy="3672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Successfully developed and deployed a regression model.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Integrated with a database for data management.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Used Docker to containerize the application.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Deployed the entire project on GitHub for version control and future collaboration. </a:t>
            </a:r>
          </a:p>
          <a:p>
            <a:pPr marL="0" lvl="0" indent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Created Jenkins Pipeline for automating Docker image creation and push </a:t>
            </a:r>
            <a:r>
              <a:rPr lang="en-US" dirty="0" err="1">
                <a:solidFill>
                  <a:schemeClr val="lt1"/>
                </a:solidFill>
              </a:rPr>
              <a:t>docker</a:t>
            </a:r>
            <a:r>
              <a:rPr lang="en-US" dirty="0">
                <a:solidFill>
                  <a:schemeClr val="lt1"/>
                </a:solidFill>
              </a:rPr>
              <a:t> image into Docker Hub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79" name="Google Shape;879;p174" descr="source_0"/>
          <p:cNvSpPr txBox="1">
            <a:spLocks noGrp="1"/>
          </p:cNvSpPr>
          <p:nvPr>
            <p:ph type="subTitle" idx="4294967295"/>
          </p:nvPr>
        </p:nvSpPr>
        <p:spPr>
          <a:xfrm>
            <a:off x="5716200" y="3054175"/>
            <a:ext cx="3079200" cy="16689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Aman Jain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880" name="Google Shape;880;p174" descr="title"/>
          <p:cNvSpPr txBox="1">
            <a:spLocks noGrp="1"/>
          </p:cNvSpPr>
          <p:nvPr>
            <p:ph type="title"/>
          </p:nvPr>
        </p:nvSpPr>
        <p:spPr>
          <a:xfrm>
            <a:off x="348600" y="521275"/>
            <a:ext cx="83343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2700" b="1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1" name="Google Shape;881;p174" descr="chapter"/>
          <p:cNvSpPr txBox="1"/>
          <p:nvPr/>
        </p:nvSpPr>
        <p:spPr>
          <a:xfrm>
            <a:off x="348600" y="28007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Reflection</a:t>
            </a:r>
            <a:endParaRPr sz="10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E0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292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Objective/Problem statement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Flow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Used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832400" y="1457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an implementation of various machine learning models that is trained on a dataset that is based on employee attrition. This data is transformed and preprocessed to achieve better results. Further docker and jenkins are used for deployment.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The core objective of the project is to build a machine learning model that can predict the employee attrition, i.e., whether an employee is expected to leave an organization or not. Docker is used for deployment.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Flow</a:t>
            </a:r>
            <a:endParaRPr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0" y="1675075"/>
            <a:ext cx="8839200" cy="258770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E0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Used</a:t>
            </a:r>
            <a:endParaRPr sz="292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Colab</a:t>
            </a:r>
          </a:p>
          <a:p>
            <a:pPr lvl="0"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</a:p>
          <a:p>
            <a:pPr lvl="0"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VS Code</a:t>
            </a:r>
          </a:p>
          <a:p>
            <a:pPr lvl="0"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 and Github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832400" y="1457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 </a:t>
            </a:r>
          </a:p>
          <a:p>
            <a:pPr lvl="0"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DockerHub</a:t>
            </a:r>
            <a:endParaRPr lang="en-US" sz="1800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Jenkins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7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/>
              <a:t>My contribution to the project</a:t>
            </a:r>
            <a:endParaRPr sz="3000" dirty="0"/>
          </a:p>
        </p:txBody>
      </p:sp>
      <p:sp>
        <p:nvSpPr>
          <p:cNvPr id="786" name="Google Shape;786;p167" descr="detail_0"/>
          <p:cNvSpPr txBox="1">
            <a:spLocks noGrp="1"/>
          </p:cNvSpPr>
          <p:nvPr>
            <p:ph type="body" idx="1"/>
          </p:nvPr>
        </p:nvSpPr>
        <p:spPr>
          <a:xfrm>
            <a:off x="232443" y="1608811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Develop a linear regression model to predict accuracy accross different models.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787" name="Google Shape;787;p167" descr="detail_1"/>
          <p:cNvSpPr txBox="1">
            <a:spLocks noGrp="1"/>
          </p:cNvSpPr>
          <p:nvPr>
            <p:ph type="body" idx="4294967295"/>
          </p:nvPr>
        </p:nvSpPr>
        <p:spPr>
          <a:xfrm>
            <a:off x="3197548" y="1608811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Focus on creating a robust linear regression model utilizing historical data to establish predictive patterns.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88" name="Google Shape;788;p167" descr="detail_3"/>
          <p:cNvSpPr txBox="1">
            <a:spLocks noGrp="1"/>
          </p:cNvSpPr>
          <p:nvPr>
            <p:ph type="body" idx="4294967295"/>
          </p:nvPr>
        </p:nvSpPr>
        <p:spPr>
          <a:xfrm>
            <a:off x="232400" y="3231846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Integrate a database solution for efficient data storage and retrieval to ensure seamless data processing.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789" name="Google Shape;789;p167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232443" y="1178650"/>
            <a:ext cx="27489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0" name="Google Shape;790;p167" descr="header_1"/>
          <p:cNvSpPr txBox="1">
            <a:spLocks noGrp="1"/>
          </p:cNvSpPr>
          <p:nvPr>
            <p:ph type="subTitle" idx="4294967295"/>
          </p:nvPr>
        </p:nvSpPr>
        <p:spPr>
          <a:xfrm>
            <a:off x="3197547" y="1178650"/>
            <a:ext cx="27489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Model Building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1" name="Google Shape;791;p167" descr="header_3"/>
          <p:cNvSpPr txBox="1">
            <a:spLocks noGrp="1"/>
          </p:cNvSpPr>
          <p:nvPr>
            <p:ph type="subTitle" idx="4294967295"/>
          </p:nvPr>
        </p:nvSpPr>
        <p:spPr>
          <a:xfrm>
            <a:off x="232400" y="2822466"/>
            <a:ext cx="27489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Database Integration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2" name="Google Shape;792;p167" descr="detail_4"/>
          <p:cNvSpPr txBox="1">
            <a:spLocks noGrp="1"/>
          </p:cNvSpPr>
          <p:nvPr>
            <p:ph type="body" idx="4294967295"/>
          </p:nvPr>
        </p:nvSpPr>
        <p:spPr>
          <a:xfrm>
            <a:off x="3197505" y="3204244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Dockerize the model to facilitate easy deployment and ensure consistency across different environments.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Created Jenkins pipeline for creation and building docker image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793" name="Google Shape;793;p167" descr="header_4"/>
          <p:cNvSpPr txBox="1">
            <a:spLocks noGrp="1"/>
          </p:cNvSpPr>
          <p:nvPr>
            <p:ph type="subTitle" idx="4294967295"/>
          </p:nvPr>
        </p:nvSpPr>
        <p:spPr>
          <a:xfrm>
            <a:off x="3197503" y="2892487"/>
            <a:ext cx="27489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Containerization and jenkins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4" name="Google Shape;794;p167" descr="detail_2"/>
          <p:cNvSpPr txBox="1">
            <a:spLocks noGrp="1"/>
          </p:cNvSpPr>
          <p:nvPr>
            <p:ph type="body" idx="4294967295"/>
          </p:nvPr>
        </p:nvSpPr>
        <p:spPr>
          <a:xfrm>
            <a:off x="6162650" y="1608811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Implement train-test split and normalization techniques to prepare data for model training.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95" name="Google Shape;795;p167" descr="header_2"/>
          <p:cNvSpPr txBox="1">
            <a:spLocks noGrp="1"/>
          </p:cNvSpPr>
          <p:nvPr>
            <p:ph type="subTitle" idx="4294967295"/>
          </p:nvPr>
        </p:nvSpPr>
        <p:spPr>
          <a:xfrm>
            <a:off x="6162648" y="1178650"/>
            <a:ext cx="27489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 Preprocessing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6" name="Google Shape;796;p167" descr="detail_5"/>
          <p:cNvSpPr txBox="1">
            <a:spLocks noGrp="1"/>
          </p:cNvSpPr>
          <p:nvPr>
            <p:ph type="body" idx="4294967295"/>
          </p:nvPr>
        </p:nvSpPr>
        <p:spPr>
          <a:xfrm>
            <a:off x="6162606" y="3197211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Utilize GitHub for version control and deployment, ensuring easy collaboration and updates.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797" name="Google Shape;797;p167" descr="header_5"/>
          <p:cNvSpPr txBox="1">
            <a:spLocks noGrp="1"/>
          </p:cNvSpPr>
          <p:nvPr>
            <p:ph type="subTitle" idx="4294967295"/>
          </p:nvPr>
        </p:nvSpPr>
        <p:spPr>
          <a:xfrm>
            <a:off x="6162604" y="2794758"/>
            <a:ext cx="27489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Deployment Strategy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8" name="Google Shape;798;p167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Introduction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68"/>
          <p:cNvSpPr/>
          <p:nvPr/>
        </p:nvSpPr>
        <p:spPr>
          <a:xfrm>
            <a:off x="6799800" y="1583850"/>
            <a:ext cx="1804200" cy="1806300"/>
          </a:xfrm>
          <a:prstGeom prst="ellipse">
            <a:avLst/>
          </a:prstGeom>
          <a:solidFill>
            <a:srgbClr val="AAE0C5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68" descr="header_0"/>
          <p:cNvSpPr txBox="1">
            <a:spLocks noGrp="1"/>
          </p:cNvSpPr>
          <p:nvPr>
            <p:ph type="subTitle" idx="1"/>
          </p:nvPr>
        </p:nvSpPr>
        <p:spPr>
          <a:xfrm>
            <a:off x="457200" y="1349750"/>
            <a:ext cx="5710200" cy="34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</a:rPr>
              <a:t>Model:</a:t>
            </a:r>
            <a:endParaRPr sz="1100" dirty="0">
              <a:solidFill>
                <a:schemeClr val="accent1"/>
              </a:solidFill>
            </a:endParaRPr>
          </a:p>
        </p:txBody>
      </p:sp>
      <p:sp>
        <p:nvSpPr>
          <p:cNvPr id="805" name="Google Shape;805;p168" descr="detail_0"/>
          <p:cNvSpPr txBox="1">
            <a:spLocks noGrp="1"/>
          </p:cNvSpPr>
          <p:nvPr>
            <p:ph type="body" idx="2"/>
          </p:nvPr>
        </p:nvSpPr>
        <p:spPr>
          <a:xfrm>
            <a:off x="457200" y="1691864"/>
            <a:ext cx="5460900" cy="745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Linear Regression to predict [target variables]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806" name="Google Shape;806;p168" descr="header_1"/>
          <p:cNvSpPr txBox="1">
            <a:spLocks noGrp="1"/>
          </p:cNvSpPr>
          <p:nvPr>
            <p:ph type="subTitle" idx="1"/>
          </p:nvPr>
        </p:nvSpPr>
        <p:spPr>
          <a:xfrm>
            <a:off x="443132" y="2050034"/>
            <a:ext cx="5710200" cy="34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</a:rPr>
              <a:t>Tools and Libraries</a:t>
            </a:r>
            <a:endParaRPr sz="1100" dirty="0">
              <a:solidFill>
                <a:schemeClr val="accent1"/>
              </a:solidFill>
            </a:endParaRPr>
          </a:p>
        </p:txBody>
      </p:sp>
      <p:sp>
        <p:nvSpPr>
          <p:cNvPr id="807" name="Google Shape;807;p168" descr="detail_1"/>
          <p:cNvSpPr txBox="1">
            <a:spLocks noGrp="1"/>
          </p:cNvSpPr>
          <p:nvPr>
            <p:ph type="body" idx="2"/>
          </p:nvPr>
        </p:nvSpPr>
        <p:spPr>
          <a:xfrm>
            <a:off x="436100" y="2265538"/>
            <a:ext cx="5460900" cy="745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We utilized Scikit-learn for model implementation, while Pandas and Numpy were used for efficient data manipulation and processing.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808" name="Google Shape;808;p168" descr="header_2"/>
          <p:cNvSpPr txBox="1">
            <a:spLocks noGrp="1"/>
          </p:cNvSpPr>
          <p:nvPr>
            <p:ph type="subTitle" idx="1"/>
          </p:nvPr>
        </p:nvSpPr>
        <p:spPr>
          <a:xfrm>
            <a:off x="457200" y="3664719"/>
            <a:ext cx="5710200" cy="34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Objective and Goals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809" name="Google Shape;809;p168" descr="detail_2"/>
          <p:cNvSpPr txBox="1">
            <a:spLocks noGrp="1"/>
          </p:cNvSpPr>
          <p:nvPr>
            <p:ph type="body" idx="2"/>
          </p:nvPr>
        </p:nvSpPr>
        <p:spPr>
          <a:xfrm>
            <a:off x="457200" y="4006830"/>
            <a:ext cx="5460900" cy="745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</a:rPr>
              <a:t>Our goal is to minimize prediction errors by reducing the Mean Squared Error (MSE), ensuring accurate predictions of [target variable].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810" name="Google Shape;810;p168" descr="title"/>
          <p:cNvSpPr txBox="1">
            <a:spLocks noGrp="1"/>
          </p:cNvSpPr>
          <p:nvPr>
            <p:ph type="title"/>
          </p:nvPr>
        </p:nvSpPr>
        <p:spPr>
          <a:xfrm>
            <a:off x="457200" y="629250"/>
            <a:ext cx="7782900" cy="5727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Linear Regression Model + Code snippet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11" name="Google Shape;811;p168"/>
          <p:cNvSpPr/>
          <p:nvPr/>
        </p:nvSpPr>
        <p:spPr>
          <a:xfrm>
            <a:off x="7435383" y="38025"/>
            <a:ext cx="758200" cy="5063100"/>
          </a:xfrm>
          <a:custGeom>
            <a:avLst/>
            <a:gdLst/>
            <a:ahLst/>
            <a:cxnLst/>
            <a:rect l="l" t="t" r="r" b="b"/>
            <a:pathLst>
              <a:path w="30328" h="202524" extrusionOk="0">
                <a:moveTo>
                  <a:pt x="7765" y="0"/>
                </a:moveTo>
                <a:cubicBezTo>
                  <a:pt x="7765" y="21136"/>
                  <a:pt x="5901" y="42642"/>
                  <a:pt x="10046" y="63368"/>
                </a:cubicBezTo>
                <a:cubicBezTo>
                  <a:pt x="12328" y="74778"/>
                  <a:pt x="17348" y="97860"/>
                  <a:pt x="28043" y="93278"/>
                </a:cubicBezTo>
                <a:cubicBezTo>
                  <a:pt x="29965" y="92455"/>
                  <a:pt x="31111" y="88600"/>
                  <a:pt x="29564" y="87194"/>
                </a:cubicBezTo>
                <a:cubicBezTo>
                  <a:pt x="27996" y="85768"/>
                  <a:pt x="25826" y="84994"/>
                  <a:pt x="23734" y="84659"/>
                </a:cubicBezTo>
                <a:cubicBezTo>
                  <a:pt x="18574" y="83833"/>
                  <a:pt x="13508" y="89693"/>
                  <a:pt x="11567" y="94545"/>
                </a:cubicBezTo>
                <a:cubicBezTo>
                  <a:pt x="6972" y="106031"/>
                  <a:pt x="12692" y="119817"/>
                  <a:pt x="8779" y="131552"/>
                </a:cubicBezTo>
                <a:cubicBezTo>
                  <a:pt x="8128" y="133504"/>
                  <a:pt x="4624" y="134775"/>
                  <a:pt x="2949" y="133580"/>
                </a:cubicBezTo>
                <a:cubicBezTo>
                  <a:pt x="-1684" y="130273"/>
                  <a:pt x="-605" y="118597"/>
                  <a:pt x="4724" y="116597"/>
                </a:cubicBezTo>
                <a:cubicBezTo>
                  <a:pt x="9396" y="114844"/>
                  <a:pt x="17084" y="118772"/>
                  <a:pt x="17904" y="123694"/>
                </a:cubicBezTo>
                <a:cubicBezTo>
                  <a:pt x="19519" y="133386"/>
                  <a:pt x="14132" y="142982"/>
                  <a:pt x="12074" y="152590"/>
                </a:cubicBezTo>
                <a:cubicBezTo>
                  <a:pt x="8588" y="168871"/>
                  <a:pt x="5536" y="186730"/>
                  <a:pt x="10807" y="20252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Google Shape;812;p168" descr="chapter"/>
          <p:cNvSpPr txBox="1"/>
          <p:nvPr/>
        </p:nvSpPr>
        <p:spPr>
          <a:xfrm>
            <a:off x="457200" y="403775"/>
            <a:ext cx="3207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Modeling</a:t>
            </a:r>
            <a:endParaRPr sz="800" b="1">
              <a:solidFill>
                <a:schemeClr val="lt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812" y="2873767"/>
            <a:ext cx="4028952" cy="79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9" descr="title"/>
          <p:cNvSpPr txBox="1">
            <a:spLocks noGrp="1"/>
          </p:cNvSpPr>
          <p:nvPr>
            <p:ph type="title"/>
          </p:nvPr>
        </p:nvSpPr>
        <p:spPr>
          <a:xfrm>
            <a:off x="348525" y="356200"/>
            <a:ext cx="5367600" cy="42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 Preprocessing - Train-Test Split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18" name="Google Shape;818;p169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169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0" name="Google Shape;820;p169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355559" y="880713"/>
            <a:ext cx="3187500" cy="620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Key Steps in Train-Test Split</a:t>
            </a:r>
            <a:endParaRPr sz="18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1" name="Google Shape;821;p169" descr="detail_0"/>
          <p:cNvSpPr txBox="1">
            <a:spLocks noGrp="1"/>
          </p:cNvSpPr>
          <p:nvPr>
            <p:ph type="body" idx="1"/>
          </p:nvPr>
        </p:nvSpPr>
        <p:spPr>
          <a:xfrm>
            <a:off x="369627" y="1501006"/>
            <a:ext cx="4800900" cy="2541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342900" lvl="0" indent="-20637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Helvetica Neue"/>
              <a:buChar char="●"/>
            </a:pPr>
            <a:r>
              <a:rPr lang="en-US" sz="1000" dirty="0">
                <a:solidFill>
                  <a:schemeClr val="lt1"/>
                </a:solidFill>
              </a:rPr>
              <a:t>80/20 Train-Test Split</a:t>
            </a:r>
          </a:p>
          <a:p>
            <a:pPr marL="342900" lvl="0" indent="-206375">
              <a:spcBef>
                <a:spcPts val="1000"/>
              </a:spcBef>
              <a:buClr>
                <a:schemeClr val="accent4"/>
              </a:buClr>
              <a:buSzPts val="1000"/>
              <a:buFont typeface="Helvetica Neue"/>
              <a:buChar char="●"/>
            </a:pPr>
            <a:r>
              <a:rPr lang="en-US" sz="1000" dirty="0">
                <a:solidFill>
                  <a:schemeClr val="lt1"/>
                </a:solidFill>
              </a:rPr>
              <a:t>Train on 80% of data, evaluate on 20%.</a:t>
            </a:r>
          </a:p>
          <a:p>
            <a:pPr marL="342900" lvl="0" indent="-206375">
              <a:spcBef>
                <a:spcPts val="1000"/>
              </a:spcBef>
              <a:buClr>
                <a:schemeClr val="accent4"/>
              </a:buClr>
              <a:buSzPts val="1000"/>
              <a:buFont typeface="Helvetica Neue"/>
              <a:buChar char="●"/>
            </a:pPr>
            <a:r>
              <a:rPr lang="en-US" sz="1000" dirty="0">
                <a:solidFill>
                  <a:schemeClr val="lt1"/>
                </a:solidFill>
              </a:rPr>
              <a:t>flow diagram showing how data flows from raw data -&gt; preprocessing -&gt; train-test split.</a:t>
            </a:r>
            <a:endParaRPr sz="1000" dirty="0">
              <a:solidFill>
                <a:schemeClr val="lt1"/>
              </a:solidFill>
            </a:endParaRPr>
          </a:p>
        </p:txBody>
      </p:sp>
      <p:pic>
        <p:nvPicPr>
          <p:cNvPr id="822" name="Google Shape;822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79" y="692315"/>
            <a:ext cx="3689775" cy="27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983" y="3872278"/>
            <a:ext cx="6759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porate Blue">
  <a:themeElements>
    <a:clrScheme name="Custom">
      <a:dk1>
        <a:srgbClr val="000000"/>
      </a:dk1>
      <a:lt1>
        <a:srgbClr val="FFFFFF"/>
      </a:lt1>
      <a:dk2>
        <a:srgbClr val="2C247F"/>
      </a:dk2>
      <a:lt2>
        <a:srgbClr val="F5F2ED"/>
      </a:lt2>
      <a:accent1>
        <a:srgbClr val="2860F5"/>
      </a:accent1>
      <a:accent2>
        <a:srgbClr val="BBD1E8"/>
      </a:accent2>
      <a:accent3>
        <a:srgbClr val="DBCEBD"/>
      </a:accent3>
      <a:accent4>
        <a:srgbClr val="A87B2B"/>
      </a:accent4>
      <a:accent5>
        <a:srgbClr val="F3B3A6"/>
      </a:accent5>
      <a:accent6>
        <a:srgbClr val="EA612D"/>
      </a:accent6>
      <a:hlink>
        <a:srgbClr val="2860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 8Bit">
  <a:themeElements>
    <a:clrScheme name="Custom">
      <a:dk1>
        <a:srgbClr val="FFFFFF"/>
      </a:dk1>
      <a:lt1>
        <a:srgbClr val="000000"/>
      </a:lt1>
      <a:dk2>
        <a:srgbClr val="0000FF"/>
      </a:dk2>
      <a:lt2>
        <a:srgbClr val="FF00FF"/>
      </a:lt2>
      <a:accent1>
        <a:srgbClr val="FFFF00"/>
      </a:accent1>
      <a:accent2>
        <a:srgbClr val="00FF00"/>
      </a:accent2>
      <a:accent3>
        <a:srgbClr val="FF0000"/>
      </a:accent3>
      <a:accent4>
        <a:srgbClr val="999999"/>
      </a:accent4>
      <a:accent5>
        <a:srgbClr val="CCCCCC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Custom">
      <a:dk1>
        <a:srgbClr val="FFFFFF"/>
      </a:dk1>
      <a:lt1>
        <a:srgbClr val="0E0E0E"/>
      </a:lt1>
      <a:dk2>
        <a:srgbClr val="595959"/>
      </a:dk2>
      <a:lt2>
        <a:srgbClr val="E6E6E6"/>
      </a:lt2>
      <a:accent1>
        <a:srgbClr val="F0E30D"/>
      </a:accent1>
      <a:accent2>
        <a:srgbClr val="1CB3EB"/>
      </a:accent2>
      <a:accent3>
        <a:srgbClr val="EE0816"/>
      </a:accent3>
      <a:accent4>
        <a:srgbClr val="045AEC"/>
      </a:accent4>
      <a:accent5>
        <a:srgbClr val="F1B7C3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ditorial">
  <a:themeElements>
    <a:clrScheme name="Custom">
      <a:dk1>
        <a:srgbClr val="FFFFFF"/>
      </a:dk1>
      <a:lt1>
        <a:srgbClr val="0E0E0E"/>
      </a:lt1>
      <a:dk2>
        <a:srgbClr val="434343"/>
      </a:dk2>
      <a:lt2>
        <a:srgbClr val="E6E6E6"/>
      </a:lt2>
      <a:accent1>
        <a:srgbClr val="D60202"/>
      </a:accent1>
      <a:accent2>
        <a:srgbClr val="C4E0AD"/>
      </a:accent2>
      <a:accent3>
        <a:srgbClr val="F8F186"/>
      </a:accent3>
      <a:accent4>
        <a:srgbClr val="406E8E"/>
      </a:accent4>
      <a:accent5>
        <a:srgbClr val="7DA4B3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llorca">
  <a:themeElements>
    <a:clrScheme name="Custom">
      <a:dk1>
        <a:srgbClr val="080705"/>
      </a:dk1>
      <a:lt1>
        <a:srgbClr val="FFFEAD"/>
      </a:lt1>
      <a:dk2>
        <a:srgbClr val="313088"/>
      </a:dk2>
      <a:lt2>
        <a:srgbClr val="FF9C6E"/>
      </a:lt2>
      <a:accent1>
        <a:srgbClr val="FF9C6E"/>
      </a:accent1>
      <a:accent2>
        <a:srgbClr val="AAE0C5"/>
      </a:accent2>
      <a:accent3>
        <a:srgbClr val="CAA2CA"/>
      </a:accent3>
      <a:accent4>
        <a:srgbClr val="FFFEAD"/>
      </a:accent4>
      <a:accent5>
        <a:srgbClr val="736CED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Indigo">
  <a:themeElements>
    <a:clrScheme name="Custom">
      <a:dk1>
        <a:srgbClr val="F6F4EE"/>
      </a:dk1>
      <a:lt1>
        <a:srgbClr val="3D3C3C"/>
      </a:lt1>
      <a:dk2>
        <a:srgbClr val="3D3C3C"/>
      </a:dk2>
      <a:lt2>
        <a:srgbClr val="959494"/>
      </a:lt2>
      <a:accent1>
        <a:srgbClr val="0C6DD5"/>
      </a:accent1>
      <a:accent2>
        <a:srgbClr val="5180B5"/>
      </a:accent2>
      <a:accent3>
        <a:srgbClr val="81B0E1"/>
      </a:accent3>
      <a:accent4>
        <a:srgbClr val="406E8E"/>
      </a:accent4>
      <a:accent5>
        <a:srgbClr val="7DA4B3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757</Words>
  <Application>Microsoft Office PowerPoint</Application>
  <PresentationFormat>On-screen Show (16:9)</PresentationFormat>
  <Paragraphs>120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Simple Light</vt:lpstr>
      <vt:lpstr>Corporate Blue</vt:lpstr>
      <vt:lpstr>Retro 8Bit</vt:lpstr>
      <vt:lpstr>Simple Light</vt:lpstr>
      <vt:lpstr>Editorial</vt:lpstr>
      <vt:lpstr>Mallorca</vt:lpstr>
      <vt:lpstr>Indigo</vt:lpstr>
      <vt:lpstr>EXL Foundation Track Training</vt:lpstr>
      <vt:lpstr>Contents</vt:lpstr>
      <vt:lpstr>Summary</vt:lpstr>
      <vt:lpstr>Objective</vt:lpstr>
      <vt:lpstr>Project Flow</vt:lpstr>
      <vt:lpstr>Tools Used</vt:lpstr>
      <vt:lpstr>My contribution to the project</vt:lpstr>
      <vt:lpstr>Linear Regression Model + Code snippet</vt:lpstr>
      <vt:lpstr>Data Preprocessing - Train-Test Split</vt:lpstr>
      <vt:lpstr>Results</vt:lpstr>
      <vt:lpstr>Database Integration</vt:lpstr>
      <vt:lpstr>Dockerization</vt:lpstr>
      <vt:lpstr>Pushing the Docker Image to docker hub</vt:lpstr>
      <vt:lpstr>GitHub Deployment</vt:lpstr>
      <vt:lpstr>Jenkins</vt:lpstr>
      <vt:lpstr>Jenkins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EXL Foundation Track Training</dc:title>
  <dc:creator>AMAN JAIN</dc:creator>
  <cp:lastModifiedBy>aajain639@gmail.com</cp:lastModifiedBy>
  <cp:revision>6</cp:revision>
  <dcterms:modified xsi:type="dcterms:W3CDTF">2024-10-07T06:15:12Z</dcterms:modified>
</cp:coreProperties>
</file>