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3" r:id="rId6"/>
    <p:sldId id="330" r:id="rId7"/>
    <p:sldId id="260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259" r:id="rId23"/>
    <p:sldId id="261" r:id="rId24"/>
    <p:sldId id="271" r:id="rId25"/>
    <p:sldId id="270" r:id="rId26"/>
    <p:sldId id="265" r:id="rId27"/>
    <p:sldId id="266" r:id="rId28"/>
    <p:sldId id="267" r:id="rId29"/>
    <p:sldId id="268" r:id="rId30"/>
    <p:sldId id="269" r:id="rId31"/>
    <p:sldId id="331" r:id="rId32"/>
    <p:sldId id="33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211" autoAdjust="0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E4897-C4AF-417D-851A-A0E1C92CACB7}" type="datetimeFigureOut">
              <a:rPr lang="en-US" smtClean="0"/>
              <a:pPr/>
              <a:t>8/1/17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8D9CD-D2E5-4BF6-9D3E-9E2DDFBB52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2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1.iitb.ac.in/newacadhome/rules.j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Data Structures and Algorithms </a:t>
            </a:r>
            <a:b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CS 213- Lecture 1</a:t>
            </a:r>
            <a:endParaRPr lang="en-IN" b="1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RK </a:t>
            </a:r>
            <a:r>
              <a:rPr lang="en-US" dirty="0" err="1" smtClean="0">
                <a:solidFill>
                  <a:srgbClr val="0000FF"/>
                </a:solidFill>
              </a:rPr>
              <a:t>Shyamasundar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0946"/>
            <a:ext cx="8153400" cy="61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488" y="533400"/>
            <a:ext cx="8114112" cy="576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18" y="685800"/>
            <a:ext cx="8144082" cy="565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434240"/>
            <a:ext cx="8077200" cy="587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22" y="762000"/>
            <a:ext cx="873895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STL (Standard Template Library) is a powerful set of C++ template classes to provides general-purpose </a:t>
            </a:r>
            <a:r>
              <a:rPr lang="en-IN" dirty="0" err="1" smtClean="0"/>
              <a:t>templatized</a:t>
            </a:r>
            <a:r>
              <a:rPr lang="en-IN" dirty="0" smtClean="0"/>
              <a:t> classes and functions that implement many popular and commonly used algorithms and data structures like vectors, lists, queues, and stacks.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508434"/>
            <a:ext cx="7620000" cy="480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STL Operations</a:t>
            </a:r>
            <a:endParaRPr lang="en-IN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95880"/>
            <a:ext cx="7543800" cy="529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Google Maps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87" y="1681955"/>
            <a:ext cx="6653213" cy="47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to support these Operations</a:t>
            </a:r>
            <a:endParaRPr lang="en-IN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862" y="1710531"/>
            <a:ext cx="6772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Introduction to data structures,</a:t>
            </a:r>
          </a:p>
          <a:p>
            <a:pPr lvl="1"/>
            <a:r>
              <a:rPr lang="en-IN" dirty="0" smtClean="0"/>
              <a:t>Abstract data types, analysis of algorithms.</a:t>
            </a:r>
          </a:p>
          <a:p>
            <a:r>
              <a:rPr lang="en-IN" dirty="0" smtClean="0"/>
              <a:t>Creation and manipulation of data structures: arrays, matrices, sparse matrices, lists, stacks, queues, trees, heaps, hash tables, balanced trees, tries, graphs.</a:t>
            </a:r>
          </a:p>
          <a:p>
            <a:r>
              <a:rPr lang="en-IN" dirty="0" smtClean="0"/>
              <a:t>Algorithms for sorting and searching,</a:t>
            </a:r>
          </a:p>
          <a:p>
            <a:r>
              <a:rPr lang="en-IN" dirty="0" smtClean="0"/>
              <a:t> </a:t>
            </a:r>
            <a:r>
              <a:rPr lang="en-IN" dirty="0"/>
              <a:t>D</a:t>
            </a:r>
            <a:r>
              <a:rPr lang="en-IN" dirty="0" smtClean="0"/>
              <a:t>epth-first and breadth-first search,</a:t>
            </a:r>
          </a:p>
          <a:p>
            <a:r>
              <a:rPr lang="en-IN" dirty="0"/>
              <a:t> </a:t>
            </a:r>
            <a:r>
              <a:rPr lang="en-IN" dirty="0" smtClean="0"/>
              <a:t>Paradigms: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greedy method. </a:t>
            </a:r>
          </a:p>
          <a:p>
            <a:pPr lvl="1"/>
            <a:r>
              <a:rPr lang="en-IN" dirty="0"/>
              <a:t>Divide-and-conquer. </a:t>
            </a:r>
          </a:p>
          <a:p>
            <a:pPr lvl="1"/>
            <a:r>
              <a:rPr lang="en-IN" dirty="0"/>
              <a:t>Dynamic programming.</a:t>
            </a:r>
          </a:p>
          <a:p>
            <a:pPr lvl="1"/>
            <a:r>
              <a:rPr lang="en-IN" dirty="0"/>
              <a:t>Backtracking. </a:t>
            </a:r>
          </a:p>
          <a:p>
            <a:pPr lvl="1"/>
            <a:r>
              <a:rPr lang="en-IN" dirty="0"/>
              <a:t>Branch-and-bound.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Organizing Principles</a:t>
            </a:r>
            <a:endParaRPr lang="en-IN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36072"/>
            <a:ext cx="7543800" cy="49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IN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35694"/>
            <a:ext cx="7772400" cy="546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Algorithms + Data Structures = Programs</a:t>
            </a:r>
          </a:p>
          <a:p>
            <a:pPr lvl="1"/>
            <a:r>
              <a:rPr lang="en-US" dirty="0" smtClean="0"/>
              <a:t>Imperative Programs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Logics + Control = Programs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 Logic Programs – Declarative Specifications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Example Finding a transitive closure of a program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design methods needed to develop programs that do the data manipulation.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Study of data structures and algorithms: Crux of Computer Science.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Two Concerns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Efficiency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convincing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arrays</a:t>
            </a:r>
          </a:p>
          <a:p>
            <a:r>
              <a:rPr lang="en-US" dirty="0" smtClean="0"/>
              <a:t>   F[</a:t>
            </a:r>
            <a:r>
              <a:rPr lang="en-US" dirty="0" err="1" smtClean="0"/>
              <a:t>i</a:t>
            </a:r>
            <a:r>
              <a:rPr lang="en-US" dirty="0" smtClean="0"/>
              <a:t>], G[j], H[k] monotonically decreasing</a:t>
            </a:r>
          </a:p>
          <a:p>
            <a:r>
              <a:rPr lang="en-US" dirty="0" smtClean="0"/>
              <a:t>Given that there exists a </a:t>
            </a:r>
            <a:r>
              <a:rPr lang="en-US" dirty="0" err="1" smtClean="0"/>
              <a:t>i,j</a:t>
            </a:r>
            <a:r>
              <a:rPr lang="en-US" dirty="0" smtClean="0"/>
              <a:t>, k such that F[</a:t>
            </a:r>
            <a:r>
              <a:rPr lang="en-US" dirty="0" err="1" smtClean="0"/>
              <a:t>i</a:t>
            </a:r>
            <a:r>
              <a:rPr lang="en-US" dirty="0" smtClean="0"/>
              <a:t>] = G[j] = H[k], write program computing the points of common intersection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486831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552" y="2071678"/>
            <a:ext cx="856884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 Example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49" y="2643182"/>
            <a:ext cx="905675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105" y="2143116"/>
            <a:ext cx="798561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 S. </a:t>
            </a:r>
            <a:r>
              <a:rPr lang="en-IN" dirty="0" err="1" smtClean="0"/>
              <a:t>Sahni</a:t>
            </a:r>
            <a:r>
              <a:rPr lang="en-IN" dirty="0" smtClean="0"/>
              <a:t>, Data Structures, Algorithms and Applications in C++,2nd edition, Universities Press,2005</a:t>
            </a:r>
          </a:p>
          <a:p>
            <a:r>
              <a:rPr lang="en-IN" dirty="0" smtClean="0"/>
              <a:t>T. </a:t>
            </a:r>
            <a:r>
              <a:rPr lang="en-IN" dirty="0" err="1" smtClean="0"/>
              <a:t>Cormen</a:t>
            </a:r>
            <a:r>
              <a:rPr lang="en-IN" dirty="0" smtClean="0"/>
              <a:t>, C. </a:t>
            </a:r>
            <a:r>
              <a:rPr lang="en-IN" dirty="0" err="1" smtClean="0"/>
              <a:t>Leiserson</a:t>
            </a:r>
            <a:r>
              <a:rPr lang="en-IN" dirty="0" smtClean="0"/>
              <a:t>, R. </a:t>
            </a:r>
            <a:r>
              <a:rPr lang="en-IN" dirty="0" err="1" smtClean="0"/>
              <a:t>Rivest</a:t>
            </a:r>
            <a:r>
              <a:rPr lang="en-IN" dirty="0" smtClean="0"/>
              <a:t>, C. Stein, Introduction to Algorithms, 2nd edition, Prentice-Hall India, 2001.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(Classical versions)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273" y="2000240"/>
            <a:ext cx="8369828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6143644"/>
            <a:ext cx="33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computation of LCM?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</a:t>
            </a:r>
            <a:r>
              <a:rPr lang="en-US" dirty="0" err="1" smtClean="0"/>
              <a:t>m,n</a:t>
            </a:r>
            <a:r>
              <a:rPr lang="en-US" dirty="0" smtClean="0"/>
              <a:t>)  = n+1       if m=0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A (m-1,1), m &gt; 0 and n=0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A (m-1, A(m, n-1)), m &gt; 0 n &gt; 0</a:t>
            </a:r>
          </a:p>
          <a:p>
            <a:endParaRPr lang="en-US" dirty="0"/>
          </a:p>
          <a:p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Lectures – Tuesday, Friday: 330-500PM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Quizes</a:t>
            </a:r>
            <a:r>
              <a:rPr lang="en-US" dirty="0" smtClean="0"/>
              <a:t> 3-- 30%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Mid Term –  30%</a:t>
            </a:r>
          </a:p>
          <a:p>
            <a:r>
              <a:rPr lang="en-US" dirty="0" smtClean="0"/>
              <a:t>Final Exam – 40%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Attendance Necessary</a:t>
            </a:r>
          </a:p>
          <a:p>
            <a:r>
              <a:rPr lang="en-US" u="sng" dirty="0" smtClean="0"/>
              <a:t>Academic Honesty Policy:</a:t>
            </a:r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smtClean="0"/>
              <a:t>  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://www1.iitb.ac.in/newacadhome/</a:t>
            </a:r>
            <a:r>
              <a:rPr lang="en-US" u="sng" dirty="0" smtClean="0">
                <a:hlinkClick r:id="rId2"/>
              </a:rPr>
              <a:t>rules.jsp</a:t>
            </a:r>
            <a:endParaRPr lang="en-US" u="sng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BS Radhika</a:t>
            </a:r>
          </a:p>
          <a:p>
            <a:pPr>
              <a:buNone/>
            </a:pPr>
            <a:r>
              <a:rPr lang="en-IN" dirty="0" smtClean="0"/>
              <a:t>Amit </a:t>
            </a:r>
            <a:r>
              <a:rPr lang="en-IN" dirty="0" err="1" smtClean="0"/>
              <a:t>Goel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Sundaram</a:t>
            </a:r>
            <a:r>
              <a:rPr lang="en-IN" dirty="0" smtClean="0"/>
              <a:t> Gupta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MTP-1 --6 TAs??</a:t>
            </a:r>
          </a:p>
          <a:p>
            <a:r>
              <a:rPr lang="en-IN" dirty="0" smtClean="0"/>
              <a:t>BTP </a:t>
            </a:r>
            <a:r>
              <a:rPr lang="mr-IN" dirty="0" smtClean="0"/>
              <a:t>–</a:t>
            </a:r>
            <a:r>
              <a:rPr lang="en-IN" dirty="0" smtClean="0"/>
              <a:t> 3 TAs??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Role of Data structures</a:t>
            </a:r>
          </a:p>
          <a:p>
            <a:pPr lvl="1"/>
            <a:r>
              <a:rPr lang="en-US" dirty="0" smtClean="0"/>
              <a:t>Concerns of program Construction</a:t>
            </a:r>
          </a:p>
          <a:p>
            <a:pPr lvl="1"/>
            <a:r>
              <a:rPr lang="en-US" dirty="0" smtClean="0"/>
              <a:t>Analysis of Algorithms: Notations</a:t>
            </a:r>
          </a:p>
          <a:p>
            <a:pPr lvl="1"/>
            <a:r>
              <a:rPr lang="en-US" dirty="0" smtClean="0"/>
              <a:t>Complexity Analysis forms</a:t>
            </a:r>
          </a:p>
          <a:p>
            <a:pPr lvl="1"/>
            <a:r>
              <a:rPr lang="en-US" dirty="0" smtClean="0"/>
              <a:t>Recurrence Relations/Recursive Programs</a:t>
            </a:r>
            <a:endParaRPr lang="en-IN" dirty="0" smtClean="0"/>
          </a:p>
          <a:p>
            <a:r>
              <a:rPr lang="en-IN" dirty="0" smtClean="0"/>
              <a:t>Merge Sort, asymptotic analysis and performance measurement of programs. </a:t>
            </a:r>
          </a:p>
          <a:p>
            <a:r>
              <a:rPr lang="en-IN" dirty="0" smtClean="0"/>
              <a:t>Data representation methods and linear lists</a:t>
            </a:r>
          </a:p>
          <a:p>
            <a:r>
              <a:rPr lang="en-IN" dirty="0" smtClean="0"/>
              <a:t>Arrays, matrices, sparse matrices</a:t>
            </a:r>
          </a:p>
          <a:p>
            <a:r>
              <a:rPr lang="en-IN" dirty="0" smtClean="0"/>
              <a:t> Stacks.</a:t>
            </a:r>
          </a:p>
          <a:p>
            <a:r>
              <a:rPr lang="en-IN" dirty="0" smtClean="0"/>
              <a:t>Queues.</a:t>
            </a:r>
          </a:p>
          <a:p>
            <a:r>
              <a:rPr lang="en-IN" dirty="0" smtClean="0"/>
              <a:t>Hashing </a:t>
            </a:r>
          </a:p>
          <a:p>
            <a:r>
              <a:rPr lang="en-IN" dirty="0" smtClean="0"/>
              <a:t>LZW compression. </a:t>
            </a:r>
          </a:p>
          <a:p>
            <a:r>
              <a:rPr lang="en-IN" dirty="0" smtClean="0"/>
              <a:t>Binary trees, AVL Trees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Priority queues. </a:t>
            </a:r>
          </a:p>
          <a:p>
            <a:r>
              <a:rPr lang="en-IN" dirty="0" smtClean="0"/>
              <a:t>Tournament trees.</a:t>
            </a:r>
          </a:p>
          <a:p>
            <a:r>
              <a:rPr lang="en-IN" dirty="0" smtClean="0"/>
              <a:t>Search trees.</a:t>
            </a:r>
          </a:p>
          <a:p>
            <a:r>
              <a:rPr lang="en-IN" dirty="0" smtClean="0"/>
              <a:t>Graphs. </a:t>
            </a:r>
          </a:p>
          <a:p>
            <a:r>
              <a:rPr lang="en-IN" dirty="0" smtClean="0"/>
              <a:t>The greedy method. </a:t>
            </a:r>
          </a:p>
          <a:p>
            <a:r>
              <a:rPr lang="en-IN" dirty="0" smtClean="0"/>
              <a:t>Divide-and-conquer. </a:t>
            </a:r>
          </a:p>
          <a:p>
            <a:r>
              <a:rPr lang="en-IN" dirty="0" smtClean="0"/>
              <a:t>Dynamic programming.</a:t>
            </a:r>
          </a:p>
          <a:p>
            <a:r>
              <a:rPr lang="en-IN" dirty="0" smtClean="0"/>
              <a:t>Backtracking. </a:t>
            </a:r>
          </a:p>
          <a:p>
            <a:r>
              <a:rPr lang="en-IN" dirty="0" smtClean="0"/>
              <a:t>Branch-and-bound.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about?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structures:  Representation and manipulation of data.</a:t>
            </a:r>
          </a:p>
          <a:p>
            <a:r>
              <a:rPr lang="en-IN" dirty="0" smtClean="0"/>
              <a:t>Programs manipulate data.</a:t>
            </a:r>
          </a:p>
          <a:p>
            <a:r>
              <a:rPr lang="en-IN" dirty="0" smtClean="0"/>
              <a:t>Programs  as data</a:t>
            </a:r>
          </a:p>
          <a:p>
            <a:r>
              <a:rPr lang="en-IN" dirty="0" smtClean="0"/>
              <a:t>How do we manipulate Data?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416718"/>
            <a:ext cx="8113642" cy="583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3193"/>
            <a:ext cx="7848599" cy="59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12708</TotalTime>
  <Words>515</Words>
  <Application>Microsoft Macintosh PowerPoint</Application>
  <PresentationFormat>On-screen Show (4:3)</PresentationFormat>
  <Paragraphs>104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Comic Sans MS</vt:lpstr>
      <vt:lpstr>Mangal</vt:lpstr>
      <vt:lpstr>Arial</vt:lpstr>
      <vt:lpstr>Office Theme</vt:lpstr>
      <vt:lpstr>Data Structures and Algorithms  CS 213- Lecture 1</vt:lpstr>
      <vt:lpstr>Broad Topics</vt:lpstr>
      <vt:lpstr>Text Books</vt:lpstr>
      <vt:lpstr>Organization</vt:lpstr>
      <vt:lpstr>TAs</vt:lpstr>
      <vt:lpstr>Tentative Agenda</vt:lpstr>
      <vt:lpstr>What is it about?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STL</vt:lpstr>
      <vt:lpstr>C++ STL</vt:lpstr>
      <vt:lpstr>Some STL Operations</vt:lpstr>
      <vt:lpstr>Consider Google Maps</vt:lpstr>
      <vt:lpstr>Operations to support these Operations</vt:lpstr>
      <vt:lpstr>Data Organizing Principles</vt:lpstr>
      <vt:lpstr>Ordering</vt:lpstr>
      <vt:lpstr>Paradigms</vt:lpstr>
      <vt:lpstr>Broad Coverage</vt:lpstr>
      <vt:lpstr>Programs</vt:lpstr>
      <vt:lpstr>Writing an convincing program</vt:lpstr>
      <vt:lpstr>A Simple Example</vt:lpstr>
      <vt:lpstr>Permutation</vt:lpstr>
      <vt:lpstr>Another  Example</vt:lpstr>
      <vt:lpstr>GCD </vt:lpstr>
      <vt:lpstr>GCD (Classical versions)</vt:lpstr>
      <vt:lpstr>Ackerman Function</vt:lpstr>
      <vt:lpstr>Tower of Hanoi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CS 213- Lecture 1</dc:title>
  <dc:creator>admin</dc:creator>
  <cp:lastModifiedBy>Rudrapatna Shyamasundar</cp:lastModifiedBy>
  <cp:revision>72</cp:revision>
  <dcterms:created xsi:type="dcterms:W3CDTF">2006-08-16T00:00:00Z</dcterms:created>
  <dcterms:modified xsi:type="dcterms:W3CDTF">2017-08-01T10:40:02Z</dcterms:modified>
</cp:coreProperties>
</file>