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400" cy="4571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400" cy="457128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280" cy="1499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280" cy="1499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</a:t>
            </a:r>
            <a:r>
              <a:rPr b="0" lang="en-IN" sz="1800" spc="-1" strike="noStrike">
                <a:latin typeface="Arial"/>
              </a:rPr>
              <a:t>the 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2640" cy="402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2640" cy="402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240" y="0"/>
            <a:ext cx="12188160" cy="685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Picture 4" descr=""/>
          <p:cNvPicPr/>
          <p:nvPr/>
        </p:nvPicPr>
        <p:blipFill>
          <a:blip r:embed="rId1"/>
          <a:srcRect l="0" t="0" r="52444" b="0"/>
          <a:stretch/>
        </p:blipFill>
        <p:spPr>
          <a:xfrm>
            <a:off x="0" y="108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3896640" y="3065040"/>
            <a:ext cx="8294400" cy="248796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  <a:effectLst>
            <a:outerShdw algn="ctr" blurRad="50800" dir="5400000" dist="127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4309200" y="3429000"/>
            <a:ext cx="7500960" cy="109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0000"/>
              </a:lnSpc>
            </a:pPr>
            <a:r>
              <a:rPr b="0" lang="en-IN" sz="5000" spc="197" strike="noStrike" cap="all">
                <a:solidFill>
                  <a:srgbClr val="ffffff"/>
                </a:solidFill>
                <a:latin typeface="Tw Cen MT Condensed"/>
              </a:rPr>
              <a:t>Fine Tuning bert with pytorch and transformers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25" name="Line 4"/>
          <p:cNvSpPr/>
          <p:nvPr/>
        </p:nvSpPr>
        <p:spPr>
          <a:xfrm>
            <a:off x="4309200" y="4666320"/>
            <a:ext cx="6832440" cy="360"/>
          </a:xfrm>
          <a:prstGeom prst="line">
            <a:avLst/>
          </a:prstGeom>
          <a:ln w="22320">
            <a:solidFill>
              <a:srgbClr val="4ac4e3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en-IN" sz="5000" spc="94" strike="noStrike" cap="all">
                <a:solidFill>
                  <a:srgbClr val="0d0d0d"/>
                </a:solidFill>
                <a:latin typeface="Tw Cen MT Condensed"/>
              </a:rPr>
              <a:t>Our approach to fine-tuning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287360" y="3560040"/>
            <a:ext cx="1623960" cy="100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BERT Model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5976000" y="2441520"/>
            <a:ext cx="1623960" cy="12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Take the representation of the first token i.e. [CLS]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3561480" y="2556720"/>
            <a:ext cx="1623960" cy="100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Sequence Representations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3561480" y="4563000"/>
            <a:ext cx="1623960" cy="125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[CLS] representation passed through linear and tanh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 flipV="1">
            <a:off x="2912040" y="3057480"/>
            <a:ext cx="648720" cy="10026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16abe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"/>
          <p:cNvSpPr/>
          <p:nvPr/>
        </p:nvSpPr>
        <p:spPr>
          <a:xfrm>
            <a:off x="2912040" y="4061520"/>
            <a:ext cx="648720" cy="11268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16abe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5186160" y="3058200"/>
            <a:ext cx="78948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6abe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"/>
          <p:cNvSpPr/>
          <p:nvPr/>
        </p:nvSpPr>
        <p:spPr>
          <a:xfrm>
            <a:off x="8390880" y="2556720"/>
            <a:ext cx="1623960" cy="100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Linear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CustomShape 10"/>
          <p:cNvSpPr/>
          <p:nvPr/>
        </p:nvSpPr>
        <p:spPr>
          <a:xfrm flipV="1">
            <a:off x="7600680" y="3057480"/>
            <a:ext cx="78948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6abe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en-IN" sz="5000" spc="94" strike="noStrike" cap="all">
                <a:solidFill>
                  <a:srgbClr val="0d0d0d"/>
                </a:solidFill>
                <a:latin typeface="Tw Cen MT Condensed"/>
              </a:rPr>
              <a:t>Dataset class and data loaders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2059560" y="3429000"/>
            <a:ext cx="2121120" cy="1011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Data Loader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723720" y="3429000"/>
            <a:ext cx="2121120" cy="1011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Dataset Class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 flipH="1" flipV="1" rot="5400000">
            <a:off x="5462280" y="1101960"/>
            <a:ext cx="11880" cy="4663080"/>
          </a:xfrm>
          <a:prstGeom prst="bentConnector3">
            <a:avLst>
              <a:gd name="adj1" fmla="val 1800000"/>
            </a:avLst>
          </a:prstGeom>
          <a:noFill/>
          <a:ln>
            <a:solidFill>
              <a:srgbClr val="16abe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5"/>
          <p:cNvSpPr/>
          <p:nvPr/>
        </p:nvSpPr>
        <p:spPr>
          <a:xfrm rot="5400000">
            <a:off x="5453280" y="2108520"/>
            <a:ext cx="11880" cy="4663080"/>
          </a:xfrm>
          <a:prstGeom prst="bentConnector3">
            <a:avLst>
              <a:gd name="adj1" fmla="val 1800000"/>
            </a:avLst>
          </a:prstGeom>
          <a:noFill/>
          <a:ln>
            <a:solidFill>
              <a:srgbClr val="16abe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6"/>
          <p:cNvSpPr/>
          <p:nvPr/>
        </p:nvSpPr>
        <p:spPr>
          <a:xfrm>
            <a:off x="3602520" y="2622240"/>
            <a:ext cx="3963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Requests data at a specific index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3859560" y="4864680"/>
            <a:ext cx="3449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Sends the data at that index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en-IN" sz="5000" spc="94" strike="noStrike" cap="all">
                <a:solidFill>
                  <a:srgbClr val="0d0d0d"/>
                </a:solidFill>
                <a:latin typeface="Tw Cen MT Condensed"/>
              </a:rPr>
              <a:t>Training the model</a:t>
            </a:r>
            <a:endParaRPr b="0" lang="en-IN" sz="5000" spc="-1" strike="noStrike">
              <a:latin typeface="Arial"/>
            </a:endParaRPr>
          </a:p>
        </p:txBody>
      </p:sp>
      <p:graphicFrame>
        <p:nvGraphicFramePr>
          <p:cNvPr id="181" name="Table 2"/>
          <p:cNvGraphicFramePr/>
          <p:nvPr/>
        </p:nvGraphicFramePr>
        <p:xfrm>
          <a:off x="1024200" y="2286000"/>
          <a:ext cx="9719640" cy="360000"/>
        </p:xfrm>
        <a:graphic>
          <a:graphicData uri="http://schemas.openxmlformats.org/drawingml/2006/table">
            <a:tbl>
              <a:tblPr/>
              <a:tblGrid>
                <a:gridCol w="4860000"/>
                <a:gridCol w="4860000"/>
              </a:tblGrid>
              <a:tr h="0">
                <a:tc>
                  <a:txBody>
                    <a:bodyPr/>
                    <a:p>
                      <a:pPr marL="457200" indent="-45648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Set the Model to train mode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 marL="457200" indent="-45648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Start the epoch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 marL="457200" indent="-45648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For every batch in the data loader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 lvl="1" marL="631080" indent="-456480">
                        <a:lnSpc>
                          <a:spcPct val="9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Zero out gradients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lvl="1" marL="631080" indent="-456480">
                        <a:lnSpc>
                          <a:spcPct val="9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Get output of model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lvl="1" marL="631080" indent="-456480">
                        <a:lnSpc>
                          <a:spcPct val="9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Compute loss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lvl="1" marL="631080" indent="-456480">
                        <a:lnSpc>
                          <a:spcPct val="9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Backpropagate gradients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lvl="1" marL="631080" indent="-456480">
                        <a:lnSpc>
                          <a:spcPct val="9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Optimizer step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lvl="1" marL="631080" indent="-456480">
                        <a:lnSpc>
                          <a:spcPct val="9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At the end of epoch validate data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457200" indent="-45648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Finally save model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0000"/>
              </a:lnSpc>
            </a:pPr>
            <a:r>
              <a:rPr b="0" lang="en-IN" sz="5000" spc="94" strike="noStrike" cap="all">
                <a:solidFill>
                  <a:srgbClr val="0d0d0d"/>
                </a:solidFill>
                <a:latin typeface="Tw Cen MT Condensed"/>
              </a:rPr>
              <a:t>Contents</a:t>
            </a:r>
            <a:endParaRPr b="0" lang="en-IN" sz="5000" spc="-1" strike="noStrike">
              <a:latin typeface="Arial"/>
            </a:endParaRPr>
          </a:p>
        </p:txBody>
      </p:sp>
      <p:graphicFrame>
        <p:nvGraphicFramePr>
          <p:cNvPr id="127" name="Table 2"/>
          <p:cNvGraphicFramePr/>
          <p:nvPr/>
        </p:nvGraphicFramePr>
        <p:xfrm>
          <a:off x="1024200" y="2286000"/>
          <a:ext cx="9719640" cy="360000"/>
        </p:xfrm>
        <a:graphic>
          <a:graphicData uri="http://schemas.openxmlformats.org/drawingml/2006/table">
            <a:tbl>
              <a:tblPr/>
              <a:tblGrid>
                <a:gridCol w="4860000"/>
                <a:gridCol w="4860000"/>
              </a:tblGrid>
              <a:tr h="0">
                <a:tc>
                  <a:txBody>
                    <a:bodyPr/>
                    <a:p>
                      <a:pPr marL="457200" indent="-45648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What is BERT?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 marL="457200" indent="-45648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How BERT was trained?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 marL="457200" indent="-45648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Special Tokens of BERT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 marL="457200" indent="-45648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Transformers by Hugging Face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 marL="457200" indent="-45648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Preprocessing text for BERT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457200" indent="-45648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BertModel Class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 marL="457200" indent="-45648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Our Approach to Fine-tuning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 marL="457200" indent="-45648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Dataset Class and Data loaders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 marL="457200" indent="-45648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Building the Model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 marL="457200" indent="-45648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Tw Cen MT Condensed"/>
                        <a:buAutoNum type="arabicPeriod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Training and Validation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en-IN" sz="5000" spc="94" strike="noStrike" cap="all">
                <a:solidFill>
                  <a:srgbClr val="0d0d0d"/>
                </a:solidFill>
                <a:latin typeface="Tw Cen MT Condensed"/>
              </a:rPr>
              <a:t>What is bert? And its architecture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024200" y="2286000"/>
            <a:ext cx="9719280" cy="22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The Google AI Research team defines BERT as “Bidirectional Encoder Representations from Transformers. It is designed to pre-train deep bidirectional representations from the unlabeled text by jointly conditioning on both the left and right contexts. As a result, the pre-trained BERT model can be fine-tuned with just one additional output layer to create state-of-the-art models for a wide range of NLP tasks.”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BERT’s model architecture is a multi-layer bidirectional Transformer encoder</a:t>
            </a:r>
            <a:endParaRPr b="0" lang="en-IN" sz="2200" spc="-1" strike="noStrike">
              <a:latin typeface="Arial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1024200" y="4598640"/>
          <a:ext cx="9719640" cy="360000"/>
        </p:xfrm>
        <a:graphic>
          <a:graphicData uri="http://schemas.openxmlformats.org/drawingml/2006/table">
            <a:tbl>
              <a:tblPr/>
              <a:tblGrid>
                <a:gridCol w="4860000"/>
                <a:gridCol w="4860000"/>
              </a:tblGrid>
              <a:tr h="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BERT Base has: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 marL="91440" indent="-9072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Arial"/>
                        <a:buChar char="•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12 Transformers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 marL="91440" indent="-9072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Arial"/>
                        <a:buChar char="•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Hidden Dimension Size of 768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 marL="91440" indent="-9072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Arial"/>
                        <a:buChar char="•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12 Self-Attention Heads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BERT Large has: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91440" indent="-9072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Arial"/>
                        <a:buChar char="•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24 Transformers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 marL="91440" indent="-9072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Arial"/>
                        <a:buChar char="•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Hidden Dimension Size of 1024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 marL="91440" indent="-90720"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  <a:buClr>
                          <a:srgbClr val="1cade4"/>
                        </a:buClr>
                        <a:buFont typeface="Arial"/>
                        <a:buChar char="•"/>
                      </a:pP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16 Self-Attention Heads</a:t>
                      </a:r>
                      <a:endParaRPr b="0" lang="en-IN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199"/>
                        </a:spcBef>
                        <a:spcAft>
                          <a:spcPts val="201"/>
                        </a:spcAft>
                      </a:pPr>
                      <a:endParaRPr b="0" lang="en-IN" sz="2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3660120" y="1411560"/>
            <a:ext cx="8145000" cy="3518640"/>
          </a:xfrm>
          <a:prstGeom prst="rect">
            <a:avLst/>
          </a:prstGeom>
          <a:ln>
            <a:noFill/>
          </a:ln>
        </p:spPr>
      </p:pic>
      <p:pic>
        <p:nvPicPr>
          <p:cNvPr id="132" name="Picture 4" descr=""/>
          <p:cNvPicPr/>
          <p:nvPr/>
        </p:nvPicPr>
        <p:blipFill>
          <a:blip r:embed="rId2"/>
          <a:stretch/>
        </p:blipFill>
        <p:spPr>
          <a:xfrm>
            <a:off x="385920" y="776160"/>
            <a:ext cx="2899800" cy="403848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520560" y="5198760"/>
            <a:ext cx="2349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w Cen MT"/>
                <a:ea typeface="DejaVu Sans"/>
              </a:rPr>
              <a:t>Transformer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7039440" y="5198760"/>
            <a:ext cx="2349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w Cen MT"/>
                <a:ea typeface="DejaVu Sans"/>
              </a:rPr>
              <a:t>BERT</a:t>
            </a:r>
            <a:endParaRPr b="0" lang="en-IN" sz="2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en-IN" sz="5000" spc="94" strike="noStrike" cap="all">
                <a:solidFill>
                  <a:srgbClr val="0d0d0d"/>
                </a:solidFill>
                <a:latin typeface="Tw Cen MT Condensed"/>
              </a:rPr>
              <a:t>How bert was trained?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024200" y="4667400"/>
            <a:ext cx="703908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1cade4"/>
                </a:solidFill>
                <a:latin typeface="Tw Cen MT"/>
                <a:ea typeface="DejaVu Sans"/>
              </a:rPr>
              <a:t>[CLS] my dog is cute [SEP] he likes playing [SEP]</a:t>
            </a:r>
            <a:r>
              <a:rPr b="0" lang="en-IN" sz="2400" spc="-1" strike="noStrike">
                <a:solidFill>
                  <a:srgbClr val="1cade4"/>
                </a:solidFill>
                <a:latin typeface="Tw Cen MT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1cade4"/>
                </a:solidFill>
                <a:latin typeface="Tw Cen MT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1cade4"/>
                </a:solidFill>
                <a:latin typeface="Tw Cen MT"/>
                <a:ea typeface="DejaVu Sans"/>
              </a:rPr>
              <a:t>YES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1cade4"/>
                </a:solidFill>
                <a:latin typeface="Tw Cen MT"/>
                <a:ea typeface="DejaVu Sans"/>
              </a:rPr>
              <a:t>[CLS] my dog is cute [SEP] the river is flowing [SEP]</a:t>
            </a:r>
            <a:r>
              <a:rPr b="0" lang="en-IN" sz="2400" spc="-1" strike="noStrike">
                <a:solidFill>
                  <a:srgbClr val="1cade4"/>
                </a:solidFill>
                <a:latin typeface="Tw Cen MT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1cade4"/>
                </a:solidFill>
                <a:latin typeface="Tw Cen MT"/>
                <a:ea typeface="DejaVu Sans"/>
              </a:rPr>
              <a:t>NO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64400" y="3934080"/>
            <a:ext cx="57556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w Cen MT"/>
                <a:ea typeface="DejaVu Sans"/>
              </a:rPr>
              <a:t>Next Sentence Prediction (NSP)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552240" y="2110680"/>
            <a:ext cx="57722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w Cen MT"/>
                <a:ea typeface="DejaVu Sans"/>
              </a:rPr>
              <a:t>Masked Language Model (MLM)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1024200" y="2710800"/>
            <a:ext cx="70390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1cade4"/>
                </a:solidFill>
                <a:latin typeface="Tw Cen MT"/>
                <a:ea typeface="DejaVu Sans"/>
              </a:rPr>
              <a:t>[CLS] my dog is [MASK] [SEP] he [MASK] playing [SEP]</a:t>
            </a:r>
            <a:endParaRPr b="0" lang="en-IN" sz="24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en-IN" sz="5000" spc="94" strike="noStrike" cap="all">
                <a:solidFill>
                  <a:srgbClr val="0d0d0d"/>
                </a:solidFill>
                <a:latin typeface="Tw Cen MT Condensed"/>
              </a:rPr>
              <a:t>Special tokens of bert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1" lang="en-IN" sz="2000" spc="-1" strike="noStrike">
                <a:solidFill>
                  <a:srgbClr val="000000"/>
                </a:solidFill>
                <a:latin typeface="Tw Cen MT"/>
              </a:rPr>
              <a:t>[CLS]</a:t>
            </a:r>
            <a:r>
              <a:rPr b="0" lang="en-IN" sz="2000" spc="-1" strike="noStrike">
                <a:solidFill>
                  <a:srgbClr val="000000"/>
                </a:solidFill>
                <a:latin typeface="Tw Cen MT"/>
              </a:rPr>
              <a:t> </a:t>
            </a:r>
            <a:r>
              <a:rPr b="1" lang="en-IN" sz="2000" spc="-1" strike="noStrike">
                <a:solidFill>
                  <a:srgbClr val="000000"/>
                </a:solidFill>
                <a:latin typeface="Tw Cen MT"/>
              </a:rPr>
              <a:t>:</a:t>
            </a:r>
            <a:r>
              <a:rPr b="0" lang="en-IN" sz="2000" spc="-1" strike="noStrike">
                <a:solidFill>
                  <a:srgbClr val="000000"/>
                </a:solidFill>
                <a:latin typeface="Tw Cen MT"/>
              </a:rPr>
              <a:t> The first token of every sequence is always a special classification token ([CLS]). The final hidden state corresponding to this token is used as the aggregate sequence representation for classification tasks. Sentence pairs are packed together into a single sequence.</a:t>
            </a:r>
            <a:endParaRPr b="0" lang="en-IN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1" lang="en-IN" sz="2000" spc="-1" strike="noStrike">
                <a:solidFill>
                  <a:srgbClr val="000000"/>
                </a:solidFill>
                <a:latin typeface="Tw Cen MT"/>
              </a:rPr>
              <a:t>[SEP]</a:t>
            </a:r>
            <a:r>
              <a:rPr b="0" lang="en-IN" sz="2000" spc="-1" strike="noStrike">
                <a:solidFill>
                  <a:srgbClr val="000000"/>
                </a:solidFill>
                <a:latin typeface="Tw Cen MT"/>
              </a:rPr>
              <a:t> </a:t>
            </a:r>
            <a:r>
              <a:rPr b="1" lang="en-IN" sz="2000" spc="-1" strike="noStrike">
                <a:solidFill>
                  <a:srgbClr val="000000"/>
                </a:solidFill>
                <a:latin typeface="Tw Cen MT"/>
              </a:rPr>
              <a:t>:</a:t>
            </a:r>
            <a:r>
              <a:rPr b="0" lang="en-IN" sz="2000" spc="-1" strike="noStrike">
                <a:solidFill>
                  <a:srgbClr val="000000"/>
                </a:solidFill>
                <a:latin typeface="Tw Cen MT"/>
              </a:rPr>
              <a:t> It is basically a sequence delimiter. Must be used when sequence pair tasks are required. When a single sequence is used it is just appended at the end.</a:t>
            </a:r>
            <a:endParaRPr b="0" lang="en-IN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1" lang="en-IN" sz="2000" spc="-1" strike="noStrike">
                <a:solidFill>
                  <a:srgbClr val="000000"/>
                </a:solidFill>
                <a:latin typeface="Tw Cen MT"/>
              </a:rPr>
              <a:t>[MASK] :</a:t>
            </a:r>
            <a:r>
              <a:rPr b="0" lang="en-IN" sz="2000" spc="-1" strike="noStrike">
                <a:solidFill>
                  <a:srgbClr val="000000"/>
                </a:solidFill>
                <a:latin typeface="Tw Cen MT"/>
              </a:rPr>
              <a:t> Token used for masked words. Only used for pre-training.</a:t>
            </a:r>
            <a:endParaRPr b="0" lang="en-IN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1" lang="en-IN" sz="2000" spc="-1" strike="noStrike">
                <a:solidFill>
                  <a:srgbClr val="000000"/>
                </a:solidFill>
                <a:latin typeface="Tw Cen MT"/>
              </a:rPr>
              <a:t>[PAD] : </a:t>
            </a:r>
            <a:r>
              <a:rPr b="0" lang="en-IN" sz="2000" spc="-1" strike="noStrike">
                <a:solidFill>
                  <a:srgbClr val="000000"/>
                </a:solidFill>
                <a:latin typeface="Tw Cen MT"/>
              </a:rPr>
              <a:t>Token used for padding.</a:t>
            </a:r>
            <a:endParaRPr b="0" lang="en-IN" sz="20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en-IN" sz="5000" spc="94" strike="noStrike" cap="all">
                <a:solidFill>
                  <a:srgbClr val="0d0d0d"/>
                </a:solidFill>
                <a:latin typeface="Tw Cen MT Condensed"/>
              </a:rPr>
              <a:t>Transformers by hugging face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Transformers (formerly known as </a:t>
            </a:r>
            <a:r>
              <a:rPr b="0" i="1" lang="en-IN" sz="2200" spc="-1" strike="noStrike">
                <a:solidFill>
                  <a:srgbClr val="000000"/>
                </a:solidFill>
                <a:latin typeface="Tw Cen MT"/>
              </a:rPr>
              <a:t>pytorch-transformers</a:t>
            </a: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 and </a:t>
            </a:r>
            <a:r>
              <a:rPr b="0" i="1" lang="en-IN" sz="2200" spc="-1" strike="noStrike">
                <a:solidFill>
                  <a:srgbClr val="000000"/>
                </a:solidFill>
                <a:latin typeface="Tw Cen MT"/>
              </a:rPr>
              <a:t>pytorch-pretrained-bert</a:t>
            </a: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) provides general-purpose architectures (BERT, GPT-2, RoBERTa, XLM, DistilBert, XLNet…) for Natural Language Understanding (NLU) and Natural Language Generation (NLG) with over 32+ pretrained models in 100+ languages and deep interoperability between TensorFlow 2.0 and PyTorch.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Features</a:t>
            </a:r>
            <a:endParaRPr b="0" lang="en-IN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As easy to use with modularity</a:t>
            </a:r>
            <a:endParaRPr b="0" lang="en-IN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As powerful and concise as Keras</a:t>
            </a:r>
            <a:endParaRPr b="0" lang="en-IN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High performance on NLU and NLG tasks</a:t>
            </a:r>
            <a:endParaRPr b="0" lang="en-IN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Seamlessly pick the right framework for training, evaluation, production (Pytorch/Tensorflow)</a:t>
            </a:r>
            <a:endParaRPr b="0" lang="en-IN" sz="22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en-IN" sz="5000" spc="94" strike="noStrike" cap="all">
                <a:solidFill>
                  <a:srgbClr val="0d0d0d"/>
                </a:solidFill>
                <a:latin typeface="Tw Cen MT Condensed"/>
              </a:rPr>
              <a:t>Preprocessing text for bert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69640" y="2316960"/>
            <a:ext cx="422172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Tokenization</a:t>
            </a:r>
            <a:endParaRPr b="0" lang="en-IN" sz="22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Adding Special Tokens</a:t>
            </a:r>
            <a:endParaRPr b="0" lang="en-IN" sz="22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Padding</a:t>
            </a:r>
            <a:endParaRPr b="0" lang="en-IN" sz="22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Attention Mask</a:t>
            </a:r>
            <a:endParaRPr b="0" lang="en-IN" sz="22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Segment IDs (for sequence pairs)</a:t>
            </a:r>
            <a:endParaRPr b="0" lang="en-IN" sz="22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 Condensed"/>
              <a:buAutoNum type="arabicPeriod"/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Convert sequence to integers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492080" y="2361600"/>
            <a:ext cx="75718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The dog is cute He likes to play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‘</a:t>
            </a: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The’ ‘dog’ ‘is’ ‘cute’ ‘he’ ‘likes’ ‘to’ ‘play’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[CLS] ‘The’ ‘dog’ ‘is’ ‘cute’ [SEP] ‘he’ ‘likes’ ‘to’ ‘play’ [SEP]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[CLS] ‘The’ ‘dog’ ‘is’ ‘cute’ [SEP] ‘he’ ‘likes’ ‘to’ ‘play’ [SEP] [PAD]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1 1 1 1 1 1 1 1 1 1 1 0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0 0 0 0 0 1 1 1 1 1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Tw Cen MT"/>
              </a:rPr>
              <a:t>[101, 1996, 3899, 2003, 10140, 102, 2002, 7777, 2000, 2377, 102, 0]</a:t>
            </a:r>
            <a:endParaRPr b="0" lang="en-IN" sz="22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en-IN" sz="5000" spc="94" strike="noStrike" cap="all">
                <a:solidFill>
                  <a:srgbClr val="0d0d0d"/>
                </a:solidFill>
                <a:latin typeface="Tw Cen MT Condensed"/>
              </a:rPr>
              <a:t>Bert model class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398560" y="3769920"/>
            <a:ext cx="1623960" cy="10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BERT Model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2185560" y="5349600"/>
            <a:ext cx="1623960" cy="100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Sequence Representations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4356360" y="5349600"/>
            <a:ext cx="1623960" cy="1192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[CLS] representation passed through linear and tanh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8589600" y="5349600"/>
            <a:ext cx="1623960" cy="100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Attentions (optional)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6454800" y="5349600"/>
            <a:ext cx="1623960" cy="100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Hidden states (optional)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3305520" y="2159640"/>
            <a:ext cx="1623960" cy="100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Input sequence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398560" y="2159640"/>
            <a:ext cx="1623960" cy="100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Attention Masks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7491960" y="2159640"/>
            <a:ext cx="1623960" cy="100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Segment IDs (only for pairs)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CustomShape 10"/>
          <p:cNvSpPr/>
          <p:nvPr/>
        </p:nvSpPr>
        <p:spPr>
          <a:xfrm flipH="1" rot="16200000">
            <a:off x="4860720" y="2419560"/>
            <a:ext cx="606600" cy="20926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16abe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1"/>
          <p:cNvSpPr/>
          <p:nvPr/>
        </p:nvSpPr>
        <p:spPr>
          <a:xfrm flipH="1" rot="16200000">
            <a:off x="5906160" y="3465720"/>
            <a:ext cx="6066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16abe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2"/>
          <p:cNvSpPr/>
          <p:nvPr/>
        </p:nvSpPr>
        <p:spPr>
          <a:xfrm rot="5400000">
            <a:off x="6954840" y="2419560"/>
            <a:ext cx="606600" cy="20926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16abe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3"/>
          <p:cNvSpPr/>
          <p:nvPr/>
        </p:nvSpPr>
        <p:spPr>
          <a:xfrm rot="5400000">
            <a:off x="4316760" y="3454560"/>
            <a:ext cx="575640" cy="3212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16abe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4"/>
          <p:cNvSpPr/>
          <p:nvPr/>
        </p:nvSpPr>
        <p:spPr>
          <a:xfrm rot="5400000">
            <a:off x="5402520" y="4540320"/>
            <a:ext cx="575640" cy="10414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16abe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5"/>
          <p:cNvSpPr/>
          <p:nvPr/>
        </p:nvSpPr>
        <p:spPr>
          <a:xfrm flipH="1" rot="16200000">
            <a:off x="6450480" y="4533120"/>
            <a:ext cx="575640" cy="1055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16abe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6"/>
          <p:cNvSpPr/>
          <p:nvPr/>
        </p:nvSpPr>
        <p:spPr>
          <a:xfrm flipH="1" rot="16200000">
            <a:off x="7518240" y="3466080"/>
            <a:ext cx="575640" cy="31899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16abe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2</TotalTime>
  <Application>LibreOffice/6.0.7.3$Linux_X86_64 LibreOffice_project/00m0$Build-3</Application>
  <Words>773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2020-01-15T07:02:23Z</dcterms:created>
  <dc:creator/>
  <dc:description/>
  <dc:language>en-IN</dc:language>
  <cp:lastModifiedBy/>
  <dcterms:modified xsi:type="dcterms:W3CDTF">2020-02-05T16:45:49Z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