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4"/>
  </p:sldMasterIdLst>
  <p:sldIdLst>
    <p:sldId id="292" r:id="rId5"/>
    <p:sldId id="309" r:id="rId6"/>
    <p:sldId id="311" r:id="rId7"/>
    <p:sldId id="312" r:id="rId8"/>
    <p:sldId id="313" r:id="rId9"/>
    <p:sldId id="314" r:id="rId10"/>
    <p:sldId id="318" r:id="rId11"/>
    <p:sldId id="321" r:id="rId12"/>
    <p:sldId id="322" r:id="rId13"/>
    <p:sldId id="316" r:id="rId14"/>
    <p:sldId id="323" r:id="rId15"/>
    <p:sldId id="324" r:id="rId16"/>
    <p:sldId id="325" r:id="rId17"/>
    <p:sldId id="31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A0C0817-A112-4847-8014-A94B7D2A4EA3}" type="datetime1">
              <a:rPr lang="en-US" smtClean="0"/>
              <a:t>8/28/2025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4B7E4EF-A1BD-40F4-AB7B-04F084DD991D}"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55594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194526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426252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8168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174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0451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284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482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72058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3378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239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6FA2B21-3FCD-4721-B95C-427943F61125}" type="datetime1">
              <a:rPr lang="en-US" smtClean="0"/>
              <a:t>8/28/2025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876026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weihutchinson/customer-segementation-and-personas?select=Jewellery+Customer+Segmentation+Analysis+Persona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2"/>
          <a:srcRect t="3846"/>
          <a:stretch/>
        </p:blipFill>
        <p:spPr>
          <a:xfrm>
            <a:off x="21" y="0"/>
            <a:ext cx="12191979" cy="6857990"/>
          </a:xfrm>
          <a:prstGeom prst="rect">
            <a:avLst/>
          </a:prstGeom>
        </p:spPr>
      </p:pic>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70107" y="872398"/>
            <a:ext cx="6668624" cy="1630906"/>
          </a:xfrm>
        </p:spPr>
        <p:txBody>
          <a:bodyPr>
            <a:normAutofit/>
          </a:bodyPr>
          <a:lstStyle/>
          <a:p>
            <a:r>
              <a:rPr lang="en-US" sz="2400" dirty="0">
                <a:solidFill>
                  <a:schemeClr val="bg1"/>
                </a:solidFill>
                <a:latin typeface="Inter"/>
                <a:cs typeface="Times New Roman" panose="02020603050405020304" pitchFamily="18" charset="0"/>
              </a:rPr>
              <a:t>Customer Segmentation Using Clustering (Python)</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31254" y="2384782"/>
            <a:ext cx="4819945" cy="884904"/>
          </a:xfrm>
        </p:spPr>
        <p:txBody>
          <a:bodyPr>
            <a:normAutofit/>
          </a:bodyPr>
          <a:lstStyle/>
          <a:p>
            <a:r>
              <a:rPr lang="en-IN" dirty="0">
                <a:solidFill>
                  <a:schemeClr val="bg1"/>
                </a:solidFill>
                <a:latin typeface="Inter"/>
              </a:rPr>
              <a:t>Aman Jawalekar</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27C2-2C46-FAAE-FED7-B0126F713A6F}"/>
              </a:ext>
            </a:extLst>
          </p:cNvPr>
          <p:cNvSpPr>
            <a:spLocks noGrp="1"/>
          </p:cNvSpPr>
          <p:nvPr>
            <p:ph type="title"/>
          </p:nvPr>
        </p:nvSpPr>
        <p:spPr>
          <a:xfrm>
            <a:off x="542912" y="354466"/>
            <a:ext cx="10058400" cy="1371600"/>
          </a:xfrm>
        </p:spPr>
        <p:txBody>
          <a:bodyPr/>
          <a:lstStyle/>
          <a:p>
            <a:r>
              <a:rPr lang="en-US" dirty="0">
                <a:latin typeface="Inter"/>
                <a:cs typeface="Times New Roman" panose="02020603050405020304" pitchFamily="18" charset="0"/>
              </a:rPr>
              <a:t>K-Means</a:t>
            </a:r>
            <a:endParaRPr lang="en-IN" dirty="0">
              <a:latin typeface="Inter"/>
            </a:endParaRPr>
          </a:p>
        </p:txBody>
      </p:sp>
      <p:pic>
        <p:nvPicPr>
          <p:cNvPr id="5" name="Picture 4">
            <a:extLst>
              <a:ext uri="{FF2B5EF4-FFF2-40B4-BE49-F238E27FC236}">
                <a16:creationId xmlns:a16="http://schemas.microsoft.com/office/drawing/2014/main" id="{3DA78BC2-5F2B-AFF5-96BA-0C82B82619BD}"/>
              </a:ext>
            </a:extLst>
          </p:cNvPr>
          <p:cNvPicPr>
            <a:picLocks noChangeAspect="1"/>
          </p:cNvPicPr>
          <p:nvPr/>
        </p:nvPicPr>
        <p:blipFill>
          <a:blip r:embed="rId2"/>
          <a:stretch>
            <a:fillRect/>
          </a:stretch>
        </p:blipFill>
        <p:spPr>
          <a:xfrm>
            <a:off x="6155448" y="1998999"/>
            <a:ext cx="4512177" cy="2328866"/>
          </a:xfrm>
          <a:prstGeom prst="rect">
            <a:avLst/>
          </a:prstGeom>
        </p:spPr>
      </p:pic>
      <p:sp>
        <p:nvSpPr>
          <p:cNvPr id="7" name="Content Placeholder 6">
            <a:extLst>
              <a:ext uri="{FF2B5EF4-FFF2-40B4-BE49-F238E27FC236}">
                <a16:creationId xmlns:a16="http://schemas.microsoft.com/office/drawing/2014/main" id="{0E3FAFA1-E4BA-EF95-7E30-A15A69F3CEBA}"/>
              </a:ext>
            </a:extLst>
          </p:cNvPr>
          <p:cNvSpPr>
            <a:spLocks noGrp="1"/>
          </p:cNvSpPr>
          <p:nvPr>
            <p:ph idx="1"/>
          </p:nvPr>
        </p:nvSpPr>
        <p:spPr>
          <a:xfrm>
            <a:off x="175382" y="1998999"/>
            <a:ext cx="5861172" cy="4351337"/>
          </a:xfrm>
        </p:spPr>
        <p:txBody>
          <a:bodyPr>
            <a:normAutofit/>
          </a:bodyPr>
          <a:lstStyle/>
          <a:p>
            <a:r>
              <a:rPr lang="en-US" sz="1600" dirty="0">
                <a:latin typeface="Inter"/>
              </a:rPr>
              <a:t>The K-Means algorithm is applied to the scaled data, dividing it into four clusters for effective segmentation. </a:t>
            </a:r>
          </a:p>
          <a:p>
            <a:r>
              <a:rPr lang="en-US" sz="1600" dirty="0">
                <a:latin typeface="Inter"/>
              </a:rPr>
              <a:t>Cluster assignments for each sample are saved in the 'Cluster' column of the </a:t>
            </a:r>
            <a:r>
              <a:rPr lang="en-US" sz="1600" dirty="0" err="1">
                <a:latin typeface="Inter"/>
              </a:rPr>
              <a:t>DataFrame</a:t>
            </a:r>
            <a:r>
              <a:rPr lang="en-US" sz="1600" dirty="0">
                <a:latin typeface="Inter"/>
              </a:rPr>
              <a:t>. </a:t>
            </a:r>
          </a:p>
          <a:p>
            <a:r>
              <a:rPr lang="en-US" sz="1600" dirty="0">
                <a:latin typeface="Inter"/>
              </a:rPr>
              <a:t>The final output displays the number of records in each cluster, revealing the distribution among customer segments (e.g., 70, 63, 46, and 21 samples in the four clusters). </a:t>
            </a:r>
            <a:endParaRPr lang="en-IN" sz="1600" dirty="0">
              <a:latin typeface="Inter"/>
            </a:endParaRPr>
          </a:p>
        </p:txBody>
      </p:sp>
    </p:spTree>
    <p:extLst>
      <p:ext uri="{BB962C8B-B14F-4D97-AF65-F5344CB8AC3E}">
        <p14:creationId xmlns:p14="http://schemas.microsoft.com/office/powerpoint/2010/main" val="69433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F654-CCB5-C0A6-D185-9ECA11091E14}"/>
              </a:ext>
            </a:extLst>
          </p:cNvPr>
          <p:cNvSpPr>
            <a:spLocks noGrp="1"/>
          </p:cNvSpPr>
          <p:nvPr>
            <p:ph type="title"/>
          </p:nvPr>
        </p:nvSpPr>
        <p:spPr/>
        <p:txBody>
          <a:bodyPr/>
          <a:lstStyle/>
          <a:p>
            <a:r>
              <a:rPr lang="en-IN" dirty="0"/>
              <a:t>Visualize Clusters using PCA</a:t>
            </a:r>
          </a:p>
        </p:txBody>
      </p:sp>
      <p:pic>
        <p:nvPicPr>
          <p:cNvPr id="5" name="Content Placeholder 4">
            <a:extLst>
              <a:ext uri="{FF2B5EF4-FFF2-40B4-BE49-F238E27FC236}">
                <a16:creationId xmlns:a16="http://schemas.microsoft.com/office/drawing/2014/main" id="{2481FF72-9B50-89E6-1056-C24AE45E4255}"/>
              </a:ext>
            </a:extLst>
          </p:cNvPr>
          <p:cNvPicPr>
            <a:picLocks noGrp="1" noChangeAspect="1"/>
          </p:cNvPicPr>
          <p:nvPr>
            <p:ph idx="1"/>
          </p:nvPr>
        </p:nvPicPr>
        <p:blipFill>
          <a:blip r:embed="rId2"/>
          <a:stretch>
            <a:fillRect/>
          </a:stretch>
        </p:blipFill>
        <p:spPr>
          <a:xfrm>
            <a:off x="2825500" y="1828800"/>
            <a:ext cx="5467850" cy="4351338"/>
          </a:xfrm>
        </p:spPr>
      </p:pic>
    </p:spTree>
    <p:extLst>
      <p:ext uri="{BB962C8B-B14F-4D97-AF65-F5344CB8AC3E}">
        <p14:creationId xmlns:p14="http://schemas.microsoft.com/office/powerpoint/2010/main" val="413828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EF69-CCC0-E5B1-C491-6D5965611951}"/>
              </a:ext>
            </a:extLst>
          </p:cNvPr>
          <p:cNvSpPr>
            <a:spLocks noGrp="1"/>
          </p:cNvSpPr>
          <p:nvPr>
            <p:ph type="title"/>
          </p:nvPr>
        </p:nvSpPr>
        <p:spPr/>
        <p:txBody>
          <a:bodyPr/>
          <a:lstStyle/>
          <a:p>
            <a:r>
              <a:rPr lang="en-IN" dirty="0">
                <a:latin typeface="Inter"/>
              </a:rPr>
              <a:t>Conclusion</a:t>
            </a:r>
          </a:p>
        </p:txBody>
      </p:sp>
      <p:sp>
        <p:nvSpPr>
          <p:cNvPr id="3" name="Content Placeholder 2">
            <a:extLst>
              <a:ext uri="{FF2B5EF4-FFF2-40B4-BE49-F238E27FC236}">
                <a16:creationId xmlns:a16="http://schemas.microsoft.com/office/drawing/2014/main" id="{707EFD46-0A4D-36C1-B24B-408D6B132D57}"/>
              </a:ext>
            </a:extLst>
          </p:cNvPr>
          <p:cNvSpPr>
            <a:spLocks noGrp="1"/>
          </p:cNvSpPr>
          <p:nvPr>
            <p:ph idx="1"/>
          </p:nvPr>
        </p:nvSpPr>
        <p:spPr/>
        <p:txBody>
          <a:bodyPr>
            <a:normAutofit/>
          </a:bodyPr>
          <a:lstStyle/>
          <a:p>
            <a:r>
              <a:rPr lang="en-IN" sz="1600" dirty="0">
                <a:latin typeface="Inter"/>
              </a:rPr>
              <a:t>Spending Distribution: Most customers spend between 500–1500 units; few are high </a:t>
            </a:r>
            <a:r>
              <a:rPr lang="en-IN" sz="1600" dirty="0" err="1">
                <a:latin typeface="Inter"/>
              </a:rPr>
              <a:t>spenders.Correlation</a:t>
            </a:r>
            <a:r>
              <a:rPr lang="en-IN" sz="1600" dirty="0">
                <a:latin typeface="Inter"/>
              </a:rPr>
              <a:t> </a:t>
            </a:r>
            <a:r>
              <a:rPr lang="en-IN" sz="1600" dirty="0" err="1">
                <a:latin typeface="Inter"/>
              </a:rPr>
              <a:t>Insights:PurchaseCount</a:t>
            </a:r>
            <a:r>
              <a:rPr lang="en-IN" sz="1600" dirty="0">
                <a:latin typeface="Inter"/>
              </a:rPr>
              <a:t> ↔ </a:t>
            </a:r>
            <a:r>
              <a:rPr lang="en-IN" sz="1600" dirty="0" err="1">
                <a:latin typeface="Inter"/>
              </a:rPr>
              <a:t>TotalSpend</a:t>
            </a:r>
            <a:r>
              <a:rPr lang="en-IN" sz="1600" dirty="0">
                <a:latin typeface="Inter"/>
              </a:rPr>
              <a:t> = strong positive correlation.</a:t>
            </a:r>
          </a:p>
          <a:p>
            <a:r>
              <a:rPr lang="en-IN" sz="1600" dirty="0">
                <a:latin typeface="Inter"/>
              </a:rPr>
              <a:t>Profitability metrics (ROI, ROAS, etc.) highly </a:t>
            </a:r>
            <a:r>
              <a:rPr lang="en-IN" sz="1600" dirty="0" err="1">
                <a:latin typeface="Inter"/>
              </a:rPr>
              <a:t>correlated.Age</a:t>
            </a:r>
            <a:r>
              <a:rPr lang="en-IN" sz="1600" dirty="0">
                <a:latin typeface="Inter"/>
              </a:rPr>
              <a:t> shows negligible impact on </a:t>
            </a:r>
            <a:r>
              <a:rPr lang="en-IN" sz="1600" dirty="0" err="1">
                <a:latin typeface="Inter"/>
              </a:rPr>
              <a:t>spend.Engagement</a:t>
            </a:r>
            <a:r>
              <a:rPr lang="en-IN" sz="1600" dirty="0">
                <a:latin typeface="Inter"/>
              </a:rPr>
              <a:t>: Weak link between engagement score and spending.</a:t>
            </a:r>
          </a:p>
          <a:p>
            <a:r>
              <a:rPr lang="en-IN" sz="1600" dirty="0">
                <a:latin typeface="Inter"/>
              </a:rPr>
              <a:t>RFM: Strong correlation with revenue; useful for </a:t>
            </a:r>
            <a:r>
              <a:rPr lang="en-IN" sz="1600" dirty="0" err="1">
                <a:latin typeface="Inter"/>
              </a:rPr>
              <a:t>segmentation.Customer</a:t>
            </a:r>
            <a:r>
              <a:rPr lang="en-IN" sz="1600" dirty="0">
                <a:latin typeface="Inter"/>
              </a:rPr>
              <a:t> Segments Identified: High-Value Loyalists, Bargain Seekers, Low-Spend Infrequent Buyers.</a:t>
            </a:r>
          </a:p>
        </p:txBody>
      </p:sp>
    </p:spTree>
    <p:extLst>
      <p:ext uri="{BB962C8B-B14F-4D97-AF65-F5344CB8AC3E}">
        <p14:creationId xmlns:p14="http://schemas.microsoft.com/office/powerpoint/2010/main" val="122899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8ECF-5FE1-8295-3169-C18B292F99B1}"/>
              </a:ext>
            </a:extLst>
          </p:cNvPr>
          <p:cNvSpPr>
            <a:spLocks noGrp="1"/>
          </p:cNvSpPr>
          <p:nvPr>
            <p:ph type="title"/>
          </p:nvPr>
        </p:nvSpPr>
        <p:spPr>
          <a:xfrm>
            <a:off x="493246" y="319377"/>
            <a:ext cx="9692640" cy="648031"/>
          </a:xfrm>
        </p:spPr>
        <p:txBody>
          <a:bodyPr>
            <a:normAutofit fontScale="90000"/>
          </a:bodyPr>
          <a:lstStyle/>
          <a:p>
            <a:r>
              <a:rPr lang="en-IN" dirty="0">
                <a:latin typeface="Inter"/>
              </a:rPr>
              <a:t>Result</a:t>
            </a:r>
          </a:p>
        </p:txBody>
      </p:sp>
      <p:pic>
        <p:nvPicPr>
          <p:cNvPr id="5" name="Content Placeholder 4">
            <a:extLst>
              <a:ext uri="{FF2B5EF4-FFF2-40B4-BE49-F238E27FC236}">
                <a16:creationId xmlns:a16="http://schemas.microsoft.com/office/drawing/2014/main" id="{411D5AF9-9ED5-CA1D-1077-FFCCC1C2A86E}"/>
              </a:ext>
            </a:extLst>
          </p:cNvPr>
          <p:cNvPicPr>
            <a:picLocks noGrp="1" noChangeAspect="1"/>
          </p:cNvPicPr>
          <p:nvPr>
            <p:ph idx="1"/>
          </p:nvPr>
        </p:nvPicPr>
        <p:blipFill>
          <a:blip r:embed="rId2"/>
          <a:stretch>
            <a:fillRect/>
          </a:stretch>
        </p:blipFill>
        <p:spPr>
          <a:xfrm>
            <a:off x="6188105" y="584751"/>
            <a:ext cx="4902557" cy="2615650"/>
          </a:xfrm>
        </p:spPr>
      </p:pic>
      <p:sp>
        <p:nvSpPr>
          <p:cNvPr id="6" name="TextBox 5">
            <a:extLst>
              <a:ext uri="{FF2B5EF4-FFF2-40B4-BE49-F238E27FC236}">
                <a16:creationId xmlns:a16="http://schemas.microsoft.com/office/drawing/2014/main" id="{B4562535-48DE-1E12-02D0-1F8E01A83E60}"/>
              </a:ext>
            </a:extLst>
          </p:cNvPr>
          <p:cNvSpPr txBox="1"/>
          <p:nvPr/>
        </p:nvSpPr>
        <p:spPr>
          <a:xfrm>
            <a:off x="493245" y="967408"/>
            <a:ext cx="6139467" cy="5262979"/>
          </a:xfrm>
          <a:prstGeom prst="rect">
            <a:avLst/>
          </a:prstGeom>
          <a:noFill/>
        </p:spPr>
        <p:txBody>
          <a:bodyPr wrap="square" rtlCol="0">
            <a:spAutoFit/>
          </a:bodyPr>
          <a:lstStyle/>
          <a:p>
            <a:r>
              <a:rPr lang="en-US" sz="1600" b="1" u="sng" dirty="0">
                <a:latin typeface="Inter"/>
              </a:rPr>
              <a:t>Recommend marketing strategies for each group.</a:t>
            </a:r>
          </a:p>
          <a:p>
            <a:endParaRPr lang="en-US" sz="1600" b="1" u="sng" dirty="0">
              <a:latin typeface="Inter"/>
            </a:endParaRPr>
          </a:p>
          <a:p>
            <a:pPr marL="342900" indent="-342900">
              <a:buFont typeface="+mj-lt"/>
              <a:buAutoNum type="arabicPeriod"/>
            </a:pPr>
            <a:r>
              <a:rPr lang="en-IN" sz="1600" b="1" dirty="0">
                <a:latin typeface="Inter"/>
              </a:rPr>
              <a:t>Cluster 0</a:t>
            </a:r>
            <a:r>
              <a:rPr lang="en-IN" sz="1600" dirty="0">
                <a:latin typeface="Inter"/>
              </a:rPr>
              <a:t>: High-Value Loyal </a:t>
            </a:r>
            <a:r>
              <a:rPr lang="en-IN" sz="1600" dirty="0" err="1">
                <a:latin typeface="Inter"/>
              </a:rPr>
              <a:t>CustomersTraits</a:t>
            </a:r>
            <a:r>
              <a:rPr lang="en-IN" sz="1600" dirty="0">
                <a:latin typeface="Inter"/>
              </a:rPr>
              <a:t>: 40+, high spend ($800+), loyal, highly engaged.</a:t>
            </a:r>
          </a:p>
          <a:p>
            <a:pPr lvl="1"/>
            <a:r>
              <a:rPr lang="en-IN" sz="1600" dirty="0">
                <a:latin typeface="Inter"/>
              </a:rPr>
              <a:t>Strategies: VIP rewards, exclusive events, personalized suggestions, premium after-sales.</a:t>
            </a:r>
          </a:p>
          <a:p>
            <a:pPr marL="342900" indent="-342900">
              <a:buFont typeface="+mj-lt"/>
              <a:buAutoNum type="arabicPeriod"/>
            </a:pPr>
            <a:endParaRPr lang="en-IN" sz="1600" dirty="0">
              <a:latin typeface="Inter"/>
            </a:endParaRPr>
          </a:p>
          <a:p>
            <a:pPr marL="342900" indent="-342900">
              <a:buFont typeface="+mj-lt"/>
              <a:buAutoNum type="arabicPeriod"/>
            </a:pPr>
            <a:r>
              <a:rPr lang="en-IN" sz="1600" b="1" dirty="0">
                <a:latin typeface="Inter"/>
              </a:rPr>
              <a:t>Cluster 1</a:t>
            </a:r>
            <a:r>
              <a:rPr lang="en-IN" sz="1600" dirty="0">
                <a:latin typeface="Inter"/>
              </a:rPr>
              <a:t>: Young, Trend-Driven </a:t>
            </a:r>
            <a:r>
              <a:rPr lang="en-IN" sz="1600" dirty="0" err="1">
                <a:latin typeface="Inter"/>
              </a:rPr>
              <a:t>ShoppersTraits</a:t>
            </a:r>
            <a:r>
              <a:rPr lang="en-IN" sz="1600" dirty="0">
                <a:latin typeface="Inter"/>
              </a:rPr>
              <a:t>: 20–	35, moderate spend 	($300–$500), social media active, price-sensitive.</a:t>
            </a:r>
          </a:p>
          <a:p>
            <a:pPr lvl="1"/>
            <a:r>
              <a:rPr lang="en-IN" sz="1600" dirty="0">
                <a:latin typeface="Inter"/>
              </a:rPr>
              <a:t>Strategies: Influencer campaigns, flash sales, referral programs, gamified engagement.</a:t>
            </a:r>
          </a:p>
          <a:p>
            <a:pPr marL="342900" indent="-342900">
              <a:buFont typeface="+mj-lt"/>
              <a:buAutoNum type="arabicPeriod"/>
            </a:pPr>
            <a:endParaRPr lang="en-IN" sz="1600" dirty="0">
              <a:latin typeface="Inter"/>
            </a:endParaRPr>
          </a:p>
          <a:p>
            <a:pPr marL="342900" indent="-342900">
              <a:buFont typeface="+mj-lt"/>
              <a:buAutoNum type="arabicPeriod"/>
            </a:pPr>
            <a:r>
              <a:rPr lang="en-IN" sz="1600" b="1" dirty="0">
                <a:latin typeface="Inter"/>
              </a:rPr>
              <a:t>Cluster 2: </a:t>
            </a:r>
            <a:r>
              <a:rPr lang="en-IN" sz="1600" dirty="0">
                <a:latin typeface="Inter"/>
              </a:rPr>
              <a:t>Premium but Low </a:t>
            </a:r>
            <a:r>
              <a:rPr lang="en-IN" sz="1600" dirty="0" err="1">
                <a:latin typeface="Inter"/>
              </a:rPr>
              <a:t>EngagementTraits</a:t>
            </a:r>
            <a:r>
              <a:rPr lang="en-IN" sz="1600" dirty="0">
                <a:latin typeface="Inter"/>
              </a:rPr>
              <a:t>: 50+, luxury buyers, low engagement, short follow duration.</a:t>
            </a:r>
          </a:p>
          <a:p>
            <a:pPr lvl="1"/>
            <a:r>
              <a:rPr lang="en-IN" sz="1600" dirty="0">
                <a:latin typeface="Inter"/>
              </a:rPr>
              <a:t>Strategies: Concierge service, luxury packaging, personalized emails, direct outreach.</a:t>
            </a:r>
          </a:p>
          <a:p>
            <a:pPr marL="342900" indent="-342900">
              <a:buFont typeface="+mj-lt"/>
              <a:buAutoNum type="arabicPeriod"/>
            </a:pPr>
            <a:endParaRPr lang="en-IN" sz="1600" b="1" dirty="0">
              <a:latin typeface="Inter"/>
            </a:endParaRPr>
          </a:p>
          <a:p>
            <a:pPr marL="342900" indent="-342900">
              <a:buFont typeface="+mj-lt"/>
              <a:buAutoNum type="arabicPeriod"/>
            </a:pPr>
            <a:r>
              <a:rPr lang="en-IN" sz="1600" b="1" dirty="0">
                <a:latin typeface="Inter"/>
              </a:rPr>
              <a:t>Cluster 3: </a:t>
            </a:r>
            <a:r>
              <a:rPr lang="en-IN" sz="1600" dirty="0">
                <a:latin typeface="Inter"/>
              </a:rPr>
              <a:t>New or Low-Spend </a:t>
            </a:r>
            <a:r>
              <a:rPr lang="en-IN" sz="1600" dirty="0" err="1">
                <a:latin typeface="Inter"/>
              </a:rPr>
              <a:t>CustomersTraits</a:t>
            </a:r>
            <a:r>
              <a:rPr lang="en-IN" sz="1600" dirty="0">
                <a:latin typeface="Inter"/>
              </a:rPr>
              <a:t>: 18–25, low spend, short retention, budget-focused.</a:t>
            </a:r>
          </a:p>
          <a:p>
            <a:pPr lvl="1"/>
            <a:r>
              <a:rPr lang="en-IN" sz="1600" dirty="0">
                <a:latin typeface="Inter"/>
              </a:rPr>
              <a:t>Strategies: Welcome discounts, affordable bundles, style content marketing, mobile engagement.</a:t>
            </a:r>
          </a:p>
        </p:txBody>
      </p:sp>
    </p:spTree>
    <p:extLst>
      <p:ext uri="{BB962C8B-B14F-4D97-AF65-F5344CB8AC3E}">
        <p14:creationId xmlns:p14="http://schemas.microsoft.com/office/powerpoint/2010/main" val="247155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3D8A-3667-4A2F-332F-F564AD01683A}"/>
              </a:ext>
            </a:extLst>
          </p:cNvPr>
          <p:cNvSpPr>
            <a:spLocks noGrp="1"/>
          </p:cNvSpPr>
          <p:nvPr>
            <p:ph type="title"/>
          </p:nvPr>
        </p:nvSpPr>
        <p:spPr>
          <a:xfrm>
            <a:off x="5009536" y="2343575"/>
            <a:ext cx="3672348" cy="1371600"/>
          </a:xfrm>
        </p:spPr>
        <p:txBody>
          <a:bodyPr>
            <a:normAutofit/>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53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p:txBody>
          <a:bodyPr>
            <a:normAutofit/>
          </a:bodyPr>
          <a:lstStyle/>
          <a:p>
            <a:pPr algn="ctr"/>
            <a:r>
              <a:rPr lang="en-IN" sz="3600" spc="50" dirty="0">
                <a:latin typeface="Inter"/>
                <a:cs typeface="Times New Roman" panose="02020603050405020304" pitchFamily="18" charset="0"/>
              </a:rPr>
              <a:t>Problem</a:t>
            </a:r>
            <a:r>
              <a:rPr lang="en-IN" sz="3600" spc="-125" dirty="0">
                <a:latin typeface="Inter"/>
                <a:cs typeface="Times New Roman" panose="02020603050405020304" pitchFamily="18" charset="0"/>
              </a:rPr>
              <a:t> </a:t>
            </a:r>
            <a:r>
              <a:rPr lang="en-IN" sz="3600" spc="70" dirty="0">
                <a:latin typeface="Inter"/>
                <a:cs typeface="Times New Roman" panose="02020603050405020304" pitchFamily="18" charset="0"/>
              </a:rPr>
              <a:t>Statement</a:t>
            </a:r>
            <a:endParaRPr lang="en-US" dirty="0">
              <a:latin typeface="Inter"/>
              <a:cs typeface="Times New Roman" panose="02020603050405020304" pitchFamily="18" charset="0"/>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54324400"/>
              </p:ext>
            </p:extLst>
          </p:nvPr>
        </p:nvGraphicFramePr>
        <p:xfrm>
          <a:off x="1066800" y="2014194"/>
          <a:ext cx="10058400" cy="4278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94E82C0-A7EE-57FA-72A8-341AF30685BA}"/>
              </a:ext>
            </a:extLst>
          </p:cNvPr>
          <p:cNvSpPr txBox="1"/>
          <p:nvPr/>
        </p:nvSpPr>
        <p:spPr>
          <a:xfrm>
            <a:off x="1199534" y="2014194"/>
            <a:ext cx="9925665" cy="584775"/>
          </a:xfrm>
          <a:prstGeom prst="rect">
            <a:avLst/>
          </a:prstGeom>
          <a:noFill/>
        </p:spPr>
        <p:txBody>
          <a:bodyPr wrap="square" rtlCol="0">
            <a:spAutoFit/>
          </a:bodyPr>
          <a:lstStyle/>
          <a:p>
            <a:pPr lvl="0" algn="just"/>
            <a:r>
              <a:rPr lang="en-US" sz="1600" b="0" i="0" dirty="0">
                <a:effectLst/>
                <a:latin typeface="Inter"/>
                <a:ea typeface="Calibri" panose="020F0502020204030204" pitchFamily="34" charset="0"/>
                <a:cs typeface="Calibri" panose="020F0502020204030204" pitchFamily="34" charset="0"/>
              </a:rPr>
              <a:t>Use K-Means clustering to segment customers based on behavioral and demographic data to enable</a:t>
            </a:r>
          </a:p>
          <a:p>
            <a:pPr lvl="0" algn="just"/>
            <a:r>
              <a:rPr lang="en-US" sz="1600" b="0" i="0" dirty="0">
                <a:effectLst/>
                <a:latin typeface="Inter"/>
                <a:ea typeface="Calibri" panose="020F0502020204030204" pitchFamily="34" charset="0"/>
                <a:cs typeface="Calibri" panose="020F0502020204030204" pitchFamily="34" charset="0"/>
              </a:rPr>
              <a:t>targeted marketing strategies.</a:t>
            </a:r>
            <a:endParaRPr lang="en-IN" sz="1600" dirty="0">
              <a:latin typeface="Inter"/>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EC43-F404-52A5-8EF0-830412F92739}"/>
              </a:ext>
            </a:extLst>
          </p:cNvPr>
          <p:cNvSpPr>
            <a:spLocks noGrp="1"/>
          </p:cNvSpPr>
          <p:nvPr>
            <p:ph type="title"/>
          </p:nvPr>
        </p:nvSpPr>
        <p:spPr/>
        <p:txBody>
          <a:bodyPr/>
          <a:lstStyle/>
          <a:p>
            <a:r>
              <a:rPr lang="en-US" dirty="0">
                <a:latin typeface="Inter"/>
                <a:cs typeface="Times New Roman" panose="02020603050405020304" pitchFamily="18" charset="0"/>
              </a:rPr>
              <a:t>Data Collection</a:t>
            </a:r>
            <a:endParaRPr lang="en-IN" dirty="0">
              <a:latin typeface="Inter"/>
              <a:cs typeface="Times New Roman" panose="02020603050405020304" pitchFamily="18" charset="0"/>
            </a:endParaRPr>
          </a:p>
        </p:txBody>
      </p:sp>
      <p:sp>
        <p:nvSpPr>
          <p:cNvPr id="3" name="Content Placeholder 2">
            <a:extLst>
              <a:ext uri="{FF2B5EF4-FFF2-40B4-BE49-F238E27FC236}">
                <a16:creationId xmlns:a16="http://schemas.microsoft.com/office/drawing/2014/main" id="{BE772A85-DB29-6BCC-B166-CD84B7A65688}"/>
              </a:ext>
            </a:extLst>
          </p:cNvPr>
          <p:cNvSpPr>
            <a:spLocks noGrp="1"/>
          </p:cNvSpPr>
          <p:nvPr>
            <p:ph idx="1"/>
          </p:nvPr>
        </p:nvSpPr>
        <p:spPr/>
        <p:txBody>
          <a:bodyPr>
            <a:normAutofit/>
          </a:bodyPr>
          <a:lstStyle/>
          <a:p>
            <a:pPr>
              <a:buFont typeface="Wingdings" panose="05000000000000000000" pitchFamily="2" charset="2"/>
              <a:buChar char="Ø"/>
            </a:pPr>
            <a:r>
              <a:rPr lang="en-US" sz="1600" b="0" i="0" dirty="0">
                <a:effectLst/>
                <a:latin typeface="Inter"/>
              </a:rPr>
              <a:t>Data originates from Kaggle’s “Customer Segmentation &amp; Personas” repository. It likely compiles real customer attributes tied to jewelry purchases—demographics, behavior, purchase frequency, average spend, that kind of thing. Even though Kaggle doesn’t always detail acquisition methods, it’s safe to infer the dataset comes from retail systems or surveys aggregated for </a:t>
            </a:r>
            <a:r>
              <a:rPr lang="en-US" sz="1600" b="0" i="0" dirty="0" err="1">
                <a:effectLst/>
                <a:latin typeface="Inter"/>
              </a:rPr>
              <a:t>segmentation.The</a:t>
            </a:r>
            <a:r>
              <a:rPr lang="en-US" sz="1600" b="0" i="0" dirty="0">
                <a:effectLst/>
                <a:latin typeface="Inter"/>
              </a:rPr>
              <a:t> dataset gives us electronics sales data at Amazon. It contains user ratings for various electronics items sold, along with category of each item and time of sell.</a:t>
            </a:r>
          </a:p>
          <a:p>
            <a:pPr>
              <a:buFont typeface="Wingdings" panose="05000000000000000000" pitchFamily="2" charset="2"/>
              <a:buChar char="Ø"/>
            </a:pPr>
            <a:r>
              <a:rPr lang="en-US" sz="1600" dirty="0">
                <a:latin typeface="Inter"/>
                <a:cs typeface="Times New Roman" panose="02020603050405020304" pitchFamily="18" charset="0"/>
              </a:rPr>
              <a:t>Purpose of </a:t>
            </a:r>
            <a:r>
              <a:rPr lang="en-US" sz="1600" dirty="0" err="1">
                <a:latin typeface="Inter"/>
                <a:cs typeface="Times New Roman" panose="02020603050405020304" pitchFamily="18" charset="0"/>
              </a:rPr>
              <a:t>CollectionAimed</a:t>
            </a:r>
            <a:r>
              <a:rPr lang="en-US" sz="1600" dirty="0">
                <a:latin typeface="Inter"/>
                <a:cs typeface="Times New Roman" panose="02020603050405020304" pitchFamily="18" charset="0"/>
              </a:rPr>
              <a:t> at dissecting jewelry clientele into meaningful clusters. This supports tailored marketing: crafting messaging for “Value-Conscious Occasional Buyers” versus “Affluent Frequent Shoppers.”</a:t>
            </a:r>
          </a:p>
          <a:p>
            <a:pPr>
              <a:buFont typeface="Wingdings" panose="05000000000000000000" pitchFamily="2" charset="2"/>
              <a:buChar char="Ø"/>
            </a:pPr>
            <a:r>
              <a:rPr lang="en-US" sz="1600" dirty="0">
                <a:latin typeface="Inter"/>
                <a:cs typeface="Times New Roman" panose="02020603050405020304" pitchFamily="18" charset="0"/>
              </a:rPr>
              <a:t>Dataset – </a:t>
            </a:r>
            <a:r>
              <a:rPr lang="en-IN" sz="1600" b="0" i="0" u="none" strike="noStrike" dirty="0">
                <a:solidFill>
                  <a:srgbClr val="202124"/>
                </a:solidFill>
                <a:effectLst/>
                <a:latin typeface="Inter"/>
                <a:hlinkClick r:id="rId2"/>
              </a:rPr>
              <a:t>https://www.kaggle.com/datasets/weihutchinson/customer-segementation-and-personas?select=Jewellery+Customer+Segmentation+Analysis+Personas.csv</a:t>
            </a:r>
            <a:endParaRPr lang="en-IN" sz="1600" dirty="0">
              <a:latin typeface="Inter"/>
              <a:cs typeface="Times New Roman" panose="02020603050405020304" pitchFamily="18" charset="0"/>
            </a:endParaRPr>
          </a:p>
        </p:txBody>
      </p:sp>
    </p:spTree>
    <p:extLst>
      <p:ext uri="{BB962C8B-B14F-4D97-AF65-F5344CB8AC3E}">
        <p14:creationId xmlns:p14="http://schemas.microsoft.com/office/powerpoint/2010/main" val="49939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69E1-D221-C6DF-8E2F-2F173F9EA30F}"/>
              </a:ext>
            </a:extLst>
          </p:cNvPr>
          <p:cNvSpPr>
            <a:spLocks noGrp="1"/>
          </p:cNvSpPr>
          <p:nvPr>
            <p:ph type="title"/>
          </p:nvPr>
        </p:nvSpPr>
        <p:spPr>
          <a:xfrm>
            <a:off x="272809" y="-325023"/>
            <a:ext cx="9692640" cy="1325562"/>
          </a:xfrm>
        </p:spPr>
        <p:txBody>
          <a:bodyPr/>
          <a:lstStyle/>
          <a:p>
            <a:r>
              <a:rPr lang="en-US" dirty="0">
                <a:latin typeface="Inter"/>
                <a:cs typeface="Times New Roman" panose="02020603050405020304" pitchFamily="18" charset="0"/>
              </a:rPr>
              <a:t>Data</a:t>
            </a:r>
            <a:r>
              <a:rPr lang="en-US" dirty="0">
                <a:latin typeface="Inter"/>
              </a:rPr>
              <a:t> </a:t>
            </a:r>
            <a:r>
              <a:rPr lang="en-US" dirty="0">
                <a:latin typeface="Inter"/>
                <a:cs typeface="Times New Roman" panose="02020603050405020304" pitchFamily="18" charset="0"/>
              </a:rPr>
              <a:t>Pre-Processing</a:t>
            </a:r>
            <a:endParaRPr lang="en-IN" dirty="0">
              <a:latin typeface="Inter"/>
              <a:cs typeface="Times New Roman" panose="02020603050405020304" pitchFamily="18" charset="0"/>
            </a:endParaRPr>
          </a:p>
        </p:txBody>
      </p:sp>
      <p:sp>
        <p:nvSpPr>
          <p:cNvPr id="3" name="Content Placeholder 2">
            <a:extLst>
              <a:ext uri="{FF2B5EF4-FFF2-40B4-BE49-F238E27FC236}">
                <a16:creationId xmlns:a16="http://schemas.microsoft.com/office/drawing/2014/main" id="{8928CA03-DE12-EED9-50E3-255B9F103CA9}"/>
              </a:ext>
            </a:extLst>
          </p:cNvPr>
          <p:cNvSpPr>
            <a:spLocks noGrp="1"/>
          </p:cNvSpPr>
          <p:nvPr>
            <p:ph idx="1"/>
          </p:nvPr>
        </p:nvSpPr>
        <p:spPr>
          <a:xfrm>
            <a:off x="272809" y="1086678"/>
            <a:ext cx="7239397" cy="5493026"/>
          </a:xfrm>
        </p:spPr>
        <p:txBody>
          <a:bodyPr>
            <a:noAutofit/>
          </a:bodyPr>
          <a:lstStyle/>
          <a:p>
            <a:pPr marL="0" indent="0">
              <a:buNone/>
            </a:pPr>
            <a:r>
              <a:rPr lang="en-US" sz="1600" dirty="0">
                <a:latin typeface="Inter"/>
              </a:rPr>
              <a:t>To ensure clean and reliable data for clustering: </a:t>
            </a:r>
          </a:p>
          <a:p>
            <a:pPr marL="0" indent="0">
              <a:buNone/>
            </a:pPr>
            <a:endParaRPr lang="en-US" sz="1600" dirty="0">
              <a:latin typeface="Inter"/>
            </a:endParaRPr>
          </a:p>
          <a:p>
            <a:pPr lvl="1">
              <a:buFont typeface="Wingdings" panose="05000000000000000000" pitchFamily="2" charset="2"/>
              <a:buChar char="Ø"/>
            </a:pPr>
            <a:r>
              <a:rPr lang="en-US" dirty="0">
                <a:latin typeface="Inter"/>
              </a:rPr>
              <a:t>Dropped Irrelevant Columns: </a:t>
            </a:r>
          </a:p>
          <a:p>
            <a:pPr lvl="1">
              <a:buFont typeface="Wingdings" panose="05000000000000000000" pitchFamily="2" charset="2"/>
              <a:buChar char="Ø"/>
            </a:pPr>
            <a:endParaRPr lang="en-US" dirty="0">
              <a:latin typeface="Inter"/>
            </a:endParaRPr>
          </a:p>
          <a:p>
            <a:pPr lvl="1">
              <a:buFont typeface="Wingdings" panose="05000000000000000000" pitchFamily="2" charset="2"/>
              <a:buChar char="Ø"/>
            </a:pPr>
            <a:r>
              <a:rPr lang="en-US" dirty="0" err="1">
                <a:latin typeface="Inter"/>
              </a:rPr>
              <a:t>CustomerID</a:t>
            </a:r>
            <a:r>
              <a:rPr lang="en-US" dirty="0">
                <a:latin typeface="Inter"/>
              </a:rPr>
              <a:t> (unique identifier, not useful for analysis) </a:t>
            </a:r>
          </a:p>
          <a:p>
            <a:pPr lvl="1">
              <a:buFont typeface="Wingdings" panose="05000000000000000000" pitchFamily="2" charset="2"/>
              <a:buChar char="Ø"/>
            </a:pPr>
            <a:endParaRPr lang="en-US" dirty="0">
              <a:latin typeface="Inter"/>
            </a:endParaRPr>
          </a:p>
          <a:p>
            <a:pPr lvl="1">
              <a:buFont typeface="Wingdings" panose="05000000000000000000" pitchFamily="2" charset="2"/>
              <a:buChar char="Ø"/>
            </a:pPr>
            <a:r>
              <a:rPr lang="en-US" dirty="0" err="1">
                <a:latin typeface="Inter"/>
              </a:rPr>
              <a:t>CustomerAcquisitionDate</a:t>
            </a:r>
            <a:r>
              <a:rPr lang="en-US" dirty="0">
                <a:latin typeface="Inter"/>
              </a:rPr>
              <a:t> and </a:t>
            </a:r>
            <a:r>
              <a:rPr lang="en-US" dirty="0" err="1">
                <a:latin typeface="Inter"/>
              </a:rPr>
              <a:t>CustomerExitDate</a:t>
            </a:r>
            <a:r>
              <a:rPr lang="en-US" dirty="0">
                <a:latin typeface="Inter"/>
              </a:rPr>
              <a:t> (date fields not required for segmentation). </a:t>
            </a:r>
          </a:p>
          <a:p>
            <a:pPr lvl="1">
              <a:buFont typeface="Wingdings" panose="05000000000000000000" pitchFamily="2" charset="2"/>
              <a:buChar char="Ø"/>
            </a:pPr>
            <a:endParaRPr lang="en-US" dirty="0">
              <a:latin typeface="Inter"/>
            </a:endParaRPr>
          </a:p>
          <a:p>
            <a:pPr lvl="1">
              <a:buFont typeface="Wingdings" panose="05000000000000000000" pitchFamily="2" charset="2"/>
              <a:buChar char="Ø"/>
            </a:pPr>
            <a:r>
              <a:rPr lang="en-US" dirty="0">
                <a:latin typeface="Inter"/>
              </a:rPr>
              <a:t>Removed Missing Records: Rows with missing values were dropped using </a:t>
            </a:r>
            <a:r>
              <a:rPr lang="en-US" dirty="0" err="1">
                <a:latin typeface="Inter"/>
              </a:rPr>
              <a:t>dropna</a:t>
            </a:r>
            <a:r>
              <a:rPr lang="en-US" dirty="0">
                <a:latin typeface="Inter"/>
              </a:rPr>
              <a:t>() to maintain dataset integrity. </a:t>
            </a:r>
          </a:p>
          <a:p>
            <a:pPr lvl="1">
              <a:buFont typeface="Wingdings" panose="05000000000000000000" pitchFamily="2" charset="2"/>
              <a:buChar char="Ø"/>
            </a:pPr>
            <a:endParaRPr lang="en-US" dirty="0">
              <a:latin typeface="Inter"/>
            </a:endParaRPr>
          </a:p>
          <a:p>
            <a:pPr lvl="1">
              <a:buFont typeface="Wingdings" panose="05000000000000000000" pitchFamily="2" charset="2"/>
              <a:buChar char="Ø"/>
            </a:pPr>
            <a:r>
              <a:rPr lang="en-US" dirty="0">
                <a:latin typeface="Inter"/>
              </a:rPr>
              <a:t> Reset Index: After removing rows and columns, the index was reset to maintain sequential order. </a:t>
            </a:r>
          </a:p>
          <a:p>
            <a:pPr lvl="1">
              <a:buFont typeface="Wingdings" panose="05000000000000000000" pitchFamily="2" charset="2"/>
              <a:buChar char="Ø"/>
            </a:pPr>
            <a:endParaRPr lang="en-US" dirty="0">
              <a:latin typeface="Inter"/>
            </a:endParaRPr>
          </a:p>
          <a:p>
            <a:pPr lvl="1">
              <a:buFont typeface="Wingdings" panose="05000000000000000000" pitchFamily="2" charset="2"/>
              <a:buChar char="Ø"/>
            </a:pPr>
            <a:r>
              <a:rPr lang="en-US" dirty="0">
                <a:latin typeface="Inter"/>
              </a:rPr>
              <a:t>These steps prepared the dataset for further preprocessing like encoding and scaling.</a:t>
            </a:r>
            <a:endParaRPr lang="en-IN" dirty="0">
              <a:latin typeface="Inter"/>
              <a:cs typeface="Times New Roman" panose="02020603050405020304" pitchFamily="18" charset="0"/>
            </a:endParaRPr>
          </a:p>
        </p:txBody>
      </p:sp>
      <p:pic>
        <p:nvPicPr>
          <p:cNvPr id="6" name="Picture 5">
            <a:extLst>
              <a:ext uri="{FF2B5EF4-FFF2-40B4-BE49-F238E27FC236}">
                <a16:creationId xmlns:a16="http://schemas.microsoft.com/office/drawing/2014/main" id="{52384DE2-3B5D-2ABA-A476-D1041142869B}"/>
              </a:ext>
            </a:extLst>
          </p:cNvPr>
          <p:cNvPicPr>
            <a:picLocks noChangeAspect="1"/>
          </p:cNvPicPr>
          <p:nvPr/>
        </p:nvPicPr>
        <p:blipFill>
          <a:blip r:embed="rId2"/>
          <a:stretch>
            <a:fillRect/>
          </a:stretch>
        </p:blipFill>
        <p:spPr>
          <a:xfrm>
            <a:off x="7856210" y="1285461"/>
            <a:ext cx="2754298" cy="4572000"/>
          </a:xfrm>
          <a:prstGeom prst="rect">
            <a:avLst/>
          </a:prstGeom>
        </p:spPr>
      </p:pic>
    </p:spTree>
    <p:extLst>
      <p:ext uri="{BB962C8B-B14F-4D97-AF65-F5344CB8AC3E}">
        <p14:creationId xmlns:p14="http://schemas.microsoft.com/office/powerpoint/2010/main" val="307854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E47E-A685-B81C-6D0E-B9B83AEF121C}"/>
              </a:ext>
            </a:extLst>
          </p:cNvPr>
          <p:cNvSpPr>
            <a:spLocks noGrp="1"/>
          </p:cNvSpPr>
          <p:nvPr>
            <p:ph type="title"/>
          </p:nvPr>
        </p:nvSpPr>
        <p:spPr>
          <a:xfrm>
            <a:off x="331631" y="436513"/>
            <a:ext cx="5491316" cy="891238"/>
          </a:xfrm>
        </p:spPr>
        <p:txBody>
          <a:bodyPr>
            <a:normAutofit fontScale="90000"/>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A4B70F-7A10-6A19-9E97-B810F6332533}"/>
              </a:ext>
            </a:extLst>
          </p:cNvPr>
          <p:cNvPicPr>
            <a:picLocks noChangeAspect="1"/>
          </p:cNvPicPr>
          <p:nvPr/>
        </p:nvPicPr>
        <p:blipFill>
          <a:blip r:embed="rId2"/>
          <a:stretch>
            <a:fillRect/>
          </a:stretch>
        </p:blipFill>
        <p:spPr>
          <a:xfrm>
            <a:off x="5251554" y="1247807"/>
            <a:ext cx="5119699" cy="4748823"/>
          </a:xfrm>
          <a:prstGeom prst="rect">
            <a:avLst/>
          </a:prstGeom>
        </p:spPr>
      </p:pic>
      <p:pic>
        <p:nvPicPr>
          <p:cNvPr id="6" name="Picture 5">
            <a:extLst>
              <a:ext uri="{FF2B5EF4-FFF2-40B4-BE49-F238E27FC236}">
                <a16:creationId xmlns:a16="http://schemas.microsoft.com/office/drawing/2014/main" id="{6F907898-FA7F-F36B-D8DE-5B908550B8A9}"/>
              </a:ext>
            </a:extLst>
          </p:cNvPr>
          <p:cNvPicPr>
            <a:picLocks noChangeAspect="1"/>
          </p:cNvPicPr>
          <p:nvPr/>
        </p:nvPicPr>
        <p:blipFill>
          <a:blip r:embed="rId3"/>
          <a:stretch>
            <a:fillRect/>
          </a:stretch>
        </p:blipFill>
        <p:spPr>
          <a:xfrm>
            <a:off x="184865" y="1910847"/>
            <a:ext cx="4999104" cy="3648440"/>
          </a:xfrm>
          <a:prstGeom prst="rect">
            <a:avLst/>
          </a:prstGeom>
        </p:spPr>
      </p:pic>
    </p:spTree>
    <p:extLst>
      <p:ext uri="{BB962C8B-B14F-4D97-AF65-F5344CB8AC3E}">
        <p14:creationId xmlns:p14="http://schemas.microsoft.com/office/powerpoint/2010/main" val="361074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1251E4-736D-3808-749D-1DD4A8F2C37C}"/>
              </a:ext>
            </a:extLst>
          </p:cNvPr>
          <p:cNvPicPr>
            <a:picLocks noChangeAspect="1"/>
          </p:cNvPicPr>
          <p:nvPr/>
        </p:nvPicPr>
        <p:blipFill>
          <a:blip r:embed="rId2"/>
          <a:stretch>
            <a:fillRect/>
          </a:stretch>
        </p:blipFill>
        <p:spPr>
          <a:xfrm>
            <a:off x="6096000" y="1253885"/>
            <a:ext cx="4871425" cy="3561655"/>
          </a:xfrm>
          <a:prstGeom prst="rect">
            <a:avLst/>
          </a:prstGeom>
        </p:spPr>
      </p:pic>
      <p:pic>
        <p:nvPicPr>
          <p:cNvPr id="12" name="Picture 11">
            <a:extLst>
              <a:ext uri="{FF2B5EF4-FFF2-40B4-BE49-F238E27FC236}">
                <a16:creationId xmlns:a16="http://schemas.microsoft.com/office/drawing/2014/main" id="{76AAA370-C490-195B-B342-901B54810B73}"/>
              </a:ext>
            </a:extLst>
          </p:cNvPr>
          <p:cNvPicPr>
            <a:picLocks noChangeAspect="1"/>
          </p:cNvPicPr>
          <p:nvPr/>
        </p:nvPicPr>
        <p:blipFill>
          <a:blip r:embed="rId3"/>
          <a:stretch>
            <a:fillRect/>
          </a:stretch>
        </p:blipFill>
        <p:spPr>
          <a:xfrm>
            <a:off x="561777" y="1466226"/>
            <a:ext cx="4368032" cy="3349314"/>
          </a:xfrm>
          <a:prstGeom prst="rect">
            <a:avLst/>
          </a:prstGeom>
        </p:spPr>
      </p:pic>
    </p:spTree>
    <p:extLst>
      <p:ext uri="{BB962C8B-B14F-4D97-AF65-F5344CB8AC3E}">
        <p14:creationId xmlns:p14="http://schemas.microsoft.com/office/powerpoint/2010/main" val="371435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6C03C48-0B6A-D53A-C1ED-C1A60EAF4091}"/>
              </a:ext>
            </a:extLst>
          </p:cNvPr>
          <p:cNvSpPr>
            <a:spLocks noGrp="1"/>
          </p:cNvSpPr>
          <p:nvPr>
            <p:ph type="title"/>
          </p:nvPr>
        </p:nvSpPr>
        <p:spPr>
          <a:xfrm>
            <a:off x="328654" y="828261"/>
            <a:ext cx="9692640" cy="737166"/>
          </a:xfrm>
        </p:spPr>
        <p:txBody>
          <a:bodyPr/>
          <a:lstStyle/>
          <a:p>
            <a:r>
              <a:rPr lang="en-IN" dirty="0"/>
              <a:t>Model</a:t>
            </a:r>
          </a:p>
        </p:txBody>
      </p:sp>
      <p:pic>
        <p:nvPicPr>
          <p:cNvPr id="8" name="Picture 7">
            <a:extLst>
              <a:ext uri="{FF2B5EF4-FFF2-40B4-BE49-F238E27FC236}">
                <a16:creationId xmlns:a16="http://schemas.microsoft.com/office/drawing/2014/main" id="{2882A8EE-F56B-272A-DDF3-26C8F5BD9E21}"/>
              </a:ext>
            </a:extLst>
          </p:cNvPr>
          <p:cNvPicPr>
            <a:picLocks noChangeAspect="1"/>
          </p:cNvPicPr>
          <p:nvPr/>
        </p:nvPicPr>
        <p:blipFill>
          <a:blip r:embed="rId2"/>
          <a:stretch>
            <a:fillRect/>
          </a:stretch>
        </p:blipFill>
        <p:spPr>
          <a:xfrm>
            <a:off x="2219738" y="1830471"/>
            <a:ext cx="6304568" cy="3894468"/>
          </a:xfrm>
          <a:prstGeom prst="rect">
            <a:avLst/>
          </a:prstGeom>
        </p:spPr>
      </p:pic>
    </p:spTree>
    <p:extLst>
      <p:ext uri="{BB962C8B-B14F-4D97-AF65-F5344CB8AC3E}">
        <p14:creationId xmlns:p14="http://schemas.microsoft.com/office/powerpoint/2010/main" val="54072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7EE4-D8DE-75EA-276A-87314E685DE0}"/>
              </a:ext>
            </a:extLst>
          </p:cNvPr>
          <p:cNvSpPr>
            <a:spLocks noGrp="1"/>
          </p:cNvSpPr>
          <p:nvPr>
            <p:ph type="title"/>
          </p:nvPr>
        </p:nvSpPr>
        <p:spPr>
          <a:xfrm>
            <a:off x="703006" y="445949"/>
            <a:ext cx="9434052" cy="547109"/>
          </a:xfrm>
        </p:spPr>
        <p:txBody>
          <a:bodyPr>
            <a:normAutofit fontScale="90000"/>
          </a:bodyPr>
          <a:lstStyle/>
          <a:p>
            <a:r>
              <a:rPr lang="en-US" dirty="0">
                <a:latin typeface="Times New Roman" panose="02020603050405020304" pitchFamily="18" charset="0"/>
                <a:cs typeface="Times New Roman" panose="02020603050405020304" pitchFamily="18" charset="0"/>
              </a:rPr>
              <a:t>Elbow Method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FBA945-2253-F97A-5B4C-0AF4F92A4F0A}"/>
              </a:ext>
            </a:extLst>
          </p:cNvPr>
          <p:cNvPicPr>
            <a:picLocks noChangeAspect="1"/>
          </p:cNvPicPr>
          <p:nvPr/>
        </p:nvPicPr>
        <p:blipFill>
          <a:blip r:embed="rId2"/>
          <a:stretch>
            <a:fillRect/>
          </a:stretch>
        </p:blipFill>
        <p:spPr>
          <a:xfrm>
            <a:off x="4875507" y="2478158"/>
            <a:ext cx="6488277" cy="3253408"/>
          </a:xfrm>
          <a:prstGeom prst="rect">
            <a:avLst/>
          </a:prstGeom>
        </p:spPr>
      </p:pic>
      <p:sp>
        <p:nvSpPr>
          <p:cNvPr id="6" name="TextBox 5">
            <a:extLst>
              <a:ext uri="{FF2B5EF4-FFF2-40B4-BE49-F238E27FC236}">
                <a16:creationId xmlns:a16="http://schemas.microsoft.com/office/drawing/2014/main" id="{65152C63-BD6A-4A55-90F8-20B7B020C6A9}"/>
              </a:ext>
            </a:extLst>
          </p:cNvPr>
          <p:cNvSpPr txBox="1"/>
          <p:nvPr/>
        </p:nvSpPr>
        <p:spPr>
          <a:xfrm>
            <a:off x="703006" y="1338470"/>
            <a:ext cx="6148368" cy="584775"/>
          </a:xfrm>
          <a:prstGeom prst="rect">
            <a:avLst/>
          </a:prstGeom>
          <a:noFill/>
        </p:spPr>
        <p:txBody>
          <a:bodyPr wrap="square" rtlCol="0">
            <a:spAutoFit/>
          </a:bodyPr>
          <a:lstStyle/>
          <a:p>
            <a:r>
              <a:rPr lang="en-US" sz="1600" dirty="0">
                <a:latin typeface="Inter"/>
              </a:rPr>
              <a:t>The elbow point helps balance compactness within clusters and prevents overfitting by limiting unnecessary clusters. </a:t>
            </a:r>
            <a:endParaRPr lang="en-IN" sz="1600" dirty="0">
              <a:latin typeface="Inter"/>
            </a:endParaRPr>
          </a:p>
        </p:txBody>
      </p:sp>
    </p:spTree>
    <p:extLst>
      <p:ext uri="{BB962C8B-B14F-4D97-AF65-F5344CB8AC3E}">
        <p14:creationId xmlns:p14="http://schemas.microsoft.com/office/powerpoint/2010/main" val="370105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CDCE-2A76-286B-0C0B-D78AABFABE7C}"/>
              </a:ext>
            </a:extLst>
          </p:cNvPr>
          <p:cNvSpPr>
            <a:spLocks noGrp="1"/>
          </p:cNvSpPr>
          <p:nvPr>
            <p:ph type="title"/>
          </p:nvPr>
        </p:nvSpPr>
        <p:spPr>
          <a:xfrm>
            <a:off x="653845" y="495110"/>
            <a:ext cx="9080090" cy="537277"/>
          </a:xfrm>
        </p:spPr>
        <p:txBody>
          <a:bodyPr>
            <a:normAutofit fontScale="90000"/>
          </a:bodyPr>
          <a:lstStyle/>
          <a:p>
            <a:r>
              <a:rPr lang="en-US" dirty="0">
                <a:latin typeface="Times New Roman" panose="02020603050405020304" pitchFamily="18" charset="0"/>
                <a:cs typeface="Times New Roman" panose="02020603050405020304" pitchFamily="18" charset="0"/>
              </a:rPr>
              <a:t>Silhouette Method</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B59F74-5DE7-3D2D-70F5-40FEE2BC5A94}"/>
              </a:ext>
            </a:extLst>
          </p:cNvPr>
          <p:cNvPicPr>
            <a:picLocks noChangeAspect="1"/>
          </p:cNvPicPr>
          <p:nvPr/>
        </p:nvPicPr>
        <p:blipFill>
          <a:blip r:embed="rId2"/>
          <a:stretch>
            <a:fillRect/>
          </a:stretch>
        </p:blipFill>
        <p:spPr>
          <a:xfrm>
            <a:off x="4518992" y="2605254"/>
            <a:ext cx="6255436" cy="3476930"/>
          </a:xfrm>
          <a:prstGeom prst="rect">
            <a:avLst/>
          </a:prstGeom>
        </p:spPr>
      </p:pic>
      <p:sp>
        <p:nvSpPr>
          <p:cNvPr id="5" name="TextBox 4">
            <a:extLst>
              <a:ext uri="{FF2B5EF4-FFF2-40B4-BE49-F238E27FC236}">
                <a16:creationId xmlns:a16="http://schemas.microsoft.com/office/drawing/2014/main" id="{57189561-5CBA-30CF-B52C-521EFF636A69}"/>
              </a:ext>
            </a:extLst>
          </p:cNvPr>
          <p:cNvSpPr txBox="1"/>
          <p:nvPr/>
        </p:nvSpPr>
        <p:spPr>
          <a:xfrm>
            <a:off x="921026" y="1404730"/>
            <a:ext cx="6844748" cy="584775"/>
          </a:xfrm>
          <a:prstGeom prst="rect">
            <a:avLst/>
          </a:prstGeom>
          <a:noFill/>
        </p:spPr>
        <p:txBody>
          <a:bodyPr wrap="square" rtlCol="0">
            <a:spAutoFit/>
          </a:bodyPr>
          <a:lstStyle/>
          <a:p>
            <a:r>
              <a:rPr lang="en-US" sz="1600" dirty="0">
                <a:latin typeface="Inter"/>
              </a:rPr>
              <a:t>This analysis guides how many clusters to use for customer segmentation, balancing tight grouping within clusters and distinct separation between them.</a:t>
            </a:r>
            <a:endParaRPr lang="en-IN" sz="1600" dirty="0">
              <a:latin typeface="Inter"/>
            </a:endParaRPr>
          </a:p>
        </p:txBody>
      </p:sp>
    </p:spTree>
    <p:extLst>
      <p:ext uri="{BB962C8B-B14F-4D97-AF65-F5344CB8AC3E}">
        <p14:creationId xmlns:p14="http://schemas.microsoft.com/office/powerpoint/2010/main" val="172401730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383</TotalTime>
  <Words>626</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Schoolbook</vt:lpstr>
      <vt:lpstr>Inter</vt:lpstr>
      <vt:lpstr>Times New Roman</vt:lpstr>
      <vt:lpstr>Wingdings</vt:lpstr>
      <vt:lpstr>Wingdings 2</vt:lpstr>
      <vt:lpstr>View</vt:lpstr>
      <vt:lpstr>Customer Segmentation Using Clustering (Python)</vt:lpstr>
      <vt:lpstr>Problem Statement</vt:lpstr>
      <vt:lpstr>Data Collection</vt:lpstr>
      <vt:lpstr>Data Pre-Processing</vt:lpstr>
      <vt:lpstr>Exploratory Data Analysis</vt:lpstr>
      <vt:lpstr>PowerPoint Presentation</vt:lpstr>
      <vt:lpstr>Model</vt:lpstr>
      <vt:lpstr>Elbow Method</vt:lpstr>
      <vt:lpstr>Silhouette Method</vt:lpstr>
      <vt:lpstr>K-Means</vt:lpstr>
      <vt:lpstr>Visualize Clusters using PCA</vt:lpstr>
      <vt:lpstr>Conclusion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Machine Learning Algorithms for Flight Delay  Prediction</dc:title>
  <dc:creator>Aman Jawalekar</dc:creator>
  <cp:lastModifiedBy>Aman Jawalekar</cp:lastModifiedBy>
  <cp:revision>15</cp:revision>
  <dcterms:created xsi:type="dcterms:W3CDTF">2023-07-13T18:00:20Z</dcterms:created>
  <dcterms:modified xsi:type="dcterms:W3CDTF">2025-08-28T15:31:34Z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