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4" r:id="rId11"/>
    <p:sldId id="318" r:id="rId12"/>
    <p:sldId id="321" r:id="rId13"/>
    <p:sldId id="322" r:id="rId14"/>
    <p:sldId id="323" r:id="rId15"/>
    <p:sldId id="315" r:id="rId16"/>
    <p:sldId id="316" r:id="rId17"/>
    <p:sldId id="3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6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6/6/2024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6/6/2024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6/6/2024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6/6/2024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6/6/2024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A Comparative Study of Machine Learning Algorithms for Flight Delay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Prediction</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03406"/>
            <a:ext cx="4819945" cy="884904"/>
          </a:xfrm>
        </p:spPr>
        <p:txBody>
          <a:bodyPr>
            <a:normAutofit fontScale="70000" lnSpcReduction="20000"/>
          </a:bodyPr>
          <a:lstStyle/>
          <a:p>
            <a:r>
              <a:rPr lang="en-US" dirty="0">
                <a:solidFill>
                  <a:schemeClr val="tx1"/>
                </a:solidFill>
                <a:latin typeface="Times New Roman" panose="02020603050405020304" pitchFamily="18" charset="0"/>
                <a:cs typeface="Times New Roman" panose="02020603050405020304" pitchFamily="18" charset="0"/>
              </a:rPr>
              <a:t>Aman Jawalekar</a:t>
            </a:r>
          </a:p>
          <a:p>
            <a:r>
              <a:rPr lang="en-US" dirty="0">
                <a:solidFill>
                  <a:schemeClr val="tx1"/>
                </a:solidFill>
                <a:latin typeface="Times New Roman" panose="02020603050405020304" pitchFamily="18" charset="0"/>
                <a:cs typeface="Times New Roman" panose="02020603050405020304" pitchFamily="18" charset="0"/>
              </a:rPr>
              <a:t>22070243022</a:t>
            </a:r>
          </a:p>
          <a:p>
            <a:r>
              <a:rPr lang="en-US" dirty="0">
                <a:solidFill>
                  <a:schemeClr val="tx1"/>
                </a:solidFill>
                <a:latin typeface="Times New Roman" panose="02020603050405020304" pitchFamily="18" charset="0"/>
                <a:cs typeface="Times New Roman" panose="02020603050405020304" pitchFamily="18" charset="0"/>
              </a:rPr>
              <a:t>MSc Data Science and Spatial Analytics Symbiosis Institute of Geoinformatics, Pune, Maharashtra</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CDCE-2A76-286B-0C0B-D78AABFABE7C}"/>
              </a:ext>
            </a:extLst>
          </p:cNvPr>
          <p:cNvSpPr>
            <a:spLocks noGrp="1"/>
          </p:cNvSpPr>
          <p:nvPr>
            <p:ph type="title"/>
          </p:nvPr>
        </p:nvSpPr>
        <p:spPr>
          <a:xfrm>
            <a:off x="653845" y="495110"/>
            <a:ext cx="10058400" cy="1371600"/>
          </a:xfrm>
        </p:spPr>
        <p:txBody>
          <a:bodyPr/>
          <a:lstStyle/>
          <a:p>
            <a:r>
              <a:rPr lang="en-US" dirty="0">
                <a:latin typeface="Times New Roman" panose="02020603050405020304" pitchFamily="18" charset="0"/>
                <a:cs typeface="Times New Roman" panose="02020603050405020304" pitchFamily="18" charset="0"/>
              </a:rPr>
              <a:t>Support Vector Machine (SVM):</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0A21A6-E98F-0714-5B50-2D3906081AD4}"/>
              </a:ext>
            </a:extLst>
          </p:cNvPr>
          <p:cNvSpPr>
            <a:spLocks noGrp="1"/>
          </p:cNvSpPr>
          <p:nvPr>
            <p:ph idx="1"/>
          </p:nvPr>
        </p:nvSpPr>
        <p:spPr>
          <a:xfrm>
            <a:off x="909484" y="1611507"/>
            <a:ext cx="10058400" cy="3849624"/>
          </a:xfrm>
        </p:spPr>
        <p:txBody>
          <a:bodyPr>
            <a:normAutofit/>
          </a:bodyPr>
          <a:lstStyle/>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Support Vector Machine is a powerful supervised learning algorithm used for classification and regression tasks.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finds the optimal hyperplane in a high-dimensional feature space that maximally separates different classes.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our analysis, we used the SVM Classifier to predict flight delay categories.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model achieved an accuracy score of 0.792, indicating its capability to classify flight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01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C0F1-62FB-3394-D2B0-B19A90C17BF0}"/>
              </a:ext>
            </a:extLst>
          </p:cNvPr>
          <p:cNvSpPr>
            <a:spLocks noGrp="1"/>
          </p:cNvSpPr>
          <p:nvPr>
            <p:ph type="title"/>
          </p:nvPr>
        </p:nvSpPr>
        <p:spPr>
          <a:xfrm>
            <a:off x="762000" y="495110"/>
            <a:ext cx="10058400" cy="1371600"/>
          </a:xfrm>
        </p:spPr>
        <p:txBody>
          <a:bodyPr/>
          <a:lstStyle/>
          <a:p>
            <a:r>
              <a:rPr lang="en-US"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8DBC0E84-9C3C-A364-CA0E-0131EC753014}"/>
              </a:ext>
            </a:extLst>
          </p:cNvPr>
          <p:cNvSpPr>
            <a:spLocks noGrp="1"/>
          </p:cNvSpPr>
          <p:nvPr>
            <p:ph idx="1"/>
          </p:nvPr>
        </p:nvSpPr>
        <p:spPr/>
        <p:txBody>
          <a:bodyPr>
            <a:norm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Logistic Regression is a popular statistical model used for binary classification problems.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estimates the probability of the outcome by fitting a logistic function to the input features.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our analysis, we used Logistic Regression to predict flight delay categories.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model achieved an accuracy score of 0.727, showcasing its effectiveness in classifying flight delays.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58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3B2D-9543-481B-ADB2-9D937AE94C47}"/>
              </a:ext>
            </a:extLst>
          </p:cNvPr>
          <p:cNvSpPr>
            <a:spLocks noGrp="1"/>
          </p:cNvSpPr>
          <p:nvPr>
            <p:ph type="title"/>
          </p:nvPr>
        </p:nvSpPr>
        <p:spPr>
          <a:xfrm>
            <a:off x="565355" y="288632"/>
            <a:ext cx="10058400" cy="1371600"/>
          </a:xfrm>
        </p:spPr>
        <p:txBody>
          <a:bodyPr/>
          <a:lstStyle/>
          <a:p>
            <a:r>
              <a:rPr lang="en-IN" dirty="0">
                <a:latin typeface="Times New Roman" panose="02020603050405020304" pitchFamily="18" charset="0"/>
                <a:cs typeface="Times New Roman" panose="02020603050405020304" pitchFamily="18" charset="0"/>
              </a:rPr>
              <a:t>Model </a:t>
            </a:r>
            <a:r>
              <a:rPr lang="en-IN" dirty="0" err="1">
                <a:latin typeface="Times New Roman" panose="02020603050405020304" pitchFamily="18" charset="0"/>
                <a:cs typeface="Times New Roman" panose="02020603050405020304" pitchFamily="18" charset="0"/>
              </a:rPr>
              <a:t>Evalution</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A78FA4EB-0715-9FB2-9431-7624A4F224FF}"/>
              </a:ext>
            </a:extLst>
          </p:cNvPr>
          <p:cNvSpPr>
            <a:spLocks noGrp="1"/>
          </p:cNvSpPr>
          <p:nvPr>
            <p:ph idx="1"/>
          </p:nvPr>
        </p:nvSpPr>
        <p:spPr>
          <a:xfrm>
            <a:off x="565355" y="1504188"/>
            <a:ext cx="10058400" cy="3849624"/>
          </a:xfrm>
        </p:spPr>
        <p:txBody>
          <a:bodyPr/>
          <a:lstStyle/>
          <a:p>
            <a:pPr>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Decision Tree: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model's accuracy is given as 0.840.</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Random Forest Classifier</a:t>
            </a: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model's accuracy is given as 0.827</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SVM:</a:t>
            </a:r>
            <a:r>
              <a:rPr lang="en-US" sz="1600" dirty="0"/>
              <a:t> </a:t>
            </a:r>
            <a:r>
              <a:rPr lang="en-IN"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model's accuracy is given as 0.792</a:t>
            </a:r>
            <a:endParaRPr lang="en-IN"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600" b="1" dirty="0">
                <a:latin typeface="Times New Roman" panose="02020603050405020304" pitchFamily="18" charset="0"/>
                <a:cs typeface="Times New Roman" panose="02020603050405020304" pitchFamily="18" charset="0"/>
              </a:rPr>
              <a:t>Logistic Regression:</a:t>
            </a:r>
            <a:r>
              <a:rPr lang="en-US" sz="1600" dirty="0"/>
              <a:t> </a:t>
            </a:r>
            <a:r>
              <a:rPr lang="en-US" sz="1600" dirty="0">
                <a:latin typeface="Times New Roman" panose="02020603050405020304" pitchFamily="18" charset="0"/>
                <a:cs typeface="Times New Roman" panose="02020603050405020304" pitchFamily="18" charset="0"/>
              </a:rPr>
              <a:t>The model's accuracy is given as  </a:t>
            </a:r>
            <a:r>
              <a:rPr lang="en-US" sz="1600" dirty="0"/>
              <a:t>0.727</a:t>
            </a: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F0846DF-F43F-35D9-681E-168B24F8CE27}"/>
              </a:ext>
            </a:extLst>
          </p:cNvPr>
          <p:cNvPicPr>
            <a:picLocks noChangeAspect="1"/>
          </p:cNvPicPr>
          <p:nvPr/>
        </p:nvPicPr>
        <p:blipFill>
          <a:blip r:embed="rId2"/>
          <a:stretch>
            <a:fillRect/>
          </a:stretch>
        </p:blipFill>
        <p:spPr>
          <a:xfrm>
            <a:off x="565355" y="3790770"/>
            <a:ext cx="4881716" cy="1394776"/>
          </a:xfrm>
          <a:prstGeom prst="rect">
            <a:avLst/>
          </a:prstGeom>
        </p:spPr>
      </p:pic>
      <p:pic>
        <p:nvPicPr>
          <p:cNvPr id="8" name="Picture 7">
            <a:extLst>
              <a:ext uri="{FF2B5EF4-FFF2-40B4-BE49-F238E27FC236}">
                <a16:creationId xmlns:a16="http://schemas.microsoft.com/office/drawing/2014/main" id="{BC33B423-1B90-25BA-6633-C29D39E2832C}"/>
              </a:ext>
            </a:extLst>
          </p:cNvPr>
          <p:cNvPicPr>
            <a:picLocks noChangeAspect="1"/>
          </p:cNvPicPr>
          <p:nvPr/>
        </p:nvPicPr>
        <p:blipFill>
          <a:blip r:embed="rId3"/>
          <a:stretch>
            <a:fillRect/>
          </a:stretch>
        </p:blipFill>
        <p:spPr>
          <a:xfrm>
            <a:off x="6137599" y="2369573"/>
            <a:ext cx="5489046" cy="3389411"/>
          </a:xfrm>
          <a:prstGeom prst="rect">
            <a:avLst/>
          </a:prstGeom>
        </p:spPr>
      </p:pic>
    </p:spTree>
    <p:extLst>
      <p:ext uri="{BB962C8B-B14F-4D97-AF65-F5344CB8AC3E}">
        <p14:creationId xmlns:p14="http://schemas.microsoft.com/office/powerpoint/2010/main" val="412578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27C2-2C46-FAAE-FED7-B0126F713A6F}"/>
              </a:ext>
            </a:extLst>
          </p:cNvPr>
          <p:cNvSpPr>
            <a:spLocks noGrp="1"/>
          </p:cNvSpPr>
          <p:nvPr>
            <p:ph type="title"/>
          </p:nvPr>
        </p:nvSpPr>
        <p:spPr>
          <a:xfrm>
            <a:off x="496529" y="327962"/>
            <a:ext cx="10058400" cy="1371600"/>
          </a:xfrm>
        </p:spPr>
        <p:txBody>
          <a:bodyPr/>
          <a:lstStyle/>
          <a:p>
            <a:r>
              <a:rPr lang="en-US" dirty="0">
                <a:latin typeface="Times New Roman" panose="02020603050405020304" pitchFamily="18" charset="0"/>
                <a:cs typeface="Times New Roman" panose="02020603050405020304" pitchFamily="18" charset="0"/>
              </a:rPr>
              <a:t>Conclusion</a:t>
            </a:r>
            <a:r>
              <a:rPr lang="en-US" dirty="0"/>
              <a:t>:</a:t>
            </a:r>
            <a:endParaRPr lang="en-IN" dirty="0"/>
          </a:p>
        </p:txBody>
      </p:sp>
      <p:sp>
        <p:nvSpPr>
          <p:cNvPr id="3" name="Content Placeholder 2">
            <a:extLst>
              <a:ext uri="{FF2B5EF4-FFF2-40B4-BE49-F238E27FC236}">
                <a16:creationId xmlns:a16="http://schemas.microsoft.com/office/drawing/2014/main" id="{0F98F96F-350B-C891-0714-51DBBCA22FAC}"/>
              </a:ext>
            </a:extLst>
          </p:cNvPr>
          <p:cNvSpPr>
            <a:spLocks noGrp="1"/>
          </p:cNvSpPr>
          <p:nvPr>
            <p:ph idx="1"/>
          </p:nvPr>
        </p:nvSpPr>
        <p:spPr>
          <a:xfrm>
            <a:off x="401632" y="1543666"/>
            <a:ext cx="4947116" cy="4842888"/>
          </a:xfrm>
        </p:spPr>
        <p:txBody>
          <a:bodyPr>
            <a:normAutofit fontScale="92500" lnSpcReduction="10000"/>
          </a:bodyPr>
          <a:lstStyle/>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analysis provides valuable insights into the factors contributing to delays in the airline industry, enabling airline companies to understand and address them.</a:t>
            </a: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Airline companies can utilize this information to develop effective strategies for improving their on-time performance.</a:t>
            </a: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Specific areas that need improvement, such as weather conditions, air system issues, and airline-related factors, can be identified and targeted.</a:t>
            </a: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Researchers can enhance their analytical skills, generate fresh research ideas, and make meaningful contributions to their respective fields by adopting the techniques and methodologies presented in this project.</a:t>
            </a: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project serves as a solid foundation for further research, encouraging researchers to explore and address pertinent issues related to flight delays and airline operations.</a:t>
            </a: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conclusion, this analysis offers valuable resources to both airline companies and researchers, facilitating operational efficiency improvements and enriching the knowledge base of the industry.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B985BA-CDD7-CA8B-7722-CE1AB1B4C101}"/>
              </a:ext>
            </a:extLst>
          </p:cNvPr>
          <p:cNvPicPr>
            <a:picLocks noChangeAspect="1"/>
          </p:cNvPicPr>
          <p:nvPr/>
        </p:nvPicPr>
        <p:blipFill>
          <a:blip r:embed="rId2"/>
          <a:stretch>
            <a:fillRect/>
          </a:stretch>
        </p:blipFill>
        <p:spPr>
          <a:xfrm>
            <a:off x="5348748" y="1543666"/>
            <a:ext cx="6441620" cy="4201212"/>
          </a:xfrm>
          <a:prstGeom prst="rect">
            <a:avLst/>
          </a:prstGeom>
        </p:spPr>
      </p:pic>
      <p:sp>
        <p:nvSpPr>
          <p:cNvPr id="4" name="TextBox 3">
            <a:extLst>
              <a:ext uri="{FF2B5EF4-FFF2-40B4-BE49-F238E27FC236}">
                <a16:creationId xmlns:a16="http://schemas.microsoft.com/office/drawing/2014/main" id="{6DE7AFE4-C615-96DE-A3CC-DDFD65DA2272}"/>
              </a:ext>
            </a:extLst>
          </p:cNvPr>
          <p:cNvSpPr txBox="1"/>
          <p:nvPr/>
        </p:nvSpPr>
        <p:spPr>
          <a:xfrm>
            <a:off x="5348748" y="690596"/>
            <a:ext cx="613115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Tools used for Model Implementation: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for Python Flask &amp; Html </a:t>
            </a:r>
            <a:r>
              <a:rPr lang="en-US">
                <a:latin typeface="Times New Roman" panose="02020603050405020304" pitchFamily="18" charset="0"/>
                <a:cs typeface="Times New Roman" panose="02020603050405020304" pitchFamily="18" charset="0"/>
              </a:rPr>
              <a:t>for Webpage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33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3D8A-3667-4A2F-332F-F564AD01683A}"/>
              </a:ext>
            </a:extLst>
          </p:cNvPr>
          <p:cNvSpPr>
            <a:spLocks noGrp="1"/>
          </p:cNvSpPr>
          <p:nvPr>
            <p:ph type="title"/>
          </p:nvPr>
        </p:nvSpPr>
        <p:spPr>
          <a:xfrm>
            <a:off x="5009536" y="2343575"/>
            <a:ext cx="3672348" cy="1371600"/>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53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IN" sz="3600" spc="50" dirty="0">
                <a:latin typeface="Times New Roman" panose="02020603050405020304" pitchFamily="18" charset="0"/>
                <a:cs typeface="Times New Roman" panose="02020603050405020304" pitchFamily="18" charset="0"/>
              </a:rPr>
              <a:t>Problem</a:t>
            </a:r>
            <a:r>
              <a:rPr lang="en-IN" sz="3600" spc="-125" dirty="0">
                <a:latin typeface="Times New Roman" panose="02020603050405020304" pitchFamily="18" charset="0"/>
                <a:cs typeface="Times New Roman" panose="02020603050405020304" pitchFamily="18" charset="0"/>
              </a:rPr>
              <a:t> </a:t>
            </a:r>
            <a:r>
              <a:rPr lang="en-IN" sz="3600" spc="70" dirty="0">
                <a:latin typeface="Times New Roman" panose="02020603050405020304" pitchFamily="18" charset="0"/>
                <a:cs typeface="Times New Roman" panose="02020603050405020304" pitchFamily="18" charset="0"/>
              </a:rPr>
              <a:t>Statement</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54324400"/>
              </p:ext>
            </p:extLst>
          </p:nvPr>
        </p:nvGraphicFramePr>
        <p:xfrm>
          <a:off x="1066800" y="2014194"/>
          <a:ext cx="10058400" cy="427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94E82C0-A7EE-57FA-72A8-341AF30685BA}"/>
              </a:ext>
            </a:extLst>
          </p:cNvPr>
          <p:cNvSpPr txBox="1"/>
          <p:nvPr/>
        </p:nvSpPr>
        <p:spPr>
          <a:xfrm>
            <a:off x="1199534" y="2014194"/>
            <a:ext cx="9925665" cy="1477328"/>
          </a:xfrm>
          <a:prstGeom prst="rect">
            <a:avLst/>
          </a:prstGeom>
          <a:noFill/>
        </p:spPr>
        <p:txBody>
          <a:bodyPr wrap="square" rtlCol="0">
            <a:spAutoFit/>
          </a:bodyPr>
          <a:lstStyle/>
          <a:p>
            <a:pPr lvl="0" algn="just"/>
            <a:r>
              <a:rPr lang="en-US" sz="1800" dirty="0">
                <a:latin typeface="Times New Roman" panose="02020603050405020304" pitchFamily="18" charset="0"/>
                <a:cs typeface="Times New Roman" panose="02020603050405020304" pitchFamily="18" charset="0"/>
              </a:rPr>
              <a:t>The aviation industry faces the ongoing challenge of flight delays, which result in inconveniences for passengers, operational difficulties for airlines and airports, financial losses, missed connections, and reduced customer satisfaction. The traditional methods for managing flight delays, relying on statistical analysis and rule-based systems, have struggled to address the complex and dynamic nature of flight data, leading to suboptimal delay management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876F-BAB0-0152-89E3-A4F53733CC95}"/>
              </a:ext>
            </a:extLst>
          </p:cNvPr>
          <p:cNvSpPr>
            <a:spLocks noGrp="1"/>
          </p:cNvSpPr>
          <p:nvPr>
            <p:ph type="title"/>
          </p:nvPr>
        </p:nvSpPr>
        <p:spPr>
          <a:xfrm>
            <a:off x="1066800" y="642594"/>
            <a:ext cx="10058400" cy="635600"/>
          </a:xfrm>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C9DC2E2-DC4E-CA3F-B610-0A05AC73F66B}"/>
              </a:ext>
            </a:extLst>
          </p:cNvPr>
          <p:cNvPicPr>
            <a:picLocks noGrp="1" noChangeAspect="1"/>
          </p:cNvPicPr>
          <p:nvPr>
            <p:ph idx="1"/>
          </p:nvPr>
        </p:nvPicPr>
        <p:blipFill>
          <a:blip r:embed="rId2"/>
          <a:stretch>
            <a:fillRect/>
          </a:stretch>
        </p:blipFill>
        <p:spPr>
          <a:xfrm>
            <a:off x="4493341" y="642594"/>
            <a:ext cx="4748981" cy="5781076"/>
          </a:xfrm>
        </p:spPr>
      </p:pic>
    </p:spTree>
    <p:extLst>
      <p:ext uri="{BB962C8B-B14F-4D97-AF65-F5344CB8AC3E}">
        <p14:creationId xmlns:p14="http://schemas.microsoft.com/office/powerpoint/2010/main" val="280165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EC43-F404-52A5-8EF0-830412F927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72A85-DB29-6BCC-B166-CD84B7A65688}"/>
              </a:ext>
            </a:extLst>
          </p:cNvPr>
          <p:cNvSpPr>
            <a:spLocks noGrp="1"/>
          </p:cNvSpPr>
          <p:nvPr>
            <p:ph idx="1"/>
          </p:nvPr>
        </p:nvSpPr>
        <p:spPr/>
        <p:txBody>
          <a:bodyPr>
            <a:normAutofit/>
          </a:bodyPr>
          <a:lstStyle/>
          <a:p>
            <a:pPr>
              <a:buFont typeface="Wingdings" panose="05000000000000000000" pitchFamily="2" charset="2"/>
              <a:buChar char="Ø"/>
            </a:pPr>
            <a:r>
              <a:rPr lang="en-US" sz="1600" b="0" i="0" dirty="0">
                <a:solidFill>
                  <a:srgbClr val="3C4043"/>
                </a:solidFill>
                <a:effectLst/>
                <a:latin typeface="Times New Roman" panose="02020603050405020304" pitchFamily="18" charset="0"/>
                <a:cs typeface="Times New Roman" panose="02020603050405020304" pitchFamily="18" charset="0"/>
              </a:rPr>
              <a:t>The U.S. Department of Transportation's (DOT) Bureau of Transportation Statistics tracks the on-time performance of domestic flights operated by large air carriers. Summary information on the number of on-time, delayed, canceled, and diverted flights is published in DOT's monthly Air Travel Consumer Report and in this dataset of 2015 flight delays and cancellations.</a:t>
            </a:r>
            <a:r>
              <a:rPr lang="en-US" sz="1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600" b="0" i="0" dirty="0">
                <a:solidFill>
                  <a:srgbClr val="3C4043"/>
                </a:solidFill>
                <a:effectLst/>
                <a:latin typeface="Times New Roman" panose="02020603050405020304" pitchFamily="18" charset="0"/>
                <a:cs typeface="Times New Roman" panose="02020603050405020304" pitchFamily="18" charset="0"/>
              </a:rPr>
              <a:t>The flight delay and cancellation data was collected and published by the DOT's Bureau of Transportation Statistics and is available from Kaggle</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Dataset – https://www.kaggle.com/datasets/usdot/flight-delays)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39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69E1-D221-C6DF-8E2F-2F173F9EA3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a:t>
            </a:r>
            <a:r>
              <a:rPr lang="en-US" dirty="0"/>
              <a:t> </a:t>
            </a:r>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28CA03-DE12-EED9-50E3-255B9F103CA9}"/>
              </a:ext>
            </a:extLst>
          </p:cNvPr>
          <p:cNvSpPr>
            <a:spLocks noGrp="1"/>
          </p:cNvSpPr>
          <p:nvPr>
            <p:ph idx="1"/>
          </p:nvPr>
        </p:nvSpPr>
        <p:spPr/>
        <p:txBody>
          <a:bodyPr>
            <a:norm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Handling missing values by dropping rows with missing data.</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Dropping unnecessary columns from the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Adding new column called Delay.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54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E47E-A685-B81C-6D0E-B9B83AEF121C}"/>
              </a:ext>
            </a:extLst>
          </p:cNvPr>
          <p:cNvSpPr>
            <a:spLocks noGrp="1"/>
          </p:cNvSpPr>
          <p:nvPr>
            <p:ph type="title"/>
          </p:nvPr>
        </p:nvSpPr>
        <p:spPr>
          <a:xfrm>
            <a:off x="331631" y="436513"/>
            <a:ext cx="5491316" cy="891238"/>
          </a:xfrm>
        </p:spPr>
        <p:txBody>
          <a:bodyPr/>
          <a:lstStyle/>
          <a:p>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1CB08BD-A03A-0453-4916-7C4EABCBDCA3}"/>
              </a:ext>
            </a:extLst>
          </p:cNvPr>
          <p:cNvPicPr>
            <a:picLocks noGrp="1" noChangeAspect="1"/>
          </p:cNvPicPr>
          <p:nvPr>
            <p:ph idx="1"/>
          </p:nvPr>
        </p:nvPicPr>
        <p:blipFill>
          <a:blip r:embed="rId2"/>
          <a:stretch>
            <a:fillRect/>
          </a:stretch>
        </p:blipFill>
        <p:spPr>
          <a:xfrm>
            <a:off x="527234" y="1209764"/>
            <a:ext cx="4774350" cy="2495238"/>
          </a:xfrm>
        </p:spPr>
      </p:pic>
      <p:pic>
        <p:nvPicPr>
          <p:cNvPr id="7" name="Picture 6">
            <a:extLst>
              <a:ext uri="{FF2B5EF4-FFF2-40B4-BE49-F238E27FC236}">
                <a16:creationId xmlns:a16="http://schemas.microsoft.com/office/drawing/2014/main" id="{BE06C62F-4C55-E129-4828-DD2FDE8CD66D}"/>
              </a:ext>
            </a:extLst>
          </p:cNvPr>
          <p:cNvPicPr>
            <a:picLocks noChangeAspect="1"/>
          </p:cNvPicPr>
          <p:nvPr/>
        </p:nvPicPr>
        <p:blipFill>
          <a:blip r:embed="rId3"/>
          <a:stretch>
            <a:fillRect/>
          </a:stretch>
        </p:blipFill>
        <p:spPr>
          <a:xfrm>
            <a:off x="527234" y="3937449"/>
            <a:ext cx="4774350" cy="2362570"/>
          </a:xfrm>
          <a:prstGeom prst="rect">
            <a:avLst/>
          </a:prstGeom>
        </p:spPr>
      </p:pic>
      <p:pic>
        <p:nvPicPr>
          <p:cNvPr id="9" name="Picture 8">
            <a:extLst>
              <a:ext uri="{FF2B5EF4-FFF2-40B4-BE49-F238E27FC236}">
                <a16:creationId xmlns:a16="http://schemas.microsoft.com/office/drawing/2014/main" id="{A8655183-2739-43AF-EE46-370E00319973}"/>
              </a:ext>
            </a:extLst>
          </p:cNvPr>
          <p:cNvPicPr>
            <a:picLocks noChangeAspect="1"/>
          </p:cNvPicPr>
          <p:nvPr/>
        </p:nvPicPr>
        <p:blipFill>
          <a:blip r:embed="rId4"/>
          <a:stretch>
            <a:fillRect/>
          </a:stretch>
        </p:blipFill>
        <p:spPr>
          <a:xfrm>
            <a:off x="6246264" y="1794440"/>
            <a:ext cx="4215260" cy="3821123"/>
          </a:xfrm>
          <a:prstGeom prst="rect">
            <a:avLst/>
          </a:prstGeom>
        </p:spPr>
      </p:pic>
    </p:spTree>
    <p:extLst>
      <p:ext uri="{BB962C8B-B14F-4D97-AF65-F5344CB8AC3E}">
        <p14:creationId xmlns:p14="http://schemas.microsoft.com/office/powerpoint/2010/main" val="361074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2B1-EFA5-018B-E12B-03687B1B5A8D}"/>
              </a:ext>
            </a:extLst>
          </p:cNvPr>
          <p:cNvSpPr>
            <a:spLocks noGrp="1"/>
          </p:cNvSpPr>
          <p:nvPr>
            <p:ph type="title"/>
          </p:nvPr>
        </p:nvSpPr>
        <p:spPr>
          <a:xfrm>
            <a:off x="575187" y="373627"/>
            <a:ext cx="10058400" cy="1371600"/>
          </a:xfrm>
        </p:spPr>
        <p:txBody>
          <a:bodyPr/>
          <a:lstStyle/>
          <a:p>
            <a:r>
              <a:rPr lang="en-IN"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031B5F11-BD8E-6CF9-0CDA-0355D4C5A661}"/>
              </a:ext>
            </a:extLst>
          </p:cNvPr>
          <p:cNvSpPr>
            <a:spLocks noGrp="1"/>
          </p:cNvSpPr>
          <p:nvPr>
            <p:ph idx="1"/>
          </p:nvPr>
        </p:nvSpPr>
        <p:spPr>
          <a:xfrm>
            <a:off x="1066800" y="1435509"/>
            <a:ext cx="10731910" cy="4994787"/>
          </a:xfrm>
        </p:spPr>
        <p:txBody>
          <a:bodyPr>
            <a:normAutofit fontScale="92500" lnSpcReduction="20000"/>
          </a:bodyPr>
          <a:lstStyle/>
          <a:p>
            <a:pPr marL="617220" lvl="1" indent="-342900">
              <a:buFont typeface="+mj-lt"/>
              <a:buAutoNum type="arabicPeriod"/>
            </a:pPr>
            <a:r>
              <a:rPr lang="en-IN" sz="1600" b="1" dirty="0">
                <a:latin typeface="Times New Roman" panose="02020603050405020304" pitchFamily="18" charset="0"/>
                <a:cs typeface="Times New Roman" panose="02020603050405020304" pitchFamily="18" charset="0"/>
              </a:rPr>
              <a:t>Decision Tree Algorithm:</a:t>
            </a:r>
            <a:r>
              <a:rPr lang="en-US" sz="1600" dirty="0">
                <a:latin typeface="Times New Roman" panose="02020603050405020304" pitchFamily="18" charset="0"/>
                <a:cs typeface="Times New Roman" panose="02020603050405020304" pitchFamily="18" charset="0"/>
              </a:rPr>
              <a:t>Decision trees are a machine learning algorithm that can be used to classify or regress data. They work by partitioning the data based on features, making decisions at each node. Decision trees are popular because they are simple and interpretable, and can handle both categorical and numerical data.</a:t>
            </a:r>
          </a:p>
          <a:p>
            <a:pPr marL="61722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617220" lvl="1" indent="-342900">
              <a:buFont typeface="+mj-lt"/>
              <a:buAutoNum type="arabicPeriod"/>
            </a:pPr>
            <a:r>
              <a:rPr lang="en-IN" sz="1600" b="1" dirty="0">
                <a:latin typeface="Times New Roman" panose="02020603050405020304" pitchFamily="18" charset="0"/>
                <a:cs typeface="Times New Roman" panose="02020603050405020304" pitchFamily="18" charset="0"/>
              </a:rPr>
              <a:t>Random Forest Algorithm:</a:t>
            </a:r>
            <a:r>
              <a:rPr lang="en-US" sz="1600" dirty="0">
                <a:latin typeface="Times New Roman" panose="02020603050405020304" pitchFamily="18" charset="0"/>
                <a:cs typeface="Times New Roman" panose="02020603050405020304" pitchFamily="18" charset="0"/>
              </a:rPr>
              <a:t>Random Forest is an ensemble learning algorithm that builds multiple decision trees to make predictions. It is robust to noisy data and can handle missing values well.</a:t>
            </a:r>
          </a:p>
          <a:p>
            <a:pPr marL="61722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617220" lvl="1" indent="-342900">
              <a:buFont typeface="+mj-lt"/>
              <a:buAutoNum type="arabicPeriod"/>
            </a:pPr>
            <a:r>
              <a:rPr lang="en-IN" sz="1600" b="1" dirty="0">
                <a:latin typeface="Times New Roman" panose="02020603050405020304" pitchFamily="18" charset="0"/>
                <a:cs typeface="Times New Roman" panose="02020603050405020304" pitchFamily="18" charset="0"/>
              </a:rPr>
              <a:t>Support Vector Machine:</a:t>
            </a:r>
            <a:r>
              <a:rPr lang="en-US" sz="1600" dirty="0">
                <a:latin typeface="Times New Roman" panose="02020603050405020304" pitchFamily="18" charset="0"/>
                <a:cs typeface="Times New Roman" panose="02020603050405020304" pitchFamily="18" charset="0"/>
              </a:rPr>
              <a:t>SVM is a supervised learning algorithm that finds the optimal line or hyperplane to separate data into classes. It works well with high-dimensional data and can handle non-linearly separable data.</a:t>
            </a:r>
          </a:p>
          <a:p>
            <a:pPr marL="61722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617220" lvl="1" indent="-342900">
              <a:buFont typeface="+mj-lt"/>
              <a:buAutoNum type="arabicPeriod"/>
            </a:pPr>
            <a:r>
              <a:rPr lang="en-IN" sz="1600" b="1" dirty="0">
                <a:latin typeface="Times New Roman" panose="02020603050405020304" pitchFamily="18" charset="0"/>
                <a:cs typeface="Times New Roman" panose="02020603050405020304" pitchFamily="18" charset="0"/>
              </a:rPr>
              <a:t>Logistic Regression Algorithm:</a:t>
            </a:r>
            <a:r>
              <a:rPr lang="en-US" sz="1600" dirty="0">
                <a:latin typeface="Times New Roman" panose="02020603050405020304" pitchFamily="18" charset="0"/>
                <a:cs typeface="Times New Roman" panose="02020603050405020304" pitchFamily="18" charset="0"/>
              </a:rPr>
              <a:t>Logistic regression is a statistical model that predicts the probability of a binary outcome, such as yes or no. It is a simple and interpretable model that can be used to handle both categorical and numerical features. Logistic regression can be extended to handle multi-class classification problems as well.</a:t>
            </a:r>
            <a:endParaRPr lang="en-IN" sz="1600" dirty="0">
              <a:latin typeface="Times New Roman" panose="02020603050405020304" pitchFamily="18" charset="0"/>
              <a:cs typeface="Times New Roman" panose="02020603050405020304" pitchFamily="18" charset="0"/>
            </a:endParaRPr>
          </a:p>
          <a:p>
            <a:pPr marL="0" indent="0">
              <a:buNone/>
            </a:pPr>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Training </a:t>
            </a:r>
            <a:r>
              <a:rPr lang="en-IN" sz="1800" dirty="0">
                <a:latin typeface="Times New Roman" panose="02020603050405020304" pitchFamily="18" charset="0"/>
                <a:cs typeface="Times New Roman" panose="02020603050405020304" pitchFamily="18" charset="0"/>
              </a:rPr>
              <a:t>set &amp; Testing set:</a:t>
            </a:r>
          </a:p>
          <a:p>
            <a:pPr marL="0" indent="0">
              <a:buNone/>
            </a:pPr>
            <a:r>
              <a:rPr lang="en-US" sz="1600" dirty="0">
                <a:latin typeface="Times New Roman" panose="02020603050405020304" pitchFamily="18" charset="0"/>
                <a:cs typeface="Times New Roman" panose="02020603050405020304" pitchFamily="18" charset="0"/>
              </a:rPr>
              <a:t>The data is divided into a 70% training set and a 30% test set. The training set is used to design and train a classifier, while the test set is reserved to evaluate the classifier's performance. Before training, the feature variables are standardized using </a:t>
            </a:r>
            <a:r>
              <a:rPr lang="en-US" sz="1600" dirty="0" err="1">
                <a:latin typeface="Times New Roman" panose="02020603050405020304" pitchFamily="18" charset="0"/>
                <a:cs typeface="Times New Roman" panose="02020603050405020304" pitchFamily="18" charset="0"/>
              </a:rPr>
              <a:t>StandardScaler</a:t>
            </a:r>
            <a:r>
              <a:rPr lang="en-US" sz="1600" dirty="0">
                <a:latin typeface="Times New Roman" panose="02020603050405020304" pitchFamily="18" charset="0"/>
                <a:cs typeface="Times New Roman" panose="02020603050405020304" pitchFamily="18" charset="0"/>
              </a:rPr>
              <a:t>. Once the classifier is trained, it can make predictions on the test set to assess its accuracy and effectiveness. This approach ensures that the classifier learns from a substantial portion of the data and can generalize well to unseen instances</a:t>
            </a:r>
            <a:r>
              <a:rPr lang="en-US" sz="1600" dirty="0"/>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35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F8F5-6FA2-8E05-9A55-B566E794D846}"/>
              </a:ext>
            </a:extLst>
          </p:cNvPr>
          <p:cNvSpPr>
            <a:spLocks noGrp="1"/>
          </p:cNvSpPr>
          <p:nvPr>
            <p:ph type="title"/>
          </p:nvPr>
        </p:nvSpPr>
        <p:spPr>
          <a:xfrm>
            <a:off x="663677" y="504942"/>
            <a:ext cx="10058400" cy="1371600"/>
          </a:xfrm>
        </p:spPr>
        <p:txBody>
          <a:bodyPr/>
          <a:lstStyle/>
          <a:p>
            <a:r>
              <a:rPr lang="en-US" dirty="0">
                <a:latin typeface="Times New Roman" panose="02020603050405020304" pitchFamily="18" charset="0"/>
                <a:cs typeface="Times New Roman" panose="02020603050405020304" pitchFamily="18" charset="0"/>
              </a:rPr>
              <a:t>Decision Tree:</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8C9FCE-7E2A-82C0-78E9-2025BC2EF645}"/>
              </a:ext>
            </a:extLst>
          </p:cNvPr>
          <p:cNvSpPr>
            <a:spLocks noGrp="1"/>
          </p:cNvSpPr>
          <p:nvPr>
            <p:ph idx="1"/>
          </p:nvPr>
        </p:nvSpPr>
        <p:spPr>
          <a:xfrm>
            <a:off x="889819" y="1434526"/>
            <a:ext cx="9581536" cy="3756905"/>
          </a:xfrm>
        </p:spPr>
        <p:txBody>
          <a:bodyPr>
            <a:normAutofit/>
          </a:bodyPr>
          <a:lstStyle/>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Decision Tree model is a type of supervised learning algorithm that is used for classification and regression tasks.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creates a tree-like model where each internal node represents a feature, each branch represents a decision rule, and each leaf node represents the outcome or class label.</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our analysis, we used the Decision Tree Classifier to predict flight delay categories based on various features such as scheduled arrival time, departure delay, etc.</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model achieved an accuracy score of 0.840, indicating its effectiveness in predicting flight delays.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72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7EE4-D8DE-75EA-276A-87314E685DE0}"/>
              </a:ext>
            </a:extLst>
          </p:cNvPr>
          <p:cNvSpPr>
            <a:spLocks noGrp="1"/>
          </p:cNvSpPr>
          <p:nvPr>
            <p:ph type="title"/>
          </p:nvPr>
        </p:nvSpPr>
        <p:spPr>
          <a:xfrm>
            <a:off x="703006" y="445949"/>
            <a:ext cx="10058400" cy="1371600"/>
          </a:xfrm>
        </p:spPr>
        <p:txBody>
          <a:bodyPr/>
          <a:lstStyle/>
          <a:p>
            <a:r>
              <a:rPr lang="en-US" dirty="0">
                <a:latin typeface="Times New Roman" panose="02020603050405020304" pitchFamily="18" charset="0"/>
                <a:cs typeface="Times New Roman" panose="02020603050405020304" pitchFamily="18" charset="0"/>
              </a:rPr>
              <a:t>Random Forest Classifier:</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D1F6CE-416D-5D7A-5F04-D1C13166141D}"/>
              </a:ext>
            </a:extLst>
          </p:cNvPr>
          <p:cNvSpPr>
            <a:spLocks noGrp="1"/>
          </p:cNvSpPr>
          <p:nvPr>
            <p:ph idx="1"/>
          </p:nvPr>
        </p:nvSpPr>
        <p:spPr>
          <a:xfrm>
            <a:off x="820994" y="1504188"/>
            <a:ext cx="10058400" cy="3849624"/>
          </a:xfrm>
        </p:spPr>
        <p:txBody>
          <a:bodyPr>
            <a:normAutofit/>
          </a:bodyPr>
          <a:lstStyle/>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Random Forest Classifier is an ensemble learning method that combines multiple decision trees to make predictions.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creates a collection of decision trees, where each tree makes a prediction, and the final prediction is determined by voting or averaging the predictions of all trees.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our analysis, we used the Random Forest Classifier to predict flight delay categories.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model achieved an accuracy score of 0.827, demonstrating its ability to effectively predict flight delays.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053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{3221ED0D-85AB-439D-9BF8-16EE4B6C8549}tf78829772_win32</Template>
  <TotalTime>250</TotalTime>
  <Words>1060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Garamond</vt:lpstr>
      <vt:lpstr>Sagona Book</vt:lpstr>
      <vt:lpstr>Sagona ExtraLight</vt:lpstr>
      <vt:lpstr>Times New Roman</vt:lpstr>
      <vt:lpstr>Wingdings</vt:lpstr>
      <vt:lpstr>SavonVTI</vt:lpstr>
      <vt:lpstr>A Comparative Study of Machine Learning Algorithms for Flight Delay  Prediction</vt:lpstr>
      <vt:lpstr>Problem Statement</vt:lpstr>
      <vt:lpstr>Methodology</vt:lpstr>
      <vt:lpstr>Data Collection</vt:lpstr>
      <vt:lpstr>Data Pre-Processing</vt:lpstr>
      <vt:lpstr>Exploratory Data Analysis</vt:lpstr>
      <vt:lpstr>Model Selection:</vt:lpstr>
      <vt:lpstr>Decision Tree: </vt:lpstr>
      <vt:lpstr>Random Forest Classifier: </vt:lpstr>
      <vt:lpstr>Support Vector Machine (SVM): </vt:lpstr>
      <vt:lpstr>Logistic Regression:</vt:lpstr>
      <vt:lpstr>Model Evalution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Machine Learning Algorithms for Flight Delay  Prediction</dc:title>
  <dc:creator>Aman Jawalekar</dc:creator>
  <cp:lastModifiedBy>Aman Jawalekar</cp:lastModifiedBy>
  <cp:revision>11</cp:revision>
  <dcterms:created xsi:type="dcterms:W3CDTF">2023-07-13T18:00:20Z</dcterms:created>
  <dcterms:modified xsi:type="dcterms:W3CDTF">2024-06-06T20:04:54Z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