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4"/>
  </p:sldMasterIdLst>
  <p:sldIdLst>
    <p:sldId id="292" r:id="rId5"/>
    <p:sldId id="309" r:id="rId6"/>
    <p:sldId id="311" r:id="rId7"/>
    <p:sldId id="312" r:id="rId8"/>
    <p:sldId id="323" r:id="rId9"/>
    <p:sldId id="313" r:id="rId10"/>
    <p:sldId id="314" r:id="rId11"/>
    <p:sldId id="324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</dgm:ptLst>
  <dgm:cxnLst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51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47608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167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18396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433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805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93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6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9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3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3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2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p797498e/twitter-entity-sentiment-analysi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359" y="1508504"/>
            <a:ext cx="4775075" cy="1630906"/>
          </a:xfrm>
        </p:spPr>
        <p:txBody>
          <a:bodyPr>
            <a:normAutofit/>
          </a:bodyPr>
          <a:lstStyle/>
          <a:p>
            <a:r>
              <a:rPr lang="en-IN" sz="2400" dirty="0"/>
              <a:t>Social Media Sentiment Analysis</a:t>
            </a:r>
            <a:endParaRPr lang="en-US" sz="6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9928" y="3254049"/>
            <a:ext cx="5840362" cy="1549864"/>
          </a:xfrm>
        </p:spPr>
        <p:txBody>
          <a:bodyPr>
            <a:normAutofit/>
          </a:bodyPr>
          <a:lstStyle/>
          <a:p>
            <a:r>
              <a:rPr lang="en-IN" sz="2400" dirty="0"/>
              <a:t>Aman Jawalekar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59" y="153725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3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397368"/>
              </p:ext>
            </p:extLst>
          </p:nvPr>
        </p:nvGraphicFramePr>
        <p:xfrm>
          <a:off x="1060172" y="2014194"/>
          <a:ext cx="8494645" cy="427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94E82C0-A7EE-57FA-72A8-341AF30685BA}"/>
              </a:ext>
            </a:extLst>
          </p:cNvPr>
          <p:cNvSpPr txBox="1"/>
          <p:nvPr/>
        </p:nvSpPr>
        <p:spPr>
          <a:xfrm>
            <a:off x="165865" y="2663551"/>
            <a:ext cx="992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b="0" i="0" dirty="0">
                <a:effectLst/>
                <a:latin typeface="-apple-system"/>
              </a:rPr>
              <a:t>Use NLP to analyze customer sentiment from social media platforms (e.g., Twitter) to understand public</a:t>
            </a:r>
          </a:p>
          <a:p>
            <a:pPr lvl="0" algn="just"/>
            <a:r>
              <a:rPr lang="en-US" b="0" i="0" dirty="0">
                <a:effectLst/>
                <a:latin typeface="-apple-system"/>
              </a:rPr>
              <a:t>perception of the brand.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EC43-F404-52A5-8EF0-830412F9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2A85-DB29-6BCC-B166-CD84B7A6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Inter"/>
              </a:rPr>
              <a:t>The dataset for this project was sourced from Kaggle’s </a:t>
            </a:r>
            <a:r>
              <a:rPr lang="en-US" sz="2000" i="1" dirty="0">
                <a:latin typeface="Inter"/>
              </a:rPr>
              <a:t>Twitter Entity Sentiment Analysis</a:t>
            </a:r>
            <a:r>
              <a:rPr lang="en-US" sz="2000" dirty="0">
                <a:latin typeface="Inter"/>
              </a:rPr>
              <a:t> collection. It contains 74,681 records organized into four columns: </a:t>
            </a:r>
            <a:r>
              <a:rPr lang="en-US" sz="2000" b="1" dirty="0">
                <a:latin typeface="Inter"/>
              </a:rPr>
              <a:t>ID</a:t>
            </a:r>
            <a:r>
              <a:rPr lang="en-US" sz="2000" dirty="0">
                <a:latin typeface="Inter"/>
              </a:rPr>
              <a:t>, </a:t>
            </a:r>
            <a:r>
              <a:rPr lang="en-US" sz="2000" b="1" dirty="0">
                <a:latin typeface="Inter"/>
              </a:rPr>
              <a:t>Entity</a:t>
            </a:r>
            <a:r>
              <a:rPr lang="en-US" sz="2000" dirty="0">
                <a:latin typeface="Inter"/>
              </a:rPr>
              <a:t>, </a:t>
            </a:r>
            <a:r>
              <a:rPr lang="en-US" sz="2000" b="1" dirty="0">
                <a:latin typeface="Inter"/>
              </a:rPr>
              <a:t>Sentiment</a:t>
            </a:r>
            <a:r>
              <a:rPr lang="en-US" sz="2000" dirty="0">
                <a:latin typeface="Inter"/>
              </a:rPr>
              <a:t>, and </a:t>
            </a:r>
            <a:r>
              <a:rPr lang="en-US" sz="2000" b="1" dirty="0">
                <a:latin typeface="Inter"/>
              </a:rPr>
              <a:t>Tweet</a:t>
            </a:r>
            <a:r>
              <a:rPr lang="en-US" sz="2000" dirty="0">
                <a:latin typeface="Inter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Inter"/>
              </a:rPr>
              <a:t> The data consists of tweets mentioning various brands and entities, each labeled with a sentiment category—</a:t>
            </a:r>
            <a:r>
              <a:rPr lang="en-US" sz="2000" b="1" dirty="0">
                <a:latin typeface="Inter"/>
              </a:rPr>
              <a:t>Positive</a:t>
            </a:r>
            <a:r>
              <a:rPr lang="en-US" sz="2000" dirty="0">
                <a:latin typeface="Inter"/>
              </a:rPr>
              <a:t>, </a:t>
            </a:r>
            <a:r>
              <a:rPr lang="en-US" sz="2000" b="1" dirty="0">
                <a:latin typeface="Inter"/>
              </a:rPr>
              <a:t>Negative</a:t>
            </a:r>
            <a:r>
              <a:rPr lang="en-US" sz="2000" dirty="0">
                <a:latin typeface="Inter"/>
              </a:rPr>
              <a:t>, or </a:t>
            </a:r>
            <a:r>
              <a:rPr lang="en-US" sz="2000" b="1" dirty="0">
                <a:latin typeface="Inter"/>
              </a:rPr>
              <a:t>Neutral</a:t>
            </a:r>
            <a:r>
              <a:rPr lang="en-US" sz="2000" dirty="0">
                <a:latin typeface="Inter"/>
              </a:rPr>
              <a:t>—making it suitable for sentiment classification tasks.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Inter"/>
              </a:rPr>
              <a:t>This dataset was compiled from Twitter posts, ensuring a diverse range of opinions across different entities. Since it is pre-labeled, it allows for efficient application of supervised learning techniques, and it adheres to privacy standards by excluding any personally identifiable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Inter"/>
                <a:cs typeface="Times New Roman" panose="02020603050405020304" pitchFamily="18" charset="0"/>
              </a:rPr>
              <a:t>Dataset – </a:t>
            </a:r>
            <a:r>
              <a:rPr lang="en-IN" sz="2000" b="0" i="0" u="none" strike="noStrike" dirty="0">
                <a:solidFill>
                  <a:srgbClr val="202124"/>
                </a:solidFill>
                <a:effectLst/>
                <a:latin typeface="Inter"/>
                <a:hlinkClick r:id="rId2"/>
              </a:rPr>
              <a:t>https://www.kaggle.com/datasets/jp797498e/twitter-entity-sentiment-analysis/data</a:t>
            </a:r>
            <a:endParaRPr lang="en-IN" sz="1600" dirty="0">
              <a:latin typeface="Inte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69E1-D221-C6DF-8E2F-2F173F9E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Pre-Processing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CA03-DE12-EED9-50E3-255B9F10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709878" cy="33986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code demonstrates the data preprocessing stage of a natural language processing (NLP) project for sentiment analysis.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main objective is to clean and prepare raw text data for analysis by a machine learning model. It uses the </a:t>
            </a:r>
            <a:r>
              <a:rPr lang="en-US" sz="1600" dirty="0" err="1"/>
              <a:t>spaCy</a:t>
            </a:r>
            <a:r>
              <a:rPr lang="en-US" sz="1600" dirty="0"/>
              <a:t> library for advanced text processing and regular expressions for initial cleaning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443AA-E1F3-2973-B702-86507AA8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212" y="2160589"/>
            <a:ext cx="5619256" cy="2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91017A-7566-2A1E-A196-C22730096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95" y="839662"/>
            <a:ext cx="5279476" cy="34343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EBAA23-EAB0-9673-B6D3-082D0BADFF20}"/>
              </a:ext>
            </a:extLst>
          </p:cNvPr>
          <p:cNvSpPr txBox="1"/>
          <p:nvPr/>
        </p:nvSpPr>
        <p:spPr>
          <a:xfrm>
            <a:off x="5174974" y="4386469"/>
            <a:ext cx="3558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/>
              </a:rPr>
              <a:t>The code initializes an instance of </a:t>
            </a:r>
            <a:r>
              <a:rPr lang="en-US" dirty="0" err="1">
                <a:latin typeface="Inter"/>
              </a:rPr>
              <a:t>SentimentIntensityAnalyzer</a:t>
            </a:r>
            <a:r>
              <a:rPr lang="en-US" dirty="0">
                <a:latin typeface="Inter"/>
              </a:rPr>
              <a:t>, which is the VADER model. VADER does not require training and works by using a pre-built dictionary of sentiment-ranked words.</a:t>
            </a:r>
            <a:endParaRPr lang="en-IN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8207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E47E-A685-B81C-6D0E-B9B83AEF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31" y="436513"/>
            <a:ext cx="5491316" cy="891238"/>
          </a:xfrm>
        </p:spPr>
        <p:txBody>
          <a:bodyPr>
            <a:normAutofit/>
          </a:bodyPr>
          <a:lstStyle/>
          <a:p>
            <a:r>
              <a:rPr lang="en-US" dirty="0">
                <a:latin typeface="Inter"/>
                <a:cs typeface="Times New Roman" panose="02020603050405020304" pitchFamily="18" charset="0"/>
              </a:rPr>
              <a:t>Exploratory Data Analysis</a:t>
            </a:r>
            <a:endParaRPr lang="en-IN" dirty="0">
              <a:latin typeface="Inter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19DA5-3B2C-089C-9B2B-7D206AC1B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80" y="1327751"/>
            <a:ext cx="5795408" cy="43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F2B1-EFA5-018B-E12B-03687B1B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87" y="373627"/>
            <a:ext cx="10058400" cy="1371600"/>
          </a:xfrm>
        </p:spPr>
        <p:txBody>
          <a:bodyPr/>
          <a:lstStyle/>
          <a:p>
            <a:r>
              <a:rPr lang="en-IN" dirty="0">
                <a:latin typeface="Inter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1D562-3878-4B6D-EB21-F34D6A18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769" y="72954"/>
            <a:ext cx="5812044" cy="3039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2C51E3-DCB8-9112-8FF7-3A89A61F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0" y="3296464"/>
            <a:ext cx="6294177" cy="34090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D5B609-53D5-9DFC-D52E-17DCB5A5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092" y="3219140"/>
            <a:ext cx="4339482" cy="32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D13B-2374-7D56-CE85-3DEA3D4B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Inter"/>
              </a:rPr>
              <a:t>Strategies to Improve Brand Perception</a:t>
            </a:r>
            <a:br>
              <a:rPr lang="en-US" b="1" dirty="0">
                <a:latin typeface="Inter"/>
              </a:rPr>
            </a:br>
            <a:endParaRPr lang="en-IN" dirty="0"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F82D-5976-0163-6378-333875D1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Identify Key Pain Points:</a:t>
            </a:r>
            <a:r>
              <a:rPr lang="en-US" dirty="0">
                <a:latin typeface="Inter"/>
              </a:rPr>
              <a:t> Detect recurring complaints via negative sentiment spikes and respond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Amplify Positive Experiences:</a:t>
            </a:r>
            <a:r>
              <a:rPr lang="en-US" dirty="0">
                <a:latin typeface="Inter"/>
              </a:rPr>
              <a:t> Promote positive feedback through retweets, testimonials, and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Engage Proactively:</a:t>
            </a:r>
            <a:r>
              <a:rPr lang="en-US" dirty="0">
                <a:latin typeface="Inter"/>
              </a:rPr>
              <a:t> Address neutral/mixed sentiments with FAQs, tutorials, and live Q&amp;A sessions.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Monitor Trends:</a:t>
            </a:r>
            <a:r>
              <a:rPr lang="en-US" dirty="0">
                <a:latin typeface="Inter"/>
              </a:rPr>
              <a:t> Track sentiment over time and plan communication during updates or launches.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Inter"/>
              </a:rPr>
              <a:t>Personalize Communication:</a:t>
            </a:r>
            <a:r>
              <a:rPr lang="en-US" dirty="0">
                <a:latin typeface="Inter"/>
              </a:rPr>
              <a:t> Segment audiences by sentiment and tailor marketing or support accordingly.</a:t>
            </a:r>
          </a:p>
          <a:p>
            <a:endParaRPr lang="en-IN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4162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3D8A-3667-4A2F-332F-F564AD01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109" y="2966427"/>
            <a:ext cx="3672348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530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371</TotalTime>
  <Words>343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Inter</vt:lpstr>
      <vt:lpstr>Times New Roman</vt:lpstr>
      <vt:lpstr>Trebuchet MS</vt:lpstr>
      <vt:lpstr>Wingdings</vt:lpstr>
      <vt:lpstr>Wingdings 3</vt:lpstr>
      <vt:lpstr>Facet</vt:lpstr>
      <vt:lpstr>Social Media Sentiment Analysis</vt:lpstr>
      <vt:lpstr>Problem Statement</vt:lpstr>
      <vt:lpstr>Data Collection</vt:lpstr>
      <vt:lpstr>Text Pre-Processing</vt:lpstr>
      <vt:lpstr>PowerPoint Presentation</vt:lpstr>
      <vt:lpstr>Exploratory Data Analysis</vt:lpstr>
      <vt:lpstr>Result</vt:lpstr>
      <vt:lpstr>Strategies to Improve Brand Perception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Comparative Study of Machine Learning Algorithms for Flight Delay  Prediction</dc:title>
  <dc:creator>Aman Jawalekar</dc:creator>
  <cp:lastModifiedBy>Aman Jawalekar</cp:lastModifiedBy>
  <cp:revision>15</cp:revision>
  <dcterms:created xsi:type="dcterms:W3CDTF">2023-07-13T18:00:20Z</dcterms:created>
  <dcterms:modified xsi:type="dcterms:W3CDTF">2025-08-28T15:53:13Z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