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4" r:id="rId4"/>
    <p:sldId id="257" r:id="rId5"/>
    <p:sldId id="260" r:id="rId6"/>
    <p:sldId id="261" r:id="rId7"/>
    <p:sldId id="271" r:id="rId8"/>
    <p:sldId id="273" r:id="rId9"/>
    <p:sldId id="270" r:id="rId10"/>
    <p:sldId id="272" r:id="rId11"/>
    <p:sldId id="275" r:id="rId12"/>
    <p:sldId id="264" r:id="rId13"/>
    <p:sldId id="276" r:id="rId14"/>
    <p:sldId id="277" r:id="rId15"/>
    <p:sldId id="265" r:id="rId16"/>
    <p:sldId id="266"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0A2"/>
    <a:srgbClr val="9A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84E90DA-92F5-4D8C-8712-2D94F65DE33A}" type="datetimeFigureOut">
              <a:rPr lang="en-US" smtClean="0"/>
              <a:pPr/>
              <a:t>3/30/2018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18E42B1-1814-4310-84E5-058C47D4DA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E90DA-92F5-4D8C-8712-2D94F65DE33A}"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E42B1-1814-4310-84E5-058C47D4D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E90DA-92F5-4D8C-8712-2D94F65DE33A}"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E42B1-1814-4310-84E5-058C47D4D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F84E90DA-92F5-4D8C-8712-2D94F65DE33A}" type="datetimeFigureOut">
              <a:rPr lang="en-US" smtClean="0"/>
              <a:pPr/>
              <a:t>3/30/2018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18E42B1-1814-4310-84E5-058C47D4D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F84E90DA-92F5-4D8C-8712-2D94F65DE33A}" type="datetimeFigureOut">
              <a:rPr lang="en-US" smtClean="0"/>
              <a:pPr/>
              <a:t>3/30/2018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18E42B1-1814-4310-84E5-058C47D4DAE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84E90DA-92F5-4D8C-8712-2D94F65DE33A}" type="datetimeFigureOut">
              <a:rPr lang="en-US" smtClean="0"/>
              <a:pPr/>
              <a:t>3/30/2018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18E42B1-1814-4310-84E5-058C47D4DA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F84E90DA-92F5-4D8C-8712-2D94F65DE33A}" type="datetimeFigureOut">
              <a:rPr lang="en-US" smtClean="0"/>
              <a:pPr/>
              <a:t>3/30/2018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18E42B1-1814-4310-84E5-058C47D4D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4E90DA-92F5-4D8C-8712-2D94F65DE33A}" type="datetimeFigureOut">
              <a:rPr lang="en-US" smtClean="0"/>
              <a:pPr/>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E42B1-1814-4310-84E5-058C47D4D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F84E90DA-92F5-4D8C-8712-2D94F65DE33A}" type="datetimeFigureOut">
              <a:rPr lang="en-US" smtClean="0"/>
              <a:pPr/>
              <a:t>3/30/2018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18E42B1-1814-4310-84E5-058C47D4D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84E90DA-92F5-4D8C-8712-2D94F65DE33A}" type="datetimeFigureOut">
              <a:rPr lang="en-US" smtClean="0"/>
              <a:pPr/>
              <a:t>3/30/2018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18E42B1-1814-4310-84E5-058C47D4D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F84E90DA-92F5-4D8C-8712-2D94F65DE33A}" type="datetimeFigureOut">
              <a:rPr lang="en-US" smtClean="0"/>
              <a:pPr/>
              <a:t>3/30/2018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18E42B1-1814-4310-84E5-058C47D4D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84E90DA-92F5-4D8C-8712-2D94F65DE33A}" type="datetimeFigureOut">
              <a:rPr lang="en-US" smtClean="0"/>
              <a:pPr/>
              <a:t>3/30/2018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18E42B1-1814-4310-84E5-058C47D4DAE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828800"/>
            <a:ext cx="8062912" cy="1470025"/>
          </a:xfrm>
          <a:noFill/>
          <a:scene3d>
            <a:camera prst="orthographicFront"/>
            <a:lightRig rig="contrasting" dir="t">
              <a:rot lat="0" lon="0" rev="3600000"/>
            </a:lightRig>
          </a:scene3d>
          <a:sp3d prstMaterial="plastic">
            <a:bevelT w="127000" h="38200" prst="relaxedInset"/>
            <a:contourClr>
              <a:schemeClr val="accent5"/>
            </a:contourClr>
          </a:sp3d>
        </p:spPr>
        <p:style>
          <a:lnRef idx="0">
            <a:schemeClr val="accent5"/>
          </a:lnRef>
          <a:fillRef idx="3">
            <a:schemeClr val="accent5"/>
          </a:fillRef>
          <a:effectRef idx="3">
            <a:schemeClr val="accent5"/>
          </a:effectRef>
          <a:fontRef idx="minor">
            <a:schemeClr val="lt1"/>
          </a:fontRef>
        </p:style>
        <p:txBody>
          <a:bodyPr>
            <a:normAutofit fontScale="90000"/>
            <a:sp3d extrusionH="57150">
              <a:bevelT w="82550" h="38100" prst="coolSlant"/>
            </a:sp3d>
          </a:bodyPr>
          <a:lstStyle/>
          <a:p>
            <a:r>
              <a:rPr lang="en-US" sz="7200" dirty="0" smtClean="0">
                <a:solidFill>
                  <a:srgbClr val="C800A2"/>
                </a:solidFill>
              </a:rPr>
              <a:t>Attendance Management System</a:t>
            </a:r>
            <a:endParaRPr lang="en-US" sz="7200" dirty="0">
              <a:solidFill>
                <a:srgbClr val="C800A2"/>
              </a:solidFill>
            </a:endParaRPr>
          </a:p>
        </p:txBody>
      </p:sp>
      <p:sp>
        <p:nvSpPr>
          <p:cNvPr id="4" name="Subtitle 3"/>
          <p:cNvSpPr>
            <a:spLocks noGrp="1"/>
          </p:cNvSpPr>
          <p:nvPr>
            <p:ph type="subTitle" idx="1"/>
          </p:nvPr>
        </p:nvSpPr>
        <p:spPr>
          <a:xfrm>
            <a:off x="533400" y="3810000"/>
            <a:ext cx="8062912" cy="1752600"/>
          </a:xfrm>
        </p:spPr>
        <p:txBody>
          <a:bodyPr/>
          <a:lstStyle/>
          <a:p>
            <a:endParaRPr lang="en-US" dirty="0"/>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7772400" cy="5200650"/>
          </a:xfrm>
          <a:prstGeom prst="rect">
            <a:avLst/>
          </a:prstGeom>
        </p:spPr>
      </p:pic>
      <p:sp>
        <p:nvSpPr>
          <p:cNvPr id="3" name="Title 2"/>
          <p:cNvSpPr>
            <a:spLocks noGrp="1"/>
          </p:cNvSpPr>
          <p:nvPr>
            <p:ph type="title"/>
          </p:nvPr>
        </p:nvSpPr>
        <p:spPr/>
        <p:txBody>
          <a:bodyPr/>
          <a:lstStyle/>
          <a:p>
            <a:pPr algn="ctr"/>
            <a:r>
              <a:rPr lang="en-IN" dirty="0" smtClean="0">
                <a:solidFill>
                  <a:srgbClr val="C800A2"/>
                </a:solidFill>
              </a:rPr>
              <a:t>Student’s View</a:t>
            </a:r>
            <a:endParaRPr lang="en-IN" dirty="0">
              <a:solidFill>
                <a:srgbClr val="C800A2"/>
              </a:solidFill>
            </a:endParaRPr>
          </a:p>
        </p:txBody>
      </p:sp>
    </p:spTree>
    <p:extLst>
      <p:ext uri="{BB962C8B-B14F-4D97-AF65-F5344CB8AC3E}">
        <p14:creationId xmlns:p14="http://schemas.microsoft.com/office/powerpoint/2010/main" val="298746186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solidFill>
                  <a:srgbClr val="C800A2"/>
                </a:solidFill>
              </a:rPr>
              <a:t>Importance</a:t>
            </a:r>
            <a:endParaRPr lang="en-IN" dirty="0">
              <a:solidFill>
                <a:srgbClr val="C800A2"/>
              </a:solidFill>
            </a:endParaRPr>
          </a:p>
        </p:txBody>
      </p:sp>
      <p:sp>
        <p:nvSpPr>
          <p:cNvPr id="4" name="Content Placeholder 3"/>
          <p:cNvSpPr>
            <a:spLocks noGrp="1"/>
          </p:cNvSpPr>
          <p:nvPr>
            <p:ph idx="1"/>
          </p:nvPr>
        </p:nvSpPr>
        <p:spPr/>
        <p:txBody>
          <a:bodyPr/>
          <a:lstStyle/>
          <a:p>
            <a:r>
              <a:rPr lang="en-IN" dirty="0" smtClean="0"/>
              <a:t>It can be used in institutions with low finance.</a:t>
            </a:r>
          </a:p>
          <a:p>
            <a:r>
              <a:rPr lang="en-IN" dirty="0" smtClean="0"/>
              <a:t>It will make the use of pen-n-paper technique obsolete.</a:t>
            </a:r>
          </a:p>
          <a:p>
            <a:r>
              <a:rPr lang="en-IN" dirty="0" smtClean="0"/>
              <a:t>It can work easily in minimum requirements.</a:t>
            </a:r>
          </a:p>
          <a:p>
            <a:r>
              <a:rPr lang="en-IN" dirty="0" smtClean="0"/>
              <a:t>It Doesn’t require much </a:t>
            </a:r>
            <a:r>
              <a:rPr lang="en-IN" dirty="0" err="1" smtClean="0"/>
              <a:t>maintaince</a:t>
            </a:r>
            <a:r>
              <a:rPr lang="en-IN" dirty="0" smtClean="0"/>
              <a:t>.</a:t>
            </a:r>
          </a:p>
          <a:p>
            <a:pPr marL="64008"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740886984"/>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951706"/>
          </a:xfrm>
        </p:spPr>
        <p:txBody>
          <a:bodyPr/>
          <a:lstStyle/>
          <a:p>
            <a:pPr algn="ctr"/>
            <a:r>
              <a:rPr lang="en-US" dirty="0" smtClean="0">
                <a:solidFill>
                  <a:srgbClr val="C800A2"/>
                </a:solidFill>
              </a:rPr>
              <a:t>Methodology</a:t>
            </a:r>
            <a:endParaRPr lang="en-US" dirty="0">
              <a:solidFill>
                <a:srgbClr val="C800A2"/>
              </a:solidFill>
            </a:endParaRPr>
          </a:p>
        </p:txBody>
      </p:sp>
      <p:sp>
        <p:nvSpPr>
          <p:cNvPr id="5" name="Content Placeholder 4"/>
          <p:cNvSpPr>
            <a:spLocks noGrp="1"/>
          </p:cNvSpPr>
          <p:nvPr>
            <p:ph idx="1"/>
          </p:nvPr>
        </p:nvSpPr>
        <p:spPr>
          <a:xfrm>
            <a:off x="457200" y="1447800"/>
            <a:ext cx="8229600" cy="5007008"/>
          </a:xfrm>
        </p:spPr>
        <p:txBody>
          <a:bodyPr>
            <a:normAutofit/>
          </a:bodyPr>
          <a:lstStyle/>
          <a:p>
            <a:pPr>
              <a:buNone/>
            </a:pPr>
            <a:r>
              <a:rPr lang="en-US" sz="320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The main methodology behind the project is to use a java application in the front end along with a server hosting tool like WAMP server in the back end to allow faculties to maintain attendance of students in an easy manner, and view it on the student end so they can keep a record of it with the help of a proper interface.</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800A2"/>
                </a:solidFill>
              </a:rPr>
              <a:t>Phase I</a:t>
            </a:r>
            <a:endParaRPr lang="en-IN" dirty="0">
              <a:solidFill>
                <a:srgbClr val="C800A2"/>
              </a:solidFill>
            </a:endParaRPr>
          </a:p>
        </p:txBody>
      </p:sp>
      <p:sp>
        <p:nvSpPr>
          <p:cNvPr id="3" name="Content Placeholder 2"/>
          <p:cNvSpPr>
            <a:spLocks noGrp="1"/>
          </p:cNvSpPr>
          <p:nvPr>
            <p:ph idx="1"/>
          </p:nvPr>
        </p:nvSpPr>
        <p:spPr/>
        <p:txBody>
          <a:bodyPr/>
          <a:lstStyle/>
          <a:p>
            <a:r>
              <a:rPr lang="en-IN" dirty="0" smtClean="0"/>
              <a:t>Information gathering.</a:t>
            </a:r>
          </a:p>
          <a:p>
            <a:r>
              <a:rPr lang="en-IN" dirty="0" smtClean="0"/>
              <a:t>Building basic structure of the project on paper.</a:t>
            </a:r>
          </a:p>
          <a:p>
            <a:endParaRPr lang="en-IN" dirty="0" smtClean="0"/>
          </a:p>
          <a:p>
            <a:r>
              <a:rPr lang="en-IN" dirty="0" smtClean="0"/>
              <a:t>Installing the tools required to build the project.</a:t>
            </a:r>
          </a:p>
          <a:p>
            <a:r>
              <a:rPr lang="en-IN" dirty="0" smtClean="0"/>
              <a:t>Created the basic interface.</a:t>
            </a:r>
          </a:p>
          <a:p>
            <a:endParaRPr lang="en-IN" dirty="0"/>
          </a:p>
        </p:txBody>
      </p:sp>
    </p:spTree>
    <p:extLst>
      <p:ext uri="{BB962C8B-B14F-4D97-AF65-F5344CB8AC3E}">
        <p14:creationId xmlns:p14="http://schemas.microsoft.com/office/powerpoint/2010/main" val="527806827"/>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800A2"/>
                </a:solidFill>
              </a:rPr>
              <a:t>Phase II</a:t>
            </a:r>
            <a:endParaRPr lang="en-IN" dirty="0">
              <a:solidFill>
                <a:srgbClr val="C800A2"/>
              </a:solidFill>
            </a:endParaRPr>
          </a:p>
        </p:txBody>
      </p:sp>
      <p:sp>
        <p:nvSpPr>
          <p:cNvPr id="3" name="Content Placeholder 2"/>
          <p:cNvSpPr>
            <a:spLocks noGrp="1"/>
          </p:cNvSpPr>
          <p:nvPr>
            <p:ph idx="1"/>
          </p:nvPr>
        </p:nvSpPr>
        <p:spPr/>
        <p:txBody>
          <a:bodyPr/>
          <a:lstStyle/>
          <a:p>
            <a:r>
              <a:rPr lang="en-IN" dirty="0" smtClean="0"/>
              <a:t>Backend development.</a:t>
            </a:r>
          </a:p>
          <a:p>
            <a:r>
              <a:rPr lang="en-IN" dirty="0" smtClean="0"/>
              <a:t>Enhancing the UI.</a:t>
            </a:r>
          </a:p>
          <a:p>
            <a:r>
              <a:rPr lang="en-IN" dirty="0" smtClean="0"/>
              <a:t>Connecting the backend using JDBC MySQL Drivers.</a:t>
            </a:r>
          </a:p>
          <a:p>
            <a:r>
              <a:rPr lang="en-IN" dirty="0" smtClean="0"/>
              <a:t>Testing the project.</a:t>
            </a:r>
          </a:p>
          <a:p>
            <a:r>
              <a:rPr lang="en-IN" dirty="0"/>
              <a:t>B</a:t>
            </a:r>
            <a:r>
              <a:rPr lang="en-IN" dirty="0" smtClean="0"/>
              <a:t>uilding the test database.</a:t>
            </a:r>
          </a:p>
          <a:p>
            <a:r>
              <a:rPr lang="en-IN" dirty="0" smtClean="0"/>
              <a:t>Generation of Project Report.</a:t>
            </a:r>
            <a:endParaRPr lang="en-IN" dirty="0"/>
          </a:p>
        </p:txBody>
      </p:sp>
    </p:spTree>
    <p:extLst>
      <p:ext uri="{BB962C8B-B14F-4D97-AF65-F5344CB8AC3E}">
        <p14:creationId xmlns:p14="http://schemas.microsoft.com/office/powerpoint/2010/main" val="2603784041"/>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pPr algn="ctr"/>
            <a:r>
              <a:rPr lang="en-US" dirty="0" smtClean="0">
                <a:solidFill>
                  <a:srgbClr val="C800A2"/>
                </a:solidFill>
              </a:rPr>
              <a:t>Outcome</a:t>
            </a:r>
            <a:endParaRPr lang="en-US" dirty="0">
              <a:solidFill>
                <a:srgbClr val="C800A2"/>
              </a:solidFill>
            </a:endParaRPr>
          </a:p>
        </p:txBody>
      </p:sp>
      <p:sp>
        <p:nvSpPr>
          <p:cNvPr id="3" name="Content Placeholder 2"/>
          <p:cNvSpPr>
            <a:spLocks noGrp="1"/>
          </p:cNvSpPr>
          <p:nvPr>
            <p:ph idx="1"/>
          </p:nvPr>
        </p:nvSpPr>
        <p:spPr>
          <a:xfrm>
            <a:off x="457200" y="1295400"/>
            <a:ext cx="8229600" cy="5159408"/>
          </a:xfrm>
        </p:spPr>
        <p:txBody>
          <a:bodyPr>
            <a:noAutofit/>
          </a:bodyPr>
          <a:lstStyle/>
          <a:p>
            <a:pPr>
              <a:buNone/>
            </a:pPr>
            <a:r>
              <a:rPr lang="en-US" sz="3200" dirty="0" smtClean="0"/>
              <a:t>	</a:t>
            </a:r>
            <a:r>
              <a:rPr lang="en-US" dirty="0" smtClean="0"/>
              <a:t>The traditional method could easily allow for impersonation and the attendance sheet could be stolen or lost. In paper attendance, it is difficult to ascertain the number of students that have made the minimum percentage and thus eligible for exam. Thus, there is a need for a system that would eliminate all of these trouble spots. </a:t>
            </a:r>
            <a:r>
              <a:rPr lang="en-US" sz="3200" dirty="0" smtClean="0">
                <a:latin typeface="Arial Unicode MS" pitchFamily="34" charset="-128"/>
                <a:ea typeface="Arial Unicode MS" pitchFamily="34" charset="-128"/>
                <a:cs typeface="Arial Unicode MS" pitchFamily="34" charset="-128"/>
              </a:rPr>
              <a:t>	</a:t>
            </a:r>
          </a:p>
          <a:p>
            <a:endParaRPr lang="en-US" sz="3200" dirty="0">
              <a:latin typeface="Arial Unicode MS" pitchFamily="34" charset="-128"/>
              <a:ea typeface="Arial Unicode MS" pitchFamily="34" charset="-128"/>
              <a:cs typeface="Arial Unicode MS" pitchFamily="34" charset="-128"/>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800A2"/>
                </a:solidFill>
              </a:rPr>
              <a:t>References</a:t>
            </a:r>
            <a:endParaRPr lang="en-US" dirty="0">
              <a:solidFill>
                <a:srgbClr val="C800A2"/>
              </a:solidFill>
            </a:endParaRPr>
          </a:p>
        </p:txBody>
      </p:sp>
      <p:sp>
        <p:nvSpPr>
          <p:cNvPr id="3" name="Content Placeholder 2"/>
          <p:cNvSpPr>
            <a:spLocks noGrp="1"/>
          </p:cNvSpPr>
          <p:nvPr>
            <p:ph idx="1"/>
          </p:nvPr>
        </p:nvSpPr>
        <p:spPr>
          <a:xfrm>
            <a:off x="457200" y="1371600"/>
            <a:ext cx="8229600" cy="5083208"/>
          </a:xfrm>
        </p:spPr>
        <p:txBody>
          <a:bodyPr>
            <a:noAutofit/>
          </a:bodyPr>
          <a:lstStyle/>
          <a:p>
            <a:r>
              <a:rPr lang="en-IN" sz="2400" dirty="0" smtClean="0"/>
              <a:t>1</a:t>
            </a:r>
            <a:r>
              <a:rPr lang="en-IN" sz="2400" dirty="0"/>
              <a:t>. Herbert Schildt, JAVA: The Complete Reference, Oracle Press, 2004</a:t>
            </a:r>
          </a:p>
          <a:p>
            <a:r>
              <a:rPr lang="en-IN" sz="2400" dirty="0"/>
              <a:t>2. E. Balagurusamy, Programming with JAVA, McGraw Hill Pvt. Ltd., Delhi, 2015</a:t>
            </a:r>
          </a:p>
          <a:p>
            <a:r>
              <a:rPr lang="en-IN" sz="2400" dirty="0"/>
              <a:t>3. Stack Overflow, </a:t>
            </a:r>
            <a:r>
              <a:rPr lang="en-IN" sz="2400" dirty="0" smtClean="0"/>
              <a:t>http</a:t>
            </a:r>
            <a:r>
              <a:rPr lang="en-IN" sz="2400" dirty="0"/>
              <a:t>://stackoverflow.com/. </a:t>
            </a:r>
          </a:p>
          <a:p>
            <a:r>
              <a:rPr lang="en-IN" sz="2400" dirty="0"/>
              <a:t>4. W3Schools Online Web Tutorials, </a:t>
            </a:r>
            <a:r>
              <a:rPr lang="en-IN" sz="2400" dirty="0" smtClean="0"/>
              <a:t>W3schools.com. </a:t>
            </a:r>
            <a:endParaRPr lang="en-IN" sz="2400" dirty="0"/>
          </a:p>
          <a:p>
            <a:r>
              <a:rPr lang="en-IN" sz="2400" dirty="0"/>
              <a:t>5</a:t>
            </a:r>
            <a:r>
              <a:rPr lang="en-IN" sz="2400" dirty="0" smtClean="0"/>
              <a:t>. </a:t>
            </a:r>
            <a:r>
              <a:rPr lang="en-IN" sz="2400" dirty="0"/>
              <a:t>Head First Java by Kathy Sierra and Bert Bates, 1st Edition, O Reilly Media, 2005.</a:t>
            </a:r>
          </a:p>
          <a:p>
            <a:r>
              <a:rPr lang="en-IN" sz="2400" dirty="0"/>
              <a:t>6</a:t>
            </a:r>
            <a:r>
              <a:rPr lang="en-IN" sz="2400" dirty="0" smtClean="0"/>
              <a:t>. </a:t>
            </a:r>
            <a:r>
              <a:rPr lang="en-IN" sz="2400" dirty="0"/>
              <a:t>MySQL Cookbook by Paul DuBois, 3rd Edition, O Reilly Media, 2014.</a:t>
            </a:r>
          </a:p>
          <a:p>
            <a:pPr>
              <a:buNone/>
            </a:pP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285706"/>
          </a:xfrm>
        </p:spPr>
        <p:txBody>
          <a:bodyPr>
            <a:normAutofit/>
          </a:bodyPr>
          <a:lstStyle/>
          <a:p>
            <a:pPr algn="ctr"/>
            <a:r>
              <a:rPr lang="en-US" sz="8000" dirty="0" smtClean="0">
                <a:solidFill>
                  <a:srgbClr val="C800A2"/>
                </a:solidFill>
                <a:latin typeface="AR JULIAN" pitchFamily="2" charset="0"/>
              </a:rPr>
              <a:t>Thank You !</a:t>
            </a:r>
            <a:endParaRPr lang="en-US" sz="8000" dirty="0">
              <a:solidFill>
                <a:srgbClr val="C800A2"/>
              </a:solidFill>
              <a:latin typeface="AR JULIAN" pitchFamily="2"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800A2"/>
                </a:solidFill>
              </a:rPr>
              <a:t>Team Members</a:t>
            </a:r>
            <a:endParaRPr lang="en-US" dirty="0">
              <a:solidFill>
                <a:srgbClr val="C800A2"/>
              </a:solidFill>
            </a:endParaRPr>
          </a:p>
        </p:txBody>
      </p:sp>
      <p:sp>
        <p:nvSpPr>
          <p:cNvPr id="3" name="Content Placeholder 2"/>
          <p:cNvSpPr>
            <a:spLocks noGrp="1"/>
          </p:cNvSpPr>
          <p:nvPr>
            <p:ph idx="1"/>
          </p:nvPr>
        </p:nvSpPr>
        <p:spPr/>
        <p:txBody>
          <a:bodyPr>
            <a:normAutofit lnSpcReduction="10000"/>
          </a:bodyPr>
          <a:lstStyle/>
          <a:p>
            <a:pPr>
              <a:buNone/>
            </a:pPr>
            <a:endParaRPr lang="en-US" dirty="0" smtClean="0"/>
          </a:p>
          <a:p>
            <a:pPr algn="ctr">
              <a:buNone/>
            </a:pPr>
            <a:r>
              <a:rPr lang="en-US" sz="2800" dirty="0" smtClean="0">
                <a:latin typeface="Arial" pitchFamily="34" charset="0"/>
                <a:cs typeface="Arial" pitchFamily="34" charset="0"/>
              </a:rPr>
              <a:t>Amanjeet Singh -  1401051085</a:t>
            </a:r>
          </a:p>
          <a:p>
            <a:pPr algn="ctr">
              <a:buNone/>
            </a:pPr>
            <a:r>
              <a:rPr lang="en-US" sz="2800" dirty="0" smtClean="0">
                <a:latin typeface="Arial" pitchFamily="34" charset="0"/>
                <a:cs typeface="Arial" pitchFamily="34" charset="0"/>
              </a:rPr>
              <a:t>Deepanshu Joshi – 1401051077</a:t>
            </a:r>
          </a:p>
          <a:p>
            <a:pPr algn="ctr">
              <a:buNone/>
            </a:pPr>
            <a:r>
              <a:rPr lang="en-US" sz="2800" dirty="0" smtClean="0">
                <a:latin typeface="Arial" pitchFamily="34" charset="0"/>
                <a:cs typeface="Arial" pitchFamily="34" charset="0"/>
              </a:rPr>
              <a:t>Ashish Singh Panwar </a:t>
            </a:r>
            <a:r>
              <a:rPr lang="en-US" sz="2800" dirty="0">
                <a:latin typeface="Arial" pitchFamily="34" charset="0"/>
                <a:cs typeface="Arial" pitchFamily="34" charset="0"/>
              </a:rPr>
              <a:t>-  </a:t>
            </a:r>
            <a:r>
              <a:rPr lang="en-US" sz="2800" dirty="0" smtClean="0">
                <a:latin typeface="Arial" pitchFamily="34" charset="0"/>
                <a:cs typeface="Arial" pitchFamily="34" charset="0"/>
              </a:rPr>
              <a:t>1401051034</a:t>
            </a:r>
          </a:p>
          <a:p>
            <a:pPr>
              <a:buNone/>
            </a:pPr>
            <a:endParaRPr lang="en-US" dirty="0" smtClean="0"/>
          </a:p>
          <a:p>
            <a:pPr algn="ctr">
              <a:buNone/>
            </a:pPr>
            <a:r>
              <a:rPr lang="en-US" sz="2800" dirty="0" smtClean="0"/>
              <a:t>Under the Guidance of </a:t>
            </a:r>
          </a:p>
          <a:p>
            <a:pPr algn="ctr">
              <a:buNone/>
            </a:pPr>
            <a:r>
              <a:rPr lang="en-US" sz="2800" b="1" dirty="0" smtClean="0"/>
              <a:t>Dr. Narendra Kumar</a:t>
            </a:r>
          </a:p>
          <a:p>
            <a:pPr algn="ctr">
              <a:buNone/>
            </a:pPr>
            <a:r>
              <a:rPr lang="en-US" sz="2800" dirty="0" smtClean="0"/>
              <a:t>Faculty, Department of Information Technology, DIT University.</a:t>
            </a:r>
            <a:endParaRPr lang="en-US" sz="2800" dirty="0"/>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800A2"/>
                </a:solidFill>
              </a:rPr>
              <a:t>Objective</a:t>
            </a:r>
            <a:endParaRPr lang="en-IN" dirty="0">
              <a:solidFill>
                <a:srgbClr val="C800A2"/>
              </a:solidFill>
            </a:endParaRPr>
          </a:p>
        </p:txBody>
      </p:sp>
      <p:sp>
        <p:nvSpPr>
          <p:cNvPr id="3" name="Content Placeholder 2"/>
          <p:cNvSpPr>
            <a:spLocks noGrp="1"/>
          </p:cNvSpPr>
          <p:nvPr>
            <p:ph idx="1"/>
          </p:nvPr>
        </p:nvSpPr>
        <p:spPr/>
        <p:txBody>
          <a:bodyPr/>
          <a:lstStyle/>
          <a:p>
            <a:r>
              <a:rPr lang="en-IN" dirty="0" smtClean="0"/>
              <a:t>To remove the use of pen and paper means for taking the attendance.</a:t>
            </a:r>
          </a:p>
          <a:p>
            <a:r>
              <a:rPr lang="en-IN" dirty="0" smtClean="0"/>
              <a:t>To reduce the malpractices of faking someone’s presence.</a:t>
            </a:r>
          </a:p>
          <a:p>
            <a:r>
              <a:rPr lang="en-IN" dirty="0" smtClean="0"/>
              <a:t>To avoid marking of backdate attendance.</a:t>
            </a:r>
          </a:p>
          <a:p>
            <a:r>
              <a:rPr lang="en-IN" dirty="0" smtClean="0"/>
              <a:t>To provide a cost efficient alternative.</a:t>
            </a:r>
          </a:p>
          <a:p>
            <a:pPr marL="64008" indent="0">
              <a:buNone/>
            </a:pPr>
            <a:endParaRPr lang="en-IN" dirty="0" smtClean="0"/>
          </a:p>
        </p:txBody>
      </p:sp>
    </p:spTree>
    <p:extLst>
      <p:ext uri="{BB962C8B-B14F-4D97-AF65-F5344CB8AC3E}">
        <p14:creationId xmlns:p14="http://schemas.microsoft.com/office/powerpoint/2010/main" val="3718994719"/>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2551906"/>
          </a:xfrm>
        </p:spPr>
        <p:txBody>
          <a:bodyPr>
            <a:normAutofit/>
          </a:bodyPr>
          <a:lstStyle/>
          <a:p>
            <a:pPr algn="ctr"/>
            <a:r>
              <a:rPr lang="en-US" sz="4900" dirty="0" smtClean="0">
                <a:solidFill>
                  <a:srgbClr val="C800A2"/>
                </a:solidFill>
                <a:latin typeface="Arial Unicode MS" pitchFamily="34" charset="-128"/>
                <a:ea typeface="Arial Unicode MS" pitchFamily="34" charset="-128"/>
                <a:cs typeface="Arial Unicode MS" pitchFamily="34" charset="-128"/>
              </a:rPr>
              <a:t>Attendance Management System</a:t>
            </a:r>
            <a:r>
              <a:rPr lang="en-US" dirty="0" smtClean="0">
                <a:solidFill>
                  <a:schemeClr val="accent3">
                    <a:lumMod val="75000"/>
                  </a:schemeClr>
                </a:solidFill>
                <a:latin typeface="Arial Unicode MS" pitchFamily="34" charset="-128"/>
                <a:ea typeface="Arial Unicode MS" pitchFamily="34" charset="-128"/>
                <a:cs typeface="Arial Unicode MS" pitchFamily="34" charset="-128"/>
              </a:rPr>
              <a:t/>
            </a:r>
            <a:br>
              <a:rPr lang="en-US" dirty="0" smtClean="0">
                <a:solidFill>
                  <a:schemeClr val="accent3">
                    <a:lumMod val="75000"/>
                  </a:schemeClr>
                </a:solidFill>
                <a:latin typeface="Arial Unicode MS" pitchFamily="34" charset="-128"/>
                <a:ea typeface="Arial Unicode MS" pitchFamily="34" charset="-128"/>
                <a:cs typeface="Arial Unicode MS" pitchFamily="34" charset="-128"/>
              </a:rPr>
            </a:br>
            <a:endParaRPr lang="en-US" dirty="0">
              <a:solidFill>
                <a:schemeClr val="accent3">
                  <a:lumMod val="75000"/>
                </a:schemeClr>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457200" y="2438400"/>
            <a:ext cx="8229600" cy="4016408"/>
          </a:xfrm>
        </p:spPr>
        <p:txBody>
          <a:bodyPr>
            <a:normAutofit/>
          </a:bodyPr>
          <a:lstStyle/>
          <a:p>
            <a:r>
              <a:rPr lang="en-US" sz="3200" dirty="0" smtClean="0">
                <a:latin typeface="Arial Unicode MS" pitchFamily="34" charset="-128"/>
                <a:ea typeface="Arial Unicode MS" pitchFamily="34" charset="-128"/>
                <a:cs typeface="Arial Unicode MS" pitchFamily="34" charset="-128"/>
              </a:rPr>
              <a:t>As the name suggests, Attendance Management System is an application that makes it an ease to update attendance on one end and view the same on the other.</a:t>
            </a:r>
          </a:p>
          <a:p>
            <a:r>
              <a:rPr lang="en-US" sz="3200" dirty="0" smtClean="0">
                <a:latin typeface="Arial Unicode MS" pitchFamily="34" charset="-128"/>
                <a:ea typeface="Arial Unicode MS" pitchFamily="34" charset="-128"/>
                <a:cs typeface="Arial Unicode MS" pitchFamily="34" charset="-128"/>
              </a:rPr>
              <a:t>It works on the concept of time clocks.</a:t>
            </a:r>
            <a:endParaRPr lang="en-US" sz="3200" dirty="0">
              <a:latin typeface="Arial Unicode MS" pitchFamily="34" charset="-128"/>
              <a:ea typeface="Arial Unicode MS" pitchFamily="34" charset="-128"/>
              <a:cs typeface="Arial Unicode MS" pitchFamily="34" charset="-128"/>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bodyPr>
          <a:lstStyle/>
          <a:p>
            <a:pPr algn="ctr"/>
            <a:r>
              <a:rPr lang="en-US" sz="4400" dirty="0" smtClean="0">
                <a:solidFill>
                  <a:srgbClr val="C800A2"/>
                </a:solidFill>
              </a:rPr>
              <a:t>Introduction</a:t>
            </a:r>
            <a:endParaRPr lang="en-US" sz="4400" dirty="0">
              <a:solidFill>
                <a:srgbClr val="C800A2"/>
              </a:solidFill>
            </a:endParaRPr>
          </a:p>
        </p:txBody>
      </p:sp>
      <p:sp>
        <p:nvSpPr>
          <p:cNvPr id="3" name="Content Placeholder 2"/>
          <p:cNvSpPr>
            <a:spLocks noGrp="1"/>
          </p:cNvSpPr>
          <p:nvPr>
            <p:ph idx="1"/>
          </p:nvPr>
        </p:nvSpPr>
        <p:spPr>
          <a:xfrm>
            <a:off x="457200" y="1143000"/>
            <a:ext cx="8229600" cy="5311808"/>
          </a:xfrm>
        </p:spPr>
        <p:txBody>
          <a:bodyPr>
            <a:noAutofit/>
          </a:bodyPr>
          <a:lstStyle/>
          <a:p>
            <a:r>
              <a:rPr lang="en-IN" dirty="0" smtClean="0"/>
              <a:t>Attendance Management System is a user-friendly, and fully featured student attendance management application.</a:t>
            </a:r>
          </a:p>
          <a:p>
            <a:r>
              <a:rPr lang="en-IN" dirty="0" smtClean="0"/>
              <a:t>It captures data from Time and Attendance Terminals, and simultaneously allows optional PC entry.</a:t>
            </a:r>
            <a:endParaRPr lang="en-US" dirty="0" smtClean="0"/>
          </a:p>
          <a:p>
            <a:r>
              <a:rPr lang="en-IN" dirty="0" smtClean="0"/>
              <a:t>Automatically calculates attendance percentage, total classes attended and unattended classes for a particular student.</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42106"/>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609600"/>
            <a:ext cx="8229600" cy="5845208"/>
          </a:xfrm>
        </p:spPr>
        <p:txBody>
          <a:bodyPr>
            <a:normAutofit/>
          </a:bodyPr>
          <a:lstStyle/>
          <a:p>
            <a:r>
              <a:rPr lang="en-IN" dirty="0" smtClean="0"/>
              <a:t>Enables performing some key administrative functions such as tracking absences, getting debar list, etc.</a:t>
            </a:r>
            <a:endParaRPr lang="en-US" dirty="0" smtClean="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It eliminates the need of </a:t>
            </a:r>
            <a:r>
              <a:rPr lang="en-IN" dirty="0" smtClean="0"/>
              <a:t>keeping attendance records on paper, or on spreadsheets.</a:t>
            </a:r>
          </a:p>
          <a:p>
            <a:r>
              <a:rPr lang="en-IN" dirty="0" smtClean="0">
                <a:ea typeface="Arial Unicode MS" pitchFamily="34" charset="-128"/>
                <a:cs typeface="Arial Unicode MS" pitchFamily="34" charset="-128"/>
              </a:rPr>
              <a:t>Moreover, one will not have to apply formulae to separately calculate percentages</a:t>
            </a:r>
            <a:r>
              <a:rPr lang="en-IN"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52400"/>
            <a:ext cx="6324600" cy="2062103"/>
          </a:xfrm>
          <a:prstGeom prst="rect">
            <a:avLst/>
          </a:prstGeom>
          <a:noFill/>
        </p:spPr>
        <p:txBody>
          <a:bodyPr wrap="square" rtlCol="0">
            <a:spAutoFit/>
          </a:bodyPr>
          <a:lstStyle/>
          <a:p>
            <a:pPr algn="ctr"/>
            <a:r>
              <a:rPr lang="en-US" sz="3200" dirty="0" smtClean="0"/>
              <a:t>Attendance Management System</a:t>
            </a:r>
          </a:p>
          <a:p>
            <a:pPr algn="ctr"/>
            <a:r>
              <a:rPr lang="en-US" sz="3200" dirty="0" smtClean="0"/>
              <a:t>(User Interface)</a:t>
            </a:r>
          </a:p>
          <a:p>
            <a:pPr algn="ctr"/>
            <a:endParaRPr lang="en-US" sz="3200" dirty="0"/>
          </a:p>
        </p:txBody>
      </p:sp>
      <p:pic>
        <p:nvPicPr>
          <p:cNvPr id="5" name="Picture 4" descr="C:\Users\Aman\Desktop\Resume\ONGC\Screenshot (20).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8642"/>
            <a:ext cx="7467600" cy="4485958"/>
          </a:xfrm>
          <a:prstGeom prst="rect">
            <a:avLst/>
          </a:prstGeom>
          <a:noFill/>
          <a:ln>
            <a:noFill/>
          </a:ln>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800A2"/>
                </a:solidFill>
              </a:rPr>
              <a:t>Teacher’s View</a:t>
            </a:r>
            <a:endParaRPr lang="en-IN" dirty="0">
              <a:solidFill>
                <a:srgbClr val="C800A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7696199" cy="4930775"/>
          </a:xfrm>
        </p:spPr>
      </p:pic>
    </p:spTree>
    <p:extLst>
      <p:ext uri="{BB962C8B-B14F-4D97-AF65-F5344CB8AC3E}">
        <p14:creationId xmlns:p14="http://schemas.microsoft.com/office/powerpoint/2010/main" val="86424609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52600"/>
            <a:ext cx="7772400" cy="4705350"/>
          </a:xfrm>
          <a:prstGeom prst="rect">
            <a:avLst/>
          </a:prstGeom>
        </p:spPr>
      </p:pic>
      <p:sp>
        <p:nvSpPr>
          <p:cNvPr id="6" name="Title 5"/>
          <p:cNvSpPr>
            <a:spLocks noGrp="1"/>
          </p:cNvSpPr>
          <p:nvPr>
            <p:ph type="title"/>
          </p:nvPr>
        </p:nvSpPr>
        <p:spPr/>
        <p:txBody>
          <a:bodyPr/>
          <a:lstStyle/>
          <a:p>
            <a:pPr algn="ctr"/>
            <a:r>
              <a:rPr lang="en-IN" dirty="0" smtClean="0">
                <a:solidFill>
                  <a:srgbClr val="C800A2"/>
                </a:solidFill>
              </a:rPr>
              <a:t>Student roll of the class selected</a:t>
            </a:r>
            <a:endParaRPr lang="en-IN" dirty="0">
              <a:solidFill>
                <a:srgbClr val="C800A2"/>
              </a:solidFill>
            </a:endParaRPr>
          </a:p>
        </p:txBody>
      </p:sp>
    </p:spTree>
  </p:cSld>
  <p:clrMapOvr>
    <a:masterClrMapping/>
  </p:clrMapOvr>
  <p:transition spd="slow">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413</TotalTime>
  <Words>433</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 JULIAN</vt:lpstr>
      <vt:lpstr>Arial</vt:lpstr>
      <vt:lpstr>Century Gothic</vt:lpstr>
      <vt:lpstr>Verdana</vt:lpstr>
      <vt:lpstr>Wingdings 2</vt:lpstr>
      <vt:lpstr>Verve</vt:lpstr>
      <vt:lpstr>Attendance Management System</vt:lpstr>
      <vt:lpstr>Team Members</vt:lpstr>
      <vt:lpstr>Objective</vt:lpstr>
      <vt:lpstr>Attendance Management System </vt:lpstr>
      <vt:lpstr>Introduction</vt:lpstr>
      <vt:lpstr> </vt:lpstr>
      <vt:lpstr>PowerPoint Presentation</vt:lpstr>
      <vt:lpstr>Teacher’s View</vt:lpstr>
      <vt:lpstr>Student roll of the class selected</vt:lpstr>
      <vt:lpstr>Student’s View</vt:lpstr>
      <vt:lpstr>Importance</vt:lpstr>
      <vt:lpstr>Methodology</vt:lpstr>
      <vt:lpstr>Phase I</vt:lpstr>
      <vt:lpstr>Phase II</vt:lpstr>
      <vt:lpstr>Outcome</vt:lpstr>
      <vt:lpstr>References</vt:lpstr>
      <vt:lpstr>Thank 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dc:title>
  <dc:creator>Honey</dc:creator>
  <cp:lastModifiedBy>Amanjeet Singh</cp:lastModifiedBy>
  <cp:revision>51</cp:revision>
  <dcterms:created xsi:type="dcterms:W3CDTF">2017-02-08T16:00:44Z</dcterms:created>
  <dcterms:modified xsi:type="dcterms:W3CDTF">2018-03-30T08:34:55Z</dcterms:modified>
</cp:coreProperties>
</file>