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Dance Guru"/>
          <p:cNvSpPr txBox="1"/>
          <p:nvPr>
            <p:ph type="ctrTitle"/>
          </p:nvPr>
        </p:nvSpPr>
        <p:spPr>
          <a:xfrm>
            <a:off x="1270000" y="3333750"/>
            <a:ext cx="10464800" cy="3302000"/>
          </a:xfrm>
          <a:prstGeom prst="rect">
            <a:avLst/>
          </a:prstGeom>
        </p:spPr>
        <p:txBody>
          <a:bodyPr/>
          <a:lstStyle/>
          <a:p>
            <a:pPr/>
            <a:r>
              <a:t>Dance Guru</a:t>
            </a:r>
          </a:p>
        </p:txBody>
      </p:sp>
      <p:sp>
        <p:nvSpPr>
          <p:cNvPr id="120" name="-Making a Teachers Profession much easy."/>
          <p:cNvSpPr txBox="1"/>
          <p:nvPr>
            <p:ph type="subTitle" sz="quarter" idx="1"/>
          </p:nvPr>
        </p:nvSpPr>
        <p:spPr>
          <a:xfrm>
            <a:off x="1270000" y="6737350"/>
            <a:ext cx="10464800" cy="1130300"/>
          </a:xfrm>
          <a:prstGeom prst="rect">
            <a:avLst/>
          </a:prstGeom>
        </p:spPr>
        <p:txBody>
          <a:bodyPr/>
          <a:lstStyle/>
          <a:p>
            <a:pPr/>
            <a:r>
              <a:t>-Making a Teachers Profession much easy.</a:t>
            </a:r>
          </a:p>
        </p:txBody>
      </p:sp>
      <p:pic>
        <p:nvPicPr>
          <p:cNvPr id="121" name="DGicon.jpg" descr="DGicon.jpg"/>
          <p:cNvPicPr>
            <a:picLocks noChangeAspect="1"/>
          </p:cNvPicPr>
          <p:nvPr/>
        </p:nvPicPr>
        <p:blipFill>
          <a:blip r:embed="rId2">
            <a:extLst/>
          </a:blip>
          <a:stretch>
            <a:fillRect/>
          </a:stretch>
        </p:blipFill>
        <p:spPr>
          <a:xfrm>
            <a:off x="3938667" y="244744"/>
            <a:ext cx="5127466" cy="512746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lt" backwards="0">
                                    <p:tmAbs val="0"/>
                                  </p:iterate>
                                  <p:childTnLst>
                                    <p:set>
                                      <p:cBhvr>
                                        <p:cTn id="6" fill="hold"/>
                                        <p:tgtEl>
                                          <p:spTgt spid="119"/>
                                        </p:tgtEl>
                                        <p:attrNameLst>
                                          <p:attrName>style.visibility</p:attrName>
                                        </p:attrNameLst>
                                      </p:cBhvr>
                                      <p:to>
                                        <p:strVal val="visible"/>
                                      </p:to>
                                    </p:set>
                                    <p:animEffect filter="fade" transition="in">
                                      <p:cBhvr>
                                        <p:cTn id="7" dur="2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tumblr_omi4cfcR261shgs1po1_500.gif" descr="tumblr_omi4cfcR261shgs1po1_500.gif"/>
          <p:cNvPicPr>
            <a:picLocks noChangeAspect="0"/>
          </p:cNvPicPr>
          <p:nvPr/>
        </p:nvPicPr>
        <p:blipFill>
          <a:blip r:embed="rId2">
            <a:extLst/>
          </a:blip>
          <a:stretch>
            <a:fillRect/>
          </a:stretch>
        </p:blipFill>
        <p:spPr>
          <a:xfrm>
            <a:off x="-905944" y="-71973"/>
            <a:ext cx="14816688" cy="989754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IDEA !"/>
          <p:cNvSpPr txBox="1"/>
          <p:nvPr>
            <p:ph type="title"/>
          </p:nvPr>
        </p:nvSpPr>
        <p:spPr>
          <a:prstGeom prst="rect">
            <a:avLst/>
          </a:prstGeom>
        </p:spPr>
        <p:txBody>
          <a:bodyPr/>
          <a:lstStyle/>
          <a:p>
            <a:pPr/>
            <a:r>
              <a:t>IDEA !</a:t>
            </a:r>
          </a:p>
        </p:txBody>
      </p:sp>
      <p:sp>
        <p:nvSpPr>
          <p:cNvPr id="124" name="What if a teacher can record his or her dance moves on to students phone and those same moves can be performed by the student in the absence of the teacher and still gets to know whether the step was done correct or not."/>
          <p:cNvSpPr txBox="1"/>
          <p:nvPr>
            <p:ph type="body" idx="1"/>
          </p:nvPr>
        </p:nvSpPr>
        <p:spPr>
          <a:prstGeom prst="rect">
            <a:avLst/>
          </a:prstGeom>
        </p:spPr>
        <p:txBody>
          <a:bodyPr/>
          <a:lstStyle>
            <a:lvl1pPr marL="0" indent="0" algn="ctr">
              <a:buSzTx/>
              <a:buNone/>
            </a:lvl1pPr>
          </a:lstStyle>
          <a:p>
            <a:pPr/>
            <a:r>
              <a:t>What if a teacher can record his or her dance moves on to students phone and those same moves can be performed by the student in the absence of the teacher and still gets to know whether the step was done correct or not.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Right"/>
          <p:cNvSpPr/>
          <p:nvPr/>
        </p:nvSpPr>
        <p:spPr>
          <a:xfrm>
            <a:off x="7881104" y="5285195"/>
            <a:ext cx="910409" cy="91041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mn-lt"/>
                <a:ea typeface="+mn-ea"/>
                <a:cs typeface="+mn-cs"/>
                <a:sym typeface="Helvetica Neue Medium"/>
              </a:defRPr>
            </a:lvl1pPr>
          </a:lstStyle>
          <a:p>
            <a:pPr/>
            <a:r>
              <a:t>Right</a:t>
            </a:r>
          </a:p>
        </p:txBody>
      </p:sp>
      <p:sp>
        <p:nvSpPr>
          <p:cNvPr id="127" name="Wrong"/>
          <p:cNvSpPr/>
          <p:nvPr/>
        </p:nvSpPr>
        <p:spPr>
          <a:xfrm>
            <a:off x="7926199" y="5285195"/>
            <a:ext cx="820220" cy="910410"/>
          </a:xfrm>
          <a:prstGeom prst="roundRect">
            <a:avLst>
              <a:gd name="adj" fmla="val 16710"/>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mn-lt"/>
                <a:ea typeface="+mn-ea"/>
                <a:cs typeface="+mn-cs"/>
                <a:sym typeface="Helvetica Neue Medium"/>
              </a:defRPr>
            </a:lvl1pPr>
          </a:lstStyle>
          <a:p>
            <a:pPr/>
            <a:r>
              <a:t>Wrong</a:t>
            </a:r>
          </a:p>
        </p:txBody>
      </p:sp>
      <p:sp>
        <p:nvSpPr>
          <p:cNvPr id="128" name="High Heel"/>
          <p:cNvSpPr/>
          <p:nvPr/>
        </p:nvSpPr>
        <p:spPr>
          <a:xfrm>
            <a:off x="10767086" y="3023735"/>
            <a:ext cx="1006847" cy="824019"/>
          </a:xfrm>
          <a:custGeom>
            <a:avLst/>
            <a:gdLst/>
            <a:ahLst/>
            <a:cxnLst>
              <a:cxn ang="0">
                <a:pos x="wd2" y="hd2"/>
              </a:cxn>
              <a:cxn ang="5400000">
                <a:pos x="wd2" y="hd2"/>
              </a:cxn>
              <a:cxn ang="10800000">
                <a:pos x="wd2" y="hd2"/>
              </a:cxn>
              <a:cxn ang="16200000">
                <a:pos x="wd2" y="hd2"/>
              </a:cxn>
            </a:cxnLst>
            <a:rect l="0" t="0" r="r" b="b"/>
            <a:pathLst>
              <a:path w="21237" h="21586" fill="norm" stroke="1" extrusionOk="0">
                <a:moveTo>
                  <a:pt x="18731" y="4"/>
                </a:moveTo>
                <a:cubicBezTo>
                  <a:pt x="18645" y="22"/>
                  <a:pt x="18602" y="99"/>
                  <a:pt x="18602" y="99"/>
                </a:cubicBezTo>
                <a:lnTo>
                  <a:pt x="14428" y="6099"/>
                </a:lnTo>
                <a:cubicBezTo>
                  <a:pt x="10754" y="11722"/>
                  <a:pt x="7681" y="15356"/>
                  <a:pt x="7681" y="15356"/>
                </a:cubicBezTo>
                <a:cubicBezTo>
                  <a:pt x="5780" y="17393"/>
                  <a:pt x="4741" y="16858"/>
                  <a:pt x="3499" y="16884"/>
                </a:cubicBezTo>
                <a:cubicBezTo>
                  <a:pt x="2193" y="16911"/>
                  <a:pt x="1910" y="16991"/>
                  <a:pt x="1316" y="17162"/>
                </a:cubicBezTo>
                <a:cubicBezTo>
                  <a:pt x="89" y="17519"/>
                  <a:pt x="5" y="20754"/>
                  <a:pt x="0" y="21434"/>
                </a:cubicBezTo>
                <a:cubicBezTo>
                  <a:pt x="0" y="21513"/>
                  <a:pt x="48" y="21559"/>
                  <a:pt x="75" y="21559"/>
                </a:cubicBezTo>
                <a:cubicBezTo>
                  <a:pt x="2320" y="21553"/>
                  <a:pt x="10718" y="21553"/>
                  <a:pt x="10718" y="21553"/>
                </a:cubicBezTo>
                <a:cubicBezTo>
                  <a:pt x="11318" y="21553"/>
                  <a:pt x="11456" y="21269"/>
                  <a:pt x="11551" y="20939"/>
                </a:cubicBezTo>
                <a:cubicBezTo>
                  <a:pt x="13446" y="14577"/>
                  <a:pt x="15936" y="11736"/>
                  <a:pt x="15936" y="11736"/>
                </a:cubicBezTo>
                <a:cubicBezTo>
                  <a:pt x="16923" y="12725"/>
                  <a:pt x="16790" y="15191"/>
                  <a:pt x="16790" y="15191"/>
                </a:cubicBezTo>
                <a:lnTo>
                  <a:pt x="16790" y="21586"/>
                </a:lnTo>
                <a:lnTo>
                  <a:pt x="17953" y="21586"/>
                </a:lnTo>
                <a:cubicBezTo>
                  <a:pt x="17953" y="18191"/>
                  <a:pt x="18967" y="12032"/>
                  <a:pt x="18967" y="12032"/>
                </a:cubicBezTo>
                <a:cubicBezTo>
                  <a:pt x="19423" y="9474"/>
                  <a:pt x="20777" y="9843"/>
                  <a:pt x="21191" y="6204"/>
                </a:cubicBezTo>
                <a:cubicBezTo>
                  <a:pt x="21600" y="2564"/>
                  <a:pt x="19116" y="264"/>
                  <a:pt x="19116" y="264"/>
                </a:cubicBezTo>
                <a:cubicBezTo>
                  <a:pt x="18946" y="26"/>
                  <a:pt x="18817" y="-14"/>
                  <a:pt x="18731" y="4"/>
                </a:cubicBez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9" name="High Heel"/>
          <p:cNvSpPr/>
          <p:nvPr/>
        </p:nvSpPr>
        <p:spPr>
          <a:xfrm>
            <a:off x="778745" y="3696989"/>
            <a:ext cx="1006846" cy="824018"/>
          </a:xfrm>
          <a:custGeom>
            <a:avLst/>
            <a:gdLst/>
            <a:ahLst/>
            <a:cxnLst>
              <a:cxn ang="0">
                <a:pos x="wd2" y="hd2"/>
              </a:cxn>
              <a:cxn ang="5400000">
                <a:pos x="wd2" y="hd2"/>
              </a:cxn>
              <a:cxn ang="10800000">
                <a:pos x="wd2" y="hd2"/>
              </a:cxn>
              <a:cxn ang="16200000">
                <a:pos x="wd2" y="hd2"/>
              </a:cxn>
            </a:cxnLst>
            <a:rect l="0" t="0" r="r" b="b"/>
            <a:pathLst>
              <a:path w="21237" h="21586" fill="norm" stroke="1" extrusionOk="0">
                <a:moveTo>
                  <a:pt x="18731" y="4"/>
                </a:moveTo>
                <a:cubicBezTo>
                  <a:pt x="18645" y="22"/>
                  <a:pt x="18602" y="99"/>
                  <a:pt x="18602" y="99"/>
                </a:cubicBezTo>
                <a:lnTo>
                  <a:pt x="14428" y="6099"/>
                </a:lnTo>
                <a:cubicBezTo>
                  <a:pt x="10754" y="11722"/>
                  <a:pt x="7681" y="15356"/>
                  <a:pt x="7681" y="15356"/>
                </a:cubicBezTo>
                <a:cubicBezTo>
                  <a:pt x="5780" y="17393"/>
                  <a:pt x="4741" y="16858"/>
                  <a:pt x="3499" y="16884"/>
                </a:cubicBezTo>
                <a:cubicBezTo>
                  <a:pt x="2193" y="16911"/>
                  <a:pt x="1910" y="16991"/>
                  <a:pt x="1316" y="17162"/>
                </a:cubicBezTo>
                <a:cubicBezTo>
                  <a:pt x="89" y="17519"/>
                  <a:pt x="5" y="20754"/>
                  <a:pt x="0" y="21434"/>
                </a:cubicBezTo>
                <a:cubicBezTo>
                  <a:pt x="0" y="21513"/>
                  <a:pt x="48" y="21559"/>
                  <a:pt x="75" y="21559"/>
                </a:cubicBezTo>
                <a:cubicBezTo>
                  <a:pt x="2320" y="21553"/>
                  <a:pt x="10718" y="21553"/>
                  <a:pt x="10718" y="21553"/>
                </a:cubicBezTo>
                <a:cubicBezTo>
                  <a:pt x="11318" y="21553"/>
                  <a:pt x="11456" y="21269"/>
                  <a:pt x="11551" y="20939"/>
                </a:cubicBezTo>
                <a:cubicBezTo>
                  <a:pt x="13446" y="14577"/>
                  <a:pt x="15936" y="11736"/>
                  <a:pt x="15936" y="11736"/>
                </a:cubicBezTo>
                <a:cubicBezTo>
                  <a:pt x="16923" y="12725"/>
                  <a:pt x="16790" y="15191"/>
                  <a:pt x="16790" y="15191"/>
                </a:cubicBezTo>
                <a:lnTo>
                  <a:pt x="16790" y="21586"/>
                </a:lnTo>
                <a:lnTo>
                  <a:pt x="17953" y="21586"/>
                </a:lnTo>
                <a:cubicBezTo>
                  <a:pt x="17953" y="18191"/>
                  <a:pt x="18967" y="12032"/>
                  <a:pt x="18967" y="12032"/>
                </a:cubicBezTo>
                <a:cubicBezTo>
                  <a:pt x="19423" y="9474"/>
                  <a:pt x="20777" y="9843"/>
                  <a:pt x="21191" y="6204"/>
                </a:cubicBezTo>
                <a:cubicBezTo>
                  <a:pt x="21600" y="2564"/>
                  <a:pt x="19116" y="264"/>
                  <a:pt x="19116" y="264"/>
                </a:cubicBezTo>
                <a:cubicBezTo>
                  <a:pt x="18946" y="26"/>
                  <a:pt x="18817" y="-14"/>
                  <a:pt x="18731" y="4"/>
                </a:cubicBez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0" name="Concept !"/>
          <p:cNvSpPr txBox="1"/>
          <p:nvPr>
            <p:ph type="title"/>
          </p:nvPr>
        </p:nvSpPr>
        <p:spPr>
          <a:prstGeom prst="rect">
            <a:avLst/>
          </a:prstGeom>
        </p:spPr>
        <p:txBody>
          <a:bodyPr/>
          <a:lstStyle/>
          <a:p>
            <a:pPr lvl="1"/>
            <a:r>
              <a:t>Concept !</a:t>
            </a:r>
          </a:p>
        </p:txBody>
      </p:sp>
      <p:sp>
        <p:nvSpPr>
          <p:cNvPr id="131" name="Dance…"/>
          <p:cNvSpPr/>
          <p:nvPr/>
        </p:nvSpPr>
        <p:spPr>
          <a:xfrm>
            <a:off x="613061" y="3592808"/>
            <a:ext cx="1270001"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0" sz="2200">
                <a:solidFill>
                  <a:srgbClr val="FFFFFF"/>
                </a:solidFill>
                <a:latin typeface="+mn-lt"/>
                <a:ea typeface="+mn-ea"/>
                <a:cs typeface="+mn-cs"/>
                <a:sym typeface="Helvetica Neue Medium"/>
              </a:defRPr>
            </a:pPr>
            <a:r>
              <a:t>Dance</a:t>
            </a:r>
          </a:p>
          <a:p>
            <a:pPr>
              <a:defRPr b="0" sz="2200">
                <a:solidFill>
                  <a:srgbClr val="FFFFFF"/>
                </a:solidFill>
                <a:latin typeface="+mn-lt"/>
                <a:ea typeface="+mn-ea"/>
                <a:cs typeface="+mn-cs"/>
                <a:sym typeface="Helvetica Neue Medium"/>
              </a:defRPr>
            </a:pPr>
            <a:r>
              <a:t>Moves</a:t>
            </a:r>
          </a:p>
        </p:txBody>
      </p:sp>
      <p:sp>
        <p:nvSpPr>
          <p:cNvPr id="143" name="Connection Line"/>
          <p:cNvSpPr/>
          <p:nvPr/>
        </p:nvSpPr>
        <p:spPr>
          <a:xfrm>
            <a:off x="1889279" y="2673289"/>
            <a:ext cx="2451808" cy="1577752"/>
          </a:xfrm>
          <a:custGeom>
            <a:avLst/>
            <a:gdLst/>
            <a:ahLst/>
            <a:cxnLst>
              <a:cxn ang="0">
                <a:pos x="wd2" y="hd2"/>
              </a:cxn>
              <a:cxn ang="5400000">
                <a:pos x="wd2" y="hd2"/>
              </a:cxn>
              <a:cxn ang="10800000">
                <a:pos x="wd2" y="hd2"/>
              </a:cxn>
              <a:cxn ang="16200000">
                <a:pos x="wd2" y="hd2"/>
              </a:cxn>
            </a:cxnLst>
            <a:rect l="0" t="0" r="r" b="b"/>
            <a:pathLst>
              <a:path w="21600" h="17243" fill="norm" stroke="1" extrusionOk="0">
                <a:moveTo>
                  <a:pt x="0" y="17243"/>
                </a:moveTo>
                <a:cubicBezTo>
                  <a:pt x="7132" y="-94"/>
                  <a:pt x="14332" y="-4357"/>
                  <a:pt x="21600" y="4453"/>
                </a:cubicBezTo>
              </a:path>
            </a:pathLst>
          </a:custGeom>
          <a:ln w="25400">
            <a:solidFill>
              <a:srgbClr val="000000"/>
            </a:solidFill>
            <a:miter lim="400000"/>
          </a:ln>
        </p:spPr>
        <p:txBody>
          <a:bodyPr/>
          <a:lstStyle/>
          <a:p>
            <a:pPr/>
          </a:p>
        </p:txBody>
      </p:sp>
      <p:sp>
        <p:nvSpPr>
          <p:cNvPr id="144" name="Connection Line"/>
          <p:cNvSpPr/>
          <p:nvPr/>
        </p:nvSpPr>
        <p:spPr>
          <a:xfrm>
            <a:off x="4331677" y="3079422"/>
            <a:ext cx="3384587" cy="709647"/>
          </a:xfrm>
          <a:custGeom>
            <a:avLst/>
            <a:gdLst/>
            <a:ahLst/>
            <a:cxnLst>
              <a:cxn ang="0">
                <a:pos x="wd2" y="hd2"/>
              </a:cxn>
              <a:cxn ang="5400000">
                <a:pos x="wd2" y="hd2"/>
              </a:cxn>
              <a:cxn ang="10800000">
                <a:pos x="wd2" y="hd2"/>
              </a:cxn>
              <a:cxn ang="16200000">
                <a:pos x="wd2" y="hd2"/>
              </a:cxn>
            </a:cxnLst>
            <a:rect l="0" t="0" r="r" b="b"/>
            <a:pathLst>
              <a:path w="21600" h="16446" fill="norm" stroke="1" extrusionOk="0">
                <a:moveTo>
                  <a:pt x="0" y="0"/>
                </a:moveTo>
                <a:cubicBezTo>
                  <a:pt x="6268" y="19247"/>
                  <a:pt x="13468" y="21600"/>
                  <a:pt x="21600" y="7059"/>
                </a:cubicBezTo>
              </a:path>
            </a:pathLst>
          </a:custGeom>
          <a:ln w="25400">
            <a:solidFill>
              <a:srgbClr val="000000"/>
            </a:solidFill>
            <a:miter lim="400000"/>
          </a:ln>
        </p:spPr>
        <p:txBody>
          <a:bodyPr/>
          <a:lstStyle/>
          <a:p>
            <a:pPr/>
          </a:p>
        </p:txBody>
      </p:sp>
      <p:sp>
        <p:nvSpPr>
          <p:cNvPr id="134" name="Recorded"/>
          <p:cNvSpPr/>
          <p:nvPr/>
        </p:nvSpPr>
        <p:spPr>
          <a:xfrm>
            <a:off x="7727011" y="2795942"/>
            <a:ext cx="1270001"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000">
                <a:solidFill>
                  <a:srgbClr val="FFFFFF"/>
                </a:solidFill>
                <a:latin typeface="+mn-lt"/>
                <a:ea typeface="+mn-ea"/>
                <a:cs typeface="+mn-cs"/>
                <a:sym typeface="Helvetica Neue Medium"/>
              </a:defRPr>
            </a:lvl1pPr>
          </a:lstStyle>
          <a:p>
            <a:pPr/>
            <a:r>
              <a:t>Recorded</a:t>
            </a:r>
          </a:p>
        </p:txBody>
      </p:sp>
      <p:sp>
        <p:nvSpPr>
          <p:cNvPr id="135" name="Comparison"/>
          <p:cNvSpPr/>
          <p:nvPr/>
        </p:nvSpPr>
        <p:spPr>
          <a:xfrm>
            <a:off x="7488442" y="4863424"/>
            <a:ext cx="1747139" cy="1753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800">
                <a:solidFill>
                  <a:srgbClr val="FFFFFF"/>
                </a:solidFill>
                <a:latin typeface="+mn-lt"/>
                <a:ea typeface="+mn-ea"/>
                <a:cs typeface="+mn-cs"/>
                <a:sym typeface="Helvetica Neue Medium"/>
              </a:defRPr>
            </a:lvl1pPr>
          </a:lstStyle>
          <a:p>
            <a:pPr/>
            <a:r>
              <a:t>Comparison</a:t>
            </a:r>
          </a:p>
        </p:txBody>
      </p:sp>
      <p:sp>
        <p:nvSpPr>
          <p:cNvPr id="136" name="Line"/>
          <p:cNvSpPr/>
          <p:nvPr/>
        </p:nvSpPr>
        <p:spPr>
          <a:xfrm flipV="1">
            <a:off x="7386533" y="3370888"/>
            <a:ext cx="349483" cy="167927"/>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7" name="Line"/>
          <p:cNvSpPr/>
          <p:nvPr/>
        </p:nvSpPr>
        <p:spPr>
          <a:xfrm>
            <a:off x="8336308" y="4107777"/>
            <a:ext cx="1" cy="713813"/>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8" name="Teacher Moves"/>
          <p:cNvSpPr/>
          <p:nvPr/>
        </p:nvSpPr>
        <p:spPr>
          <a:xfrm>
            <a:off x="10767086" y="2800744"/>
            <a:ext cx="1270001"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000">
                <a:solidFill>
                  <a:srgbClr val="FFFFFF"/>
                </a:solidFill>
                <a:latin typeface="+mn-lt"/>
                <a:ea typeface="+mn-ea"/>
                <a:cs typeface="+mn-cs"/>
                <a:sym typeface="Helvetica Neue Medium"/>
              </a:defRPr>
            </a:lvl1pPr>
          </a:lstStyle>
          <a:p>
            <a:pPr/>
            <a:r>
              <a:t>Teacher Moves</a:t>
            </a:r>
          </a:p>
        </p:txBody>
      </p:sp>
      <p:sp>
        <p:nvSpPr>
          <p:cNvPr id="145" name="Connection Line"/>
          <p:cNvSpPr/>
          <p:nvPr/>
        </p:nvSpPr>
        <p:spPr>
          <a:xfrm>
            <a:off x="9270584" y="4087407"/>
            <a:ext cx="2203737" cy="1710532"/>
          </a:xfrm>
          <a:custGeom>
            <a:avLst/>
            <a:gdLst/>
            <a:ahLst/>
            <a:cxnLst>
              <a:cxn ang="0">
                <a:pos x="wd2" y="hd2"/>
              </a:cxn>
              <a:cxn ang="5400000">
                <a:pos x="wd2" y="hd2"/>
              </a:cxn>
              <a:cxn ang="10800000">
                <a:pos x="wd2" y="hd2"/>
              </a:cxn>
              <a:cxn ang="16200000">
                <a:pos x="wd2" y="hd2"/>
              </a:cxn>
            </a:cxnLst>
            <a:rect l="0" t="0" r="r" b="b"/>
            <a:pathLst>
              <a:path w="19817" h="19264" fill="norm" stroke="1" extrusionOk="0">
                <a:moveTo>
                  <a:pt x="0" y="18475"/>
                </a:moveTo>
                <a:cubicBezTo>
                  <a:pt x="15134" y="21600"/>
                  <a:pt x="21600" y="15442"/>
                  <a:pt x="19397" y="0"/>
                </a:cubicBezTo>
              </a:path>
            </a:pathLst>
          </a:custGeom>
          <a:ln w="25400">
            <a:solidFill>
              <a:srgbClr val="000000"/>
            </a:solidFill>
            <a:miter lim="400000"/>
          </a:ln>
        </p:spPr>
        <p:txBody>
          <a:bodyPr/>
          <a:lstStyle/>
          <a:p>
            <a:pPr/>
          </a:p>
        </p:txBody>
      </p:sp>
      <p:sp>
        <p:nvSpPr>
          <p:cNvPr id="140" name="Line"/>
          <p:cNvSpPr/>
          <p:nvPr/>
        </p:nvSpPr>
        <p:spPr>
          <a:xfrm flipH="1" flipV="1">
            <a:off x="9252353" y="5719383"/>
            <a:ext cx="393018" cy="5333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1" name="Result"/>
          <p:cNvSpPr/>
          <p:nvPr/>
        </p:nvSpPr>
        <p:spPr>
          <a:xfrm>
            <a:off x="2927118" y="6282611"/>
            <a:ext cx="2218493" cy="2218493"/>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400">
                <a:solidFill>
                  <a:srgbClr val="FFFFFF"/>
                </a:solidFill>
                <a:latin typeface="+mn-lt"/>
                <a:ea typeface="+mn-ea"/>
                <a:cs typeface="+mn-cs"/>
                <a:sym typeface="Helvetica Neue Medium"/>
              </a:defRPr>
            </a:lvl1pPr>
          </a:lstStyle>
          <a:p>
            <a:pPr/>
            <a:r>
              <a:t>Result</a:t>
            </a:r>
          </a:p>
        </p:txBody>
      </p:sp>
      <p:sp>
        <p:nvSpPr>
          <p:cNvPr id="146" name="Connection Line"/>
          <p:cNvSpPr/>
          <p:nvPr/>
        </p:nvSpPr>
        <p:spPr>
          <a:xfrm>
            <a:off x="3879712" y="4357803"/>
            <a:ext cx="3561528" cy="1878177"/>
          </a:xfrm>
          <a:custGeom>
            <a:avLst/>
            <a:gdLst/>
            <a:ahLst/>
            <a:cxnLst>
              <a:cxn ang="0">
                <a:pos x="wd2" y="hd2"/>
              </a:cxn>
              <a:cxn ang="5400000">
                <a:pos x="wd2" y="hd2"/>
              </a:cxn>
              <a:cxn ang="10800000">
                <a:pos x="wd2" y="hd2"/>
              </a:cxn>
              <a:cxn ang="16200000">
                <a:pos x="wd2" y="hd2"/>
              </a:cxn>
            </a:cxnLst>
            <a:rect l="0" t="0" r="r" b="b"/>
            <a:pathLst>
              <a:path w="19696" h="16291" fill="norm" stroke="1" extrusionOk="0">
                <a:moveTo>
                  <a:pt x="488" y="16291"/>
                </a:moveTo>
                <a:cubicBezTo>
                  <a:pt x="-1904" y="-3804"/>
                  <a:pt x="4499" y="-5309"/>
                  <a:pt x="19696" y="11776"/>
                </a:cubicBezTo>
              </a:path>
            </a:pathLst>
          </a:custGeom>
          <a:ln w="25400">
            <a:solidFill>
              <a:srgbClr val="000000"/>
            </a:solidFill>
            <a:miter lim="400000"/>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C 0.028216 -0.015098 0.054245 -0.036250 0.077109 -0.062481 C 0.101609 -0.090587 0.123227 -0.125332 0.154104 -0.140301 C 0.165666 -0.145906 0.178078 -0.148308 0.190065 -0.144683 C 0.212035 -0.138040 0.226278 -0.114943 0.243052 -0.095622 C 0.260243 -0.075819 0.280738 -0.060230 0.302212 -0.050379 C 0.342566 -0.031865 0.385387 -0.033415 0.426707 -0.040114 C 0.466503 -0.046567 0.506159 -0.057966 0.545185 -0.074472" origin="layout" pathEditMode="relative">
                                      <p:cBhvr>
                                        <p:cTn id="6" dur="3000" fill="hold"/>
                                        <p:tgtEl>
                                          <p:spTgt spid="12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545185 -0.074472 L 0.540675 0.162538" origin="layout" pathEditMode="relative">
                                      <p:cBhvr>
                                        <p:cTn id="10" dur="3000" fill="hold"/>
                                        <p:tgtEl>
                                          <p:spTgt spid="129"/>
                                        </p:tgtEl>
                                        <p:attrNameLst>
                                          <p:attrName>ppt_x</p:attrName>
                                          <p:attrName>ppt_y</p:attrName>
                                        </p:attrNameLst>
                                      </p:cBhvr>
                                    </p:animMotion>
                                  </p:childTnLst>
                                </p:cTn>
                              </p:par>
                            </p:childTnLst>
                          </p:cTn>
                        </p:par>
                        <p:par>
                          <p:cTn id="11" fill="hold">
                            <p:stCondLst>
                              <p:cond delay="0"/>
                            </p:stCondLst>
                            <p:childTnLst>
                              <p:par>
                                <p:cTn id="12" presetClass="path" nodeType="withEffect" presetSubtype="0" presetID="-1" grpId="3" accel="50000" decel="50000" fill="hold">
                                  <p:stCondLst>
                                    <p:cond delay="0"/>
                                  </p:stCondLst>
                                  <p:childTnLst>
                                    <p:animMotion path="M 0.000000 0.000000 C 0.010569 0.030392 0.016054 0.062757 0.016673 0.095051 C 0.017269 0.126173 0.013355 0.158149 0.000935 0.185990 C -0.006374 0.202375 -0.015843 0.216075 -0.027477 0.225905 C -0.052351 0.246921 -0.083113 0.248314 -0.112217 0.246337 C -0.151042 0.243701 -0.190256 0.235711 -0.229927 0.221434" origin="layout" pathEditMode="relative">
                                      <p:cBhvr>
                                        <p:cTn id="13" dur="2000" fill="hold"/>
                                        <p:tgtEl>
                                          <p:spTgt spid="128"/>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Class="path" nodeType="clickEffect" presetSubtype="0" presetID="-1" grpId="4" accel="50000" decel="50000" fill="hold">
                                  <p:stCondLst>
                                    <p:cond delay="0"/>
                                  </p:stCondLst>
                                  <p:childTnLst>
                                    <p:animMotion path="M 0.000000 0.000000 C -0.029295 0.004883 -0.058784 -0.001244 -0.085309 -0.017331 C -0.117025 -0.036567 -0.142644 -0.068846 -0.171938 -0.093189 C -0.195267 -0.112575 -0.222752 -0.125413 -0.247303 -0.135023 C -0.270751 -0.144202 -0.293959 -0.149266 -0.315273 -0.130780 C -0.347187 -0.103100 -0.345870 -0.048094 -0.342439 -0.000382 C -0.338436 0.055277 -0.334176 0.111353 -0.329532 0.169364" origin="layout" pathEditMode="relative">
                                      <p:cBhvr>
                                        <p:cTn id="17" dur="2000" fill="hold"/>
                                        <p:tgtEl>
                                          <p:spTgt spid="126"/>
                                        </p:tgtEl>
                                        <p:attrNameLst>
                                          <p:attrName>ppt_x</p:attrName>
                                          <p:attrName>ppt_y</p:attrName>
                                        </p:attrNameLst>
                                      </p:cBhvr>
                                    </p:animMotion>
                                  </p:childTnLst>
                                </p:cTn>
                              </p:par>
                            </p:childTnLst>
                          </p:cTn>
                        </p:par>
                        <p:par>
                          <p:cTn id="18" fill="hold">
                            <p:stCondLst>
                              <p:cond delay="0"/>
                            </p:stCondLst>
                            <p:childTnLst>
                              <p:par>
                                <p:cTn id="19" presetClass="path" nodeType="withEffect" presetSubtype="0" presetID="-1" grpId="5" accel="50000" decel="50000" fill="hold">
                                  <p:stCondLst>
                                    <p:cond delay="0"/>
                                  </p:stCondLst>
                                  <p:childTnLst>
                                    <p:animMotion path="M 0.000000 0.000000 C -0.028885 0.002788 -0.057657 -0.003530 -0.084111 -0.018190 C -0.112777 -0.034075 -0.137628 -0.059143 -0.163518 -0.081531 C -0.188310 -0.102970 -0.217210 -0.120203 -0.243054 -0.132519 C -0.268615 -0.144700 -0.293780 -0.150812 -0.316986 -0.129496 C -0.350559 -0.098657 -0.346816 -0.039669 -0.342300 0.011269 C -0.337700 0.063164 -0.334415 0.115518 -0.332619 0.169318" origin="layout" pathEditMode="relative">
                                      <p:cBhvr>
                                        <p:cTn id="20" dur="3000" fill="hold"/>
                                        <p:tgtEl>
                                          <p:spTgt spid="127"/>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Comparison !"/>
          <p:cNvSpPr txBox="1"/>
          <p:nvPr>
            <p:ph type="title"/>
          </p:nvPr>
        </p:nvSpPr>
        <p:spPr>
          <a:prstGeom prst="rect">
            <a:avLst/>
          </a:prstGeom>
        </p:spPr>
        <p:txBody>
          <a:bodyPr/>
          <a:lstStyle/>
          <a:p>
            <a:pPr/>
            <a:r>
              <a:t>Comparison !</a:t>
            </a:r>
          </a:p>
        </p:txBody>
      </p:sp>
      <p:sp>
        <p:nvSpPr>
          <p:cNvPr id="149" name="Cross Correlation"/>
          <p:cNvSpPr txBox="1"/>
          <p:nvPr>
            <p:ph type="body" idx="1"/>
          </p:nvPr>
        </p:nvSpPr>
        <p:spPr>
          <a:xfrm>
            <a:off x="952500" y="2414106"/>
            <a:ext cx="11099800" cy="6286501"/>
          </a:xfrm>
          <a:prstGeom prst="rect">
            <a:avLst/>
          </a:prstGeom>
        </p:spPr>
        <p:txBody>
          <a:bodyPr/>
          <a:lstStyle>
            <a:lvl1pPr marL="0" indent="0" algn="ctr">
              <a:buSzTx/>
              <a:buNone/>
            </a:lvl1pPr>
          </a:lstStyle>
          <a:p>
            <a:pPr/>
            <a:r>
              <a:t>Cross Correlation</a:t>
            </a:r>
          </a:p>
        </p:txBody>
      </p:sp>
      <p:pic>
        <p:nvPicPr>
          <p:cNvPr id="150" name="huqqtxwt4193808884055192889.jpg" descr="huqqtxwt4193808884055192889.jpg"/>
          <p:cNvPicPr>
            <a:picLocks noChangeAspect="1"/>
          </p:cNvPicPr>
          <p:nvPr/>
        </p:nvPicPr>
        <p:blipFill>
          <a:blip r:embed="rId2">
            <a:extLst/>
          </a:blip>
          <a:stretch>
            <a:fillRect/>
          </a:stretch>
        </p:blipFill>
        <p:spPr>
          <a:xfrm>
            <a:off x="308259" y="6685742"/>
            <a:ext cx="5738035" cy="2339353"/>
          </a:xfrm>
          <a:prstGeom prst="rect">
            <a:avLst/>
          </a:prstGeom>
          <a:ln w="12700">
            <a:miter lim="400000"/>
          </a:ln>
        </p:spPr>
      </p:pic>
      <p:pic>
        <p:nvPicPr>
          <p:cNvPr id="151" name="huqqtxwt4193808884055192889.jpg" descr="huqqtxwt4193808884055192889.jpg"/>
          <p:cNvPicPr>
            <a:picLocks noChangeAspect="1"/>
          </p:cNvPicPr>
          <p:nvPr/>
        </p:nvPicPr>
        <p:blipFill>
          <a:blip r:embed="rId2">
            <a:extLst/>
          </a:blip>
          <a:stretch>
            <a:fillRect/>
          </a:stretch>
        </p:blipFill>
        <p:spPr>
          <a:xfrm>
            <a:off x="7033956" y="2425798"/>
            <a:ext cx="5738036" cy="233935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Result !"/>
          <p:cNvSpPr txBox="1"/>
          <p:nvPr>
            <p:ph type="title"/>
          </p:nvPr>
        </p:nvSpPr>
        <p:spPr>
          <a:prstGeom prst="rect">
            <a:avLst/>
          </a:prstGeom>
        </p:spPr>
        <p:txBody>
          <a:bodyPr/>
          <a:lstStyle/>
          <a:p>
            <a:pPr/>
            <a:r>
              <a:t>Result !</a:t>
            </a:r>
          </a:p>
        </p:txBody>
      </p:sp>
      <p:sp>
        <p:nvSpPr>
          <p:cNvPr id="154" name="The student can learn dance steps without the presence of teacher and the app scores the dance steps accordingly.…"/>
          <p:cNvSpPr txBox="1"/>
          <p:nvPr>
            <p:ph type="body" idx="1"/>
          </p:nvPr>
        </p:nvSpPr>
        <p:spPr>
          <a:prstGeom prst="rect">
            <a:avLst/>
          </a:prstGeom>
        </p:spPr>
        <p:txBody>
          <a:bodyPr/>
          <a:lstStyle/>
          <a:p>
            <a:pPr marL="0" indent="0" algn="ctr">
              <a:buSzTx/>
              <a:buNone/>
            </a:pPr>
            <a:r>
              <a:t>The student can learn dance steps without the presence of teacher and the app scores the dance steps accordingly.</a:t>
            </a:r>
          </a:p>
          <a:p>
            <a:pPr marL="0" indent="0" algn="ctr">
              <a:buSzTx/>
              <a:buNone/>
            </a:pPr>
            <a:r>
              <a:t>The teacher now can concentrate on more students at once and he/she can also use this opportunity to take free time from her/his tight schedules…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Tackles !"/>
          <p:cNvSpPr txBox="1"/>
          <p:nvPr>
            <p:ph type="title"/>
          </p:nvPr>
        </p:nvSpPr>
        <p:spPr>
          <a:prstGeom prst="rect">
            <a:avLst/>
          </a:prstGeom>
        </p:spPr>
        <p:txBody>
          <a:bodyPr/>
          <a:lstStyle/>
          <a:p>
            <a:pPr/>
            <a:r>
              <a:t>Tackles !</a:t>
            </a:r>
          </a:p>
        </p:txBody>
      </p:sp>
      <p:sp>
        <p:nvSpPr>
          <p:cNvPr id="157" name="Teachers try to dismiss classes early dude to which students do not get enough time of dance practice in the presence of the teacher."/>
          <p:cNvSpPr txBox="1"/>
          <p:nvPr>
            <p:ph type="body" idx="1"/>
          </p:nvPr>
        </p:nvSpPr>
        <p:spPr>
          <a:prstGeom prst="rect">
            <a:avLst/>
          </a:prstGeom>
        </p:spPr>
        <p:txBody>
          <a:bodyPr/>
          <a:lstStyle>
            <a:lvl1pPr marL="0" indent="0" algn="ctr">
              <a:buSzTx/>
              <a:buNone/>
            </a:lvl1pPr>
          </a:lstStyle>
          <a:p>
            <a:pPr/>
            <a:r>
              <a:t>Teachers try to dismiss classes early dude to which students do not get enough time of dance practice in the presence of the teacher.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Applications !"/>
          <p:cNvSpPr txBox="1"/>
          <p:nvPr>
            <p:ph type="title"/>
          </p:nvPr>
        </p:nvSpPr>
        <p:spPr>
          <a:prstGeom prst="rect">
            <a:avLst/>
          </a:prstGeom>
        </p:spPr>
        <p:txBody>
          <a:bodyPr/>
          <a:lstStyle/>
          <a:p>
            <a:pPr/>
            <a:r>
              <a:t>Applications !</a:t>
            </a:r>
          </a:p>
        </p:txBody>
      </p:sp>
      <p:sp>
        <p:nvSpPr>
          <p:cNvPr id="160" name="The app is not only for students, the app can be used by professional dances to improve their moves. The moves are compared with their best moves and get a score accordingly."/>
          <p:cNvSpPr txBox="1"/>
          <p:nvPr>
            <p:ph type="body" idx="1"/>
          </p:nvPr>
        </p:nvSpPr>
        <p:spPr>
          <a:prstGeom prst="rect">
            <a:avLst/>
          </a:prstGeom>
        </p:spPr>
        <p:txBody>
          <a:bodyPr/>
          <a:lstStyle>
            <a:lvl1pPr marL="0" indent="0" algn="ctr">
              <a:buSzTx/>
              <a:buNone/>
            </a:lvl1pPr>
          </a:lstStyle>
          <a:p>
            <a:pPr/>
            <a:r>
              <a:t>The app is not only for students, the app can be used by professional dances to improve their moves. The moves are compared with their best moves and get a score accordingly.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Screenshot_20170702-133936.png" descr="Screenshot_20170702-133936.png"/>
          <p:cNvPicPr>
            <a:picLocks noChangeAspect="1"/>
          </p:cNvPicPr>
          <p:nvPr/>
        </p:nvPicPr>
        <p:blipFill>
          <a:blip r:embed="rId2">
            <a:extLst/>
          </a:blip>
          <a:stretch>
            <a:fillRect/>
          </a:stretch>
        </p:blipFill>
        <p:spPr>
          <a:xfrm>
            <a:off x="4787126" y="1827425"/>
            <a:ext cx="3430547" cy="6098750"/>
          </a:xfrm>
          <a:prstGeom prst="rect">
            <a:avLst/>
          </a:prstGeom>
          <a:ln w="12700">
            <a:miter lim="400000"/>
          </a:ln>
        </p:spPr>
      </p:pic>
      <p:pic>
        <p:nvPicPr>
          <p:cNvPr id="163" name="Screenshot_20170702-133941.png" descr="Screenshot_20170702-133941.png"/>
          <p:cNvPicPr>
            <a:picLocks noChangeAspect="1"/>
          </p:cNvPicPr>
          <p:nvPr/>
        </p:nvPicPr>
        <p:blipFill>
          <a:blip r:embed="rId3">
            <a:extLst/>
          </a:blip>
          <a:stretch>
            <a:fillRect/>
          </a:stretch>
        </p:blipFill>
        <p:spPr>
          <a:xfrm>
            <a:off x="8913135" y="1827426"/>
            <a:ext cx="3430547" cy="6098748"/>
          </a:xfrm>
          <a:prstGeom prst="rect">
            <a:avLst/>
          </a:prstGeom>
          <a:ln w="12700">
            <a:miter lim="400000"/>
          </a:ln>
        </p:spPr>
      </p:pic>
      <p:pic>
        <p:nvPicPr>
          <p:cNvPr id="164" name="Screenshot_20170702-134031.png" descr="Screenshot_20170702-134031.png"/>
          <p:cNvPicPr>
            <a:picLocks noChangeAspect="1"/>
          </p:cNvPicPr>
          <p:nvPr/>
        </p:nvPicPr>
        <p:blipFill>
          <a:blip r:embed="rId4">
            <a:extLst/>
          </a:blip>
          <a:stretch>
            <a:fillRect/>
          </a:stretch>
        </p:blipFill>
        <p:spPr>
          <a:xfrm>
            <a:off x="661118" y="1827425"/>
            <a:ext cx="3430547" cy="609875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DEMO"/>
          <p:cNvSpPr txBox="1"/>
          <p:nvPr>
            <p:ph type="title"/>
          </p:nvPr>
        </p:nvSpPr>
        <p:spPr>
          <a:xfrm>
            <a:off x="952500" y="3797300"/>
            <a:ext cx="11099800" cy="2159000"/>
          </a:xfrm>
          <a:prstGeom prst="rect">
            <a:avLst/>
          </a:prstGeom>
        </p:spPr>
        <p:txBody>
          <a:bodyPr/>
          <a:lstStyle>
            <a:lvl1pPr>
              <a:defRPr sz="12800"/>
            </a:lvl1pPr>
          </a:lstStyle>
          <a:p>
            <a:pPr/>
            <a:r>
              <a:t>DEMO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