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71" r:id="rId6"/>
    <p:sldId id="262" r:id="rId7"/>
    <p:sldId id="261" r:id="rId8"/>
    <p:sldId id="263" r:id="rId9"/>
    <p:sldId id="266" r:id="rId10"/>
    <p:sldId id="270" r:id="rId11"/>
    <p:sldId id="264" r:id="rId12"/>
    <p:sldId id="267" r:id="rId13"/>
    <p:sldId id="269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55" autoAdjust="0"/>
  </p:normalViewPr>
  <p:slideViewPr>
    <p:cSldViewPr snapToGrid="0" snapToObjects="1">
      <p:cViewPr varScale="1">
        <p:scale>
          <a:sx n="83" d="100"/>
          <a:sy n="83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3922B-525A-DD45-AC88-50237FE00329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59CB3-932F-C14D-8E49-A78F6374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add CFRI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Current charts are: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hard-to-plot 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hard-to-read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does not provide exact percentiles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not available to the families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incomplete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living in different places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Current charts are: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hard-to-plot 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hard-to-read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does not provide exact percentiles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not available to the families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incomplete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living in different places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Shortcomings include:</a:t>
            </a:r>
          </a:p>
          <a:p>
            <a:pPr lvl="1"/>
            <a:r>
              <a:rPr lang="en-US" dirty="0" smtClean="0"/>
              <a:t>Does not store the information</a:t>
            </a:r>
          </a:p>
          <a:p>
            <a:pPr lvl="1"/>
            <a:r>
              <a:rPr lang="en-US" dirty="0" smtClean="0"/>
              <a:t>Can’t access it from certain devices</a:t>
            </a:r>
          </a:p>
          <a:p>
            <a:pPr lvl="1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Limiting # of children</a:t>
            </a:r>
          </a:p>
          <a:p>
            <a:pPr lvl="2"/>
            <a:r>
              <a:rPr lang="en-US" dirty="0" smtClean="0"/>
              <a:t>Advertisements in the way</a:t>
            </a:r>
          </a:p>
          <a:p>
            <a:pPr lvl="1"/>
            <a:r>
              <a:rPr lang="en-US" dirty="0" smtClean="0"/>
              <a:t>Not user-friendly</a:t>
            </a:r>
          </a:p>
          <a:p>
            <a:pPr lvl="1"/>
            <a:r>
              <a:rPr lang="en-US" dirty="0" smtClean="0"/>
              <a:t>Not share-able</a:t>
            </a:r>
          </a:p>
          <a:p>
            <a:pPr lvl="1"/>
            <a:r>
              <a:rPr lang="en-US" dirty="0" smtClean="0"/>
              <a:t>Metrics not right</a:t>
            </a:r>
          </a:p>
          <a:p>
            <a:pPr lvl="1"/>
            <a:r>
              <a:rPr lang="en-US" dirty="0" smtClean="0"/>
              <a:t>Doesn’t include WHO Canadian curves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easy for patients to input and share the data</a:t>
            </a:r>
          </a:p>
          <a:p>
            <a:r>
              <a:rPr lang="en-US" dirty="0" smtClean="0"/>
              <a:t>(Include the multiple growth points) </a:t>
            </a:r>
          </a:p>
          <a:p>
            <a:r>
              <a:rPr lang="en-US" dirty="0" smtClean="0"/>
              <a:t>(Ability to switch between curves)</a:t>
            </a:r>
          </a:p>
          <a:p>
            <a:r>
              <a:rPr lang="en-US" dirty="0" smtClean="0"/>
              <a:t>Visually appealing (graphs)</a:t>
            </a:r>
          </a:p>
          <a:p>
            <a:r>
              <a:rPr lang="en-US" dirty="0" smtClean="0"/>
              <a:t>Maintaining accuracy (tables + calculations)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2" y="1186027"/>
            <a:ext cx="7796083" cy="4872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33" y="249293"/>
            <a:ext cx="2631231" cy="747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 It would be a more convenient way of keeping track of growth compared to the immunization chart”</a:t>
            </a:r>
          </a:p>
          <a:p>
            <a:pPr lvl="1"/>
            <a:r>
              <a:rPr lang="en-US" dirty="0" smtClean="0"/>
              <a:t>XX, Parent of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 a parent of a child with a chronic condition, it provides me ease of mind to see my child’s growth and development –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“This is great first step that enables parents to take charge of their children’s health.”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accurate growth data available to families and clinicians</a:t>
            </a:r>
          </a:p>
          <a:p>
            <a:r>
              <a:rPr lang="en-US" dirty="0" smtClean="0"/>
              <a:t>(example)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different growth curves</a:t>
            </a:r>
          </a:p>
          <a:p>
            <a:pPr lvl="1"/>
            <a:r>
              <a:rPr lang="en-US" dirty="0" smtClean="0"/>
              <a:t>E.g. Down’s Syndrome </a:t>
            </a:r>
          </a:p>
          <a:p>
            <a:pPr lvl="1"/>
            <a:r>
              <a:rPr lang="en-US" dirty="0" smtClean="0"/>
              <a:t>Enable physician log-in to view parent inputted growth points</a:t>
            </a:r>
          </a:p>
          <a:p>
            <a:pPr lvl="1"/>
            <a:r>
              <a:rPr lang="en-US" dirty="0" smtClean="0"/>
              <a:t>Email notifications</a:t>
            </a:r>
          </a:p>
          <a:p>
            <a:pPr lvl="2"/>
            <a:r>
              <a:rPr lang="en-US" dirty="0" smtClean="0"/>
              <a:t>Parents will automatically get email notifications of when to input growth information</a:t>
            </a:r>
          </a:p>
          <a:p>
            <a:pPr marL="514350" lvl="1" indent="0">
              <a:buNone/>
            </a:pPr>
            <a:r>
              <a:rPr lang="en-US" dirty="0" smtClean="0"/>
              <a:t>- Compare data with different growth curves (e.g. CPEG, WHO)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10122"/>
            <a:ext cx="6513319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2802117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4 at 11.36.17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3" y="302282"/>
            <a:ext cx="7283052" cy="43471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03" y="5247711"/>
            <a:ext cx="8229600" cy="1383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Led by: </a:t>
            </a:r>
            <a:r>
              <a:rPr lang="en-US" dirty="0" smtClean="0"/>
              <a:t>Dr. Vishal </a:t>
            </a:r>
            <a:r>
              <a:rPr lang="en-US" dirty="0" err="1" smtClean="0"/>
              <a:t>Avinashi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Team Members: </a:t>
            </a:r>
            <a:r>
              <a:rPr lang="en-US" dirty="0" err="1"/>
              <a:t>Sohail</a:t>
            </a:r>
            <a:r>
              <a:rPr lang="en-US" dirty="0"/>
              <a:t> </a:t>
            </a:r>
            <a:r>
              <a:rPr lang="en-US" dirty="0" err="1" smtClean="0"/>
              <a:t>Vaghari</a:t>
            </a:r>
            <a:r>
              <a:rPr lang="en-US" dirty="0" smtClean="0"/>
              <a:t>, </a:t>
            </a:r>
            <a:r>
              <a:rPr lang="en-US" dirty="0"/>
              <a:t>Dou </a:t>
            </a:r>
            <a:r>
              <a:rPr lang="en-US" dirty="0" err="1" smtClean="0"/>
              <a:t>Mok</a:t>
            </a:r>
            <a:r>
              <a:rPr lang="en-US" dirty="0" smtClean="0"/>
              <a:t>, </a:t>
            </a:r>
            <a:r>
              <a:rPr lang="en-US" dirty="0"/>
              <a:t>Kayla </a:t>
            </a:r>
            <a:r>
              <a:rPr lang="en-US" dirty="0" smtClean="0"/>
              <a:t>Lee, </a:t>
            </a:r>
            <a:r>
              <a:rPr lang="en-US" dirty="0"/>
              <a:t>John </a:t>
            </a:r>
            <a:r>
              <a:rPr lang="en-US" dirty="0" smtClean="0"/>
              <a:t>Lim, </a:t>
            </a:r>
            <a:r>
              <a:rPr lang="en-US" dirty="0" err="1"/>
              <a:t>Aditi</a:t>
            </a:r>
            <a:r>
              <a:rPr lang="en-US" dirty="0"/>
              <a:t> </a:t>
            </a:r>
            <a:r>
              <a:rPr lang="en-US" dirty="0" err="1" smtClean="0"/>
              <a:t>Chak</a:t>
            </a:r>
            <a:r>
              <a:rPr lang="en-US" dirty="0" smtClean="0"/>
              <a:t>, </a:t>
            </a:r>
            <a:r>
              <a:rPr lang="en-US" dirty="0" err="1"/>
              <a:t>Akiff</a:t>
            </a:r>
            <a:r>
              <a:rPr lang="en-US" dirty="0"/>
              <a:t> </a:t>
            </a:r>
            <a:r>
              <a:rPr lang="en-US" dirty="0" err="1" smtClean="0"/>
              <a:t>Manji</a:t>
            </a:r>
            <a:r>
              <a:rPr lang="en-US" dirty="0" smtClean="0"/>
              <a:t>, </a:t>
            </a:r>
            <a:r>
              <a:rPr lang="en-US" dirty="0"/>
              <a:t>Lisa </a:t>
            </a:r>
            <a:r>
              <a:rPr lang="en-US" dirty="0" smtClean="0"/>
              <a:t>Wong, </a:t>
            </a:r>
            <a:r>
              <a:rPr lang="en-US" dirty="0"/>
              <a:t>Eric </a:t>
            </a:r>
            <a:r>
              <a:rPr lang="en-US" dirty="0" smtClean="0"/>
              <a:t>Kim, Yi </a:t>
            </a:r>
            <a:r>
              <a:rPr lang="en-US" dirty="0"/>
              <a:t>Tan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277" y="5023619"/>
            <a:ext cx="1145494" cy="804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766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Appropriate growth is a measure of good health</a:t>
            </a:r>
          </a:p>
          <a:p>
            <a:r>
              <a:rPr lang="en-US" dirty="0" smtClean="0"/>
              <a:t>This involves serially measuring and tracking:</a:t>
            </a:r>
          </a:p>
          <a:p>
            <a:pPr lvl="1"/>
            <a:r>
              <a:rPr lang="en-US" dirty="0" smtClean="0"/>
              <a:t>length/height</a:t>
            </a:r>
          </a:p>
          <a:p>
            <a:pPr lvl="1"/>
            <a:r>
              <a:rPr lang="en-US" dirty="0" smtClean="0"/>
              <a:t>head circumference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BMI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70" y="1538709"/>
            <a:ext cx="2961434" cy="4450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5568" y="6019070"/>
            <a:ext cx="296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www.interiorclip.com</a:t>
            </a:r>
            <a:r>
              <a:rPr lang="en-US" sz="1200" dirty="0"/>
              <a:t>/interior/961x1440/growth-chart-giraffe-via-etsy-12878.html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74" y="1219097"/>
            <a:ext cx="3759621" cy="5501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Problem with Paper Charts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646" y="2028582"/>
            <a:ext cx="3055775" cy="429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 Electronic Charts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662" y="1600199"/>
            <a:ext cx="6393821" cy="452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357" y="2218427"/>
            <a:ext cx="1190699" cy="1667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39746"/>
          <a:stretch/>
        </p:blipFill>
        <p:spPr>
          <a:xfrm>
            <a:off x="4564464" y="2218427"/>
            <a:ext cx="1527657" cy="16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4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pic>
        <p:nvPicPr>
          <p:cNvPr id="7" name="Picture 6" descr="Screen Shot 2015-06-18 at 7.01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8" y="2074469"/>
            <a:ext cx="3966960" cy="3177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608" y="5247727"/>
            <a:ext cx="3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BC Children’s Growth Chart Plotter App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750" y="5251654"/>
            <a:ext cx="396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Device-exclusive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117" y="2521992"/>
            <a:ext cx="3098666" cy="2193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058" y="2952802"/>
            <a:ext cx="772936" cy="1560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for patients to input and share the data</a:t>
            </a:r>
          </a:p>
          <a:p>
            <a:r>
              <a:rPr lang="en-US" dirty="0"/>
              <a:t>(</a:t>
            </a:r>
            <a:r>
              <a:rPr lang="en-US" dirty="0" smtClean="0"/>
              <a:t>Include the multiple growth points) </a:t>
            </a:r>
          </a:p>
          <a:p>
            <a:r>
              <a:rPr lang="en-US" dirty="0" smtClean="0"/>
              <a:t>(Ability to switch between curves)</a:t>
            </a:r>
          </a:p>
          <a:p>
            <a:r>
              <a:rPr lang="en-US" dirty="0" smtClean="0"/>
              <a:t>Visually appealing (graphs)</a:t>
            </a:r>
          </a:p>
          <a:p>
            <a:r>
              <a:rPr lang="en-US" dirty="0" smtClean="0"/>
              <a:t>Maintaining accuracy (tables + calculations)</a:t>
            </a:r>
          </a:p>
          <a:p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3 Easy Steps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2095" y="1739900"/>
            <a:ext cx="2488905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INSERT </a:t>
            </a:r>
            <a:r>
              <a:rPr lang="en-US" dirty="0" smtClean="0"/>
              <a:t>PIC OF STEP 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2795" y="1739900"/>
            <a:ext cx="2488905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PIC OF STEP 2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4595" y="1739900"/>
            <a:ext cx="2488905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PIC OF STEP 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431</Words>
  <Application>Microsoft Macintosh PowerPoint</Application>
  <PresentationFormat>On-screen Show (4:3)</PresentationFormat>
  <Paragraphs>80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Introduction</vt:lpstr>
      <vt:lpstr>Problem with Paper Charts</vt:lpstr>
      <vt:lpstr>Problems with  Electronic Charts</vt:lpstr>
      <vt:lpstr>Limitations</vt:lpstr>
      <vt:lpstr>Our Approach</vt:lpstr>
      <vt:lpstr>Features</vt:lpstr>
      <vt:lpstr>3 Easy Steps</vt:lpstr>
      <vt:lpstr>Feedback</vt:lpstr>
      <vt:lpstr>Impact</vt:lpstr>
      <vt:lpstr>Future</vt:lpstr>
      <vt:lpstr>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Lee</cp:lastModifiedBy>
  <cp:revision>32</cp:revision>
  <dcterms:created xsi:type="dcterms:W3CDTF">2015-06-14T18:33:51Z</dcterms:created>
  <dcterms:modified xsi:type="dcterms:W3CDTF">2015-06-19T02:53:42Z</dcterms:modified>
</cp:coreProperties>
</file>