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8" r:id="rId5"/>
    <p:sldId id="271" r:id="rId6"/>
    <p:sldId id="262" r:id="rId7"/>
    <p:sldId id="261" r:id="rId8"/>
    <p:sldId id="263" r:id="rId9"/>
    <p:sldId id="266" r:id="rId10"/>
    <p:sldId id="270" r:id="rId11"/>
    <p:sldId id="264" r:id="rId12"/>
    <p:sldId id="267" r:id="rId13"/>
    <p:sldId id="269" r:id="rId14"/>
    <p:sldId id="259" r:id="rId15"/>
    <p:sldId id="26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955" autoAdjust="0"/>
  </p:normalViewPr>
  <p:slideViewPr>
    <p:cSldViewPr snapToGrid="0" snapToObjects="1">
      <p:cViewPr>
        <p:scale>
          <a:sx n="95" d="100"/>
          <a:sy n="95" d="100"/>
        </p:scale>
        <p:origin x="-1288" y="4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3922B-525A-DD45-AC88-50237FE00329}" type="datetimeFigureOut">
              <a:rPr lang="en-US" smtClean="0"/>
              <a:t>15-06-18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159CB3-932F-C14D-8E49-A78F6374A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97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+ add CFRI logo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59CB3-932F-C14D-8E49-A78F6374A8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11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 dirty="0" smtClean="0"/>
              <a:t>Current charts are:</a:t>
            </a:r>
            <a:endParaRPr lang="en-US" sz="2800" dirty="0" smtClean="0">
              <a:solidFill>
                <a:prstClr val="black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/>
              <a:buChar char="–"/>
            </a:pPr>
            <a:r>
              <a:rPr lang="en-US" sz="2800" dirty="0" smtClean="0">
                <a:solidFill>
                  <a:prstClr val="black"/>
                </a:solidFill>
              </a:rPr>
              <a:t>hard-to-plot </a:t>
            </a:r>
          </a:p>
          <a:p>
            <a:pPr marL="742950" lvl="1" indent="-285750">
              <a:spcBef>
                <a:spcPct val="20000"/>
              </a:spcBef>
              <a:buFont typeface="Arial"/>
              <a:buChar char="–"/>
            </a:pPr>
            <a:r>
              <a:rPr lang="en-US" sz="2800" dirty="0" smtClean="0">
                <a:solidFill>
                  <a:prstClr val="black"/>
                </a:solidFill>
              </a:rPr>
              <a:t>hard-to-read</a:t>
            </a:r>
          </a:p>
          <a:p>
            <a:pPr marL="1200150" lvl="2" indent="-285750">
              <a:spcBef>
                <a:spcPct val="20000"/>
              </a:spcBef>
              <a:buFont typeface="Arial"/>
              <a:buChar char="–"/>
            </a:pPr>
            <a:r>
              <a:rPr lang="en-US" sz="2800" dirty="0" smtClean="0">
                <a:solidFill>
                  <a:prstClr val="black"/>
                </a:solidFill>
              </a:rPr>
              <a:t>does not provide exact percentiles</a:t>
            </a:r>
          </a:p>
          <a:p>
            <a:pPr marL="742950" lvl="1" indent="-285750">
              <a:spcBef>
                <a:spcPct val="20000"/>
              </a:spcBef>
              <a:buFont typeface="Arial"/>
              <a:buChar char="–"/>
            </a:pPr>
            <a:r>
              <a:rPr lang="en-US" sz="2800" dirty="0" smtClean="0">
                <a:solidFill>
                  <a:prstClr val="black"/>
                </a:solidFill>
              </a:rPr>
              <a:t>not available to the families</a:t>
            </a:r>
          </a:p>
          <a:p>
            <a:pPr marL="742950" lvl="1" indent="-285750">
              <a:spcBef>
                <a:spcPct val="20000"/>
              </a:spcBef>
              <a:buFont typeface="Arial"/>
              <a:buChar char="–"/>
            </a:pPr>
            <a:r>
              <a:rPr lang="en-US" sz="2800" dirty="0" smtClean="0">
                <a:solidFill>
                  <a:prstClr val="black"/>
                </a:solidFill>
              </a:rPr>
              <a:t>incomplete</a:t>
            </a:r>
          </a:p>
          <a:p>
            <a:pPr marL="1200150" lvl="2" indent="-285750">
              <a:spcBef>
                <a:spcPct val="20000"/>
              </a:spcBef>
              <a:buFont typeface="Arial"/>
              <a:buChar char="–"/>
            </a:pPr>
            <a:r>
              <a:rPr lang="en-US" sz="2800" dirty="0" smtClean="0">
                <a:solidFill>
                  <a:prstClr val="black"/>
                </a:solidFill>
              </a:rPr>
              <a:t>living in different places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59CB3-932F-C14D-8E49-A78F6374A8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94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 dirty="0" smtClean="0"/>
              <a:t>Current charts are:</a:t>
            </a:r>
            <a:endParaRPr lang="en-US" sz="2800" dirty="0" smtClean="0">
              <a:solidFill>
                <a:prstClr val="black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/>
              <a:buChar char="–"/>
            </a:pPr>
            <a:r>
              <a:rPr lang="en-US" sz="2800" dirty="0" smtClean="0">
                <a:solidFill>
                  <a:prstClr val="black"/>
                </a:solidFill>
              </a:rPr>
              <a:t>hard-to-plot </a:t>
            </a:r>
          </a:p>
          <a:p>
            <a:pPr marL="742950" lvl="1" indent="-285750">
              <a:spcBef>
                <a:spcPct val="20000"/>
              </a:spcBef>
              <a:buFont typeface="Arial"/>
              <a:buChar char="–"/>
            </a:pPr>
            <a:r>
              <a:rPr lang="en-US" sz="2800" dirty="0" smtClean="0">
                <a:solidFill>
                  <a:prstClr val="black"/>
                </a:solidFill>
              </a:rPr>
              <a:t>hard-to-read</a:t>
            </a:r>
          </a:p>
          <a:p>
            <a:pPr marL="1200150" lvl="2" indent="-285750">
              <a:spcBef>
                <a:spcPct val="20000"/>
              </a:spcBef>
              <a:buFont typeface="Arial"/>
              <a:buChar char="–"/>
            </a:pPr>
            <a:r>
              <a:rPr lang="en-US" sz="2800" dirty="0" smtClean="0">
                <a:solidFill>
                  <a:prstClr val="black"/>
                </a:solidFill>
              </a:rPr>
              <a:t>does not provide exact percentiles</a:t>
            </a:r>
          </a:p>
          <a:p>
            <a:pPr marL="742950" lvl="1" indent="-285750">
              <a:spcBef>
                <a:spcPct val="20000"/>
              </a:spcBef>
              <a:buFont typeface="Arial"/>
              <a:buChar char="–"/>
            </a:pPr>
            <a:r>
              <a:rPr lang="en-US" sz="2800" dirty="0" smtClean="0">
                <a:solidFill>
                  <a:prstClr val="black"/>
                </a:solidFill>
              </a:rPr>
              <a:t>not available to the families</a:t>
            </a:r>
          </a:p>
          <a:p>
            <a:pPr marL="742950" lvl="1" indent="-285750">
              <a:spcBef>
                <a:spcPct val="20000"/>
              </a:spcBef>
              <a:buFont typeface="Arial"/>
              <a:buChar char="–"/>
            </a:pPr>
            <a:r>
              <a:rPr lang="en-US" sz="2800" dirty="0" smtClean="0">
                <a:solidFill>
                  <a:prstClr val="black"/>
                </a:solidFill>
              </a:rPr>
              <a:t>incomplete</a:t>
            </a:r>
          </a:p>
          <a:p>
            <a:pPr marL="1200150" lvl="2" indent="-285750">
              <a:spcBef>
                <a:spcPct val="20000"/>
              </a:spcBef>
              <a:buFont typeface="Arial"/>
              <a:buChar char="–"/>
            </a:pPr>
            <a:r>
              <a:rPr lang="en-US" sz="2800" dirty="0" smtClean="0">
                <a:solidFill>
                  <a:prstClr val="black"/>
                </a:solidFill>
              </a:rPr>
              <a:t>living in different places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59CB3-932F-C14D-8E49-A78F6374A8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94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Shortcomings include:</a:t>
            </a:r>
          </a:p>
          <a:p>
            <a:pPr lvl="1"/>
            <a:r>
              <a:rPr lang="en-US" dirty="0" smtClean="0"/>
              <a:t>Does not store the information</a:t>
            </a:r>
          </a:p>
          <a:p>
            <a:pPr lvl="1"/>
            <a:r>
              <a:rPr lang="en-US" dirty="0" smtClean="0"/>
              <a:t>Can’t access it from certain devices</a:t>
            </a:r>
          </a:p>
          <a:p>
            <a:pPr lvl="1"/>
            <a:r>
              <a:rPr lang="en-US" dirty="0" smtClean="0"/>
              <a:t>Cost</a:t>
            </a:r>
          </a:p>
          <a:p>
            <a:pPr lvl="2"/>
            <a:r>
              <a:rPr lang="en-US" dirty="0" smtClean="0"/>
              <a:t>Limiting # of children</a:t>
            </a:r>
          </a:p>
          <a:p>
            <a:pPr lvl="2"/>
            <a:r>
              <a:rPr lang="en-US" dirty="0" smtClean="0"/>
              <a:t>Advertisements in the way</a:t>
            </a:r>
          </a:p>
          <a:p>
            <a:pPr lvl="1"/>
            <a:r>
              <a:rPr lang="en-US" dirty="0" smtClean="0"/>
              <a:t>Not user-friendly</a:t>
            </a:r>
          </a:p>
          <a:p>
            <a:pPr lvl="1"/>
            <a:r>
              <a:rPr lang="en-US" dirty="0" smtClean="0"/>
              <a:t>Not share-able</a:t>
            </a:r>
          </a:p>
          <a:p>
            <a:pPr lvl="1"/>
            <a:r>
              <a:rPr lang="en-US" dirty="0" smtClean="0"/>
              <a:t>Metrics not right</a:t>
            </a:r>
          </a:p>
          <a:p>
            <a:pPr lvl="1"/>
            <a:r>
              <a:rPr lang="en-US" dirty="0" smtClean="0"/>
              <a:t>Doesn’t include WHO Canadian curves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59CB3-932F-C14D-8E49-A78F6374A8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14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it easy for patients to input and share the data</a:t>
            </a:r>
          </a:p>
          <a:p>
            <a:r>
              <a:rPr lang="en-US" dirty="0" smtClean="0"/>
              <a:t>(Include the multiple growth points) </a:t>
            </a:r>
          </a:p>
          <a:p>
            <a:r>
              <a:rPr lang="en-US" dirty="0" smtClean="0"/>
              <a:t>(Ability to switch between curves)</a:t>
            </a:r>
          </a:p>
          <a:p>
            <a:r>
              <a:rPr lang="en-US" dirty="0" smtClean="0"/>
              <a:t>Visually appealing (graphs)</a:t>
            </a:r>
          </a:p>
          <a:p>
            <a:r>
              <a:rPr lang="en-US" dirty="0" smtClean="0"/>
              <a:t>Maintaining accuracy (tables + calculations)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59CB3-932F-C14D-8E49-A78F6374A8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11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20B2-42E2-144C-B565-A6F35EDDC21A}" type="datetimeFigureOut">
              <a:rPr lang="en-US" smtClean="0"/>
              <a:t>15-06-18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F568-905C-2D40-806C-6905498331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20B2-42E2-144C-B565-A6F35EDDC21A}" type="datetimeFigureOut">
              <a:rPr lang="en-US" smtClean="0"/>
              <a:t>15-06-18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F568-905C-2D40-806C-6905498331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20B2-42E2-144C-B565-A6F35EDDC21A}" type="datetimeFigureOut">
              <a:rPr lang="en-US" smtClean="0"/>
              <a:t>15-06-18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F568-905C-2D40-806C-6905498331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20B2-42E2-144C-B565-A6F35EDDC21A}" type="datetimeFigureOut">
              <a:rPr lang="en-US" smtClean="0"/>
              <a:t>15-06-18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F568-905C-2D40-806C-6905498331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20B2-42E2-144C-B565-A6F35EDDC21A}" type="datetimeFigureOut">
              <a:rPr lang="en-US" smtClean="0"/>
              <a:t>15-06-18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F568-905C-2D40-806C-6905498331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20B2-42E2-144C-B565-A6F35EDDC21A}" type="datetimeFigureOut">
              <a:rPr lang="en-US" smtClean="0"/>
              <a:t>15-06-18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F568-905C-2D40-806C-6905498331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20B2-42E2-144C-B565-A6F35EDDC21A}" type="datetimeFigureOut">
              <a:rPr lang="en-US" smtClean="0"/>
              <a:t>15-06-18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F568-905C-2D40-806C-6905498331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20B2-42E2-144C-B565-A6F35EDDC21A}" type="datetimeFigureOut">
              <a:rPr lang="en-US" smtClean="0"/>
              <a:t>15-06-18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F568-905C-2D40-806C-6905498331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20B2-42E2-144C-B565-A6F35EDDC21A}" type="datetimeFigureOut">
              <a:rPr lang="en-US" smtClean="0"/>
              <a:t>15-06-18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F568-905C-2D40-806C-6905498331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20B2-42E2-144C-B565-A6F35EDDC21A}" type="datetimeFigureOut">
              <a:rPr lang="en-US" smtClean="0"/>
              <a:t>15-06-18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F568-905C-2D40-806C-6905498331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20B2-42E2-144C-B565-A6F35EDDC21A}" type="datetimeFigureOut">
              <a:rPr lang="en-US" smtClean="0"/>
              <a:t>15-06-18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F568-905C-2D40-806C-6905498331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420B2-42E2-144C-B565-A6F35EDDC21A}" type="datetimeFigureOut">
              <a:rPr lang="en-US" smtClean="0"/>
              <a:t>15-06-18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3F568-905C-2D40-806C-6905498331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3.emf"/><Relationship Id="rId7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13.png"/><Relationship Id="rId6" Type="http://schemas.openxmlformats.org/officeDocument/2006/relationships/image" Target="../media/image3.emf"/><Relationship Id="rId7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133" y="249293"/>
            <a:ext cx="2631231" cy="747708"/>
          </a:xfrm>
          <a:prstGeom prst="rect">
            <a:avLst/>
          </a:prstGeom>
        </p:spPr>
      </p:pic>
      <p:pic>
        <p:nvPicPr>
          <p:cNvPr id="3" name="Picture 2" descr="GrowthPlot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897" y="1673009"/>
            <a:ext cx="4801422" cy="38411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“ It would be a more convenient way of keeping track of growth compared to the immunization chart”</a:t>
            </a:r>
          </a:p>
          <a:p>
            <a:pPr lvl="1"/>
            <a:r>
              <a:rPr lang="en-US" dirty="0" smtClean="0"/>
              <a:t>XX, Parent of </a:t>
            </a:r>
            <a:endParaRPr lang="en-US" dirty="0"/>
          </a:p>
          <a:p>
            <a:pPr lvl="1"/>
            <a:r>
              <a:rPr lang="en-US" dirty="0" smtClean="0"/>
              <a:t>As a parent of a child with a chronic condition, it provides me ease of mind to see my child’s growth and development –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“This is great first step that enables parents to take charge of their children’s health.”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42408" cy="861241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27257" y="1"/>
            <a:ext cx="2780631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chemeClr val="bg1"/>
                </a:solidFill>
              </a:rPr>
              <a:t>Feedback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349" y="323847"/>
            <a:ext cx="2013284" cy="2230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Having accurate growth data available to families and clinicians</a:t>
            </a:r>
          </a:p>
          <a:p>
            <a:r>
              <a:rPr lang="en-US" dirty="0" smtClean="0"/>
              <a:t>(example)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42408" cy="861241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27257" y="1"/>
            <a:ext cx="2780631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chemeClr val="bg1"/>
                </a:solidFill>
              </a:rPr>
              <a:t>Impact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349" y="323847"/>
            <a:ext cx="2013284" cy="2230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different growth curves</a:t>
            </a:r>
          </a:p>
          <a:p>
            <a:pPr lvl="1"/>
            <a:r>
              <a:rPr lang="en-US" dirty="0" smtClean="0"/>
              <a:t>E.g. Down’s Syndrome </a:t>
            </a:r>
          </a:p>
          <a:p>
            <a:pPr lvl="1"/>
            <a:r>
              <a:rPr lang="en-US" dirty="0" smtClean="0"/>
              <a:t>Enable physician log-in to view parent inputted growth points</a:t>
            </a:r>
          </a:p>
          <a:p>
            <a:pPr lvl="1"/>
            <a:r>
              <a:rPr lang="en-US" dirty="0" smtClean="0"/>
              <a:t>Email notifications</a:t>
            </a:r>
          </a:p>
          <a:p>
            <a:pPr lvl="2"/>
            <a:r>
              <a:rPr lang="en-US" dirty="0" smtClean="0"/>
              <a:t>Parents will automatically get email notifications of when to input growth information</a:t>
            </a:r>
          </a:p>
          <a:p>
            <a:pPr marL="514350" lvl="1" indent="0">
              <a:buNone/>
            </a:pPr>
            <a:r>
              <a:rPr lang="en-US" dirty="0" smtClean="0"/>
              <a:t>- Compare data with different growth curves (e.g. CPEG, WHO)</a:t>
            </a:r>
          </a:p>
          <a:p>
            <a:pPr lvl="2"/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42408" cy="861241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27257" y="1"/>
            <a:ext cx="2780631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chemeClr val="bg1"/>
                </a:solidFill>
              </a:rPr>
              <a:t>Future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349" y="323847"/>
            <a:ext cx="2013284" cy="2230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owerPoint_EndP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559" y="-66841"/>
            <a:ext cx="9546905" cy="70184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9760" y="2558333"/>
            <a:ext cx="3015914" cy="311739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4400" b="1" dirty="0" smtClean="0"/>
              <a:t>LED BY:</a:t>
            </a:r>
          </a:p>
          <a:p>
            <a:pPr marL="0" indent="0">
              <a:buNone/>
            </a:pPr>
            <a:r>
              <a:rPr lang="en-US" dirty="0" smtClean="0"/>
              <a:t>Dr</a:t>
            </a:r>
            <a:r>
              <a:rPr lang="en-US" dirty="0" smtClean="0"/>
              <a:t>. Vishal </a:t>
            </a:r>
            <a:r>
              <a:rPr lang="en-US" dirty="0" err="1" smtClean="0"/>
              <a:t>Avinashi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4400" b="1" dirty="0" smtClean="0"/>
              <a:t>TEAM MEMBERS: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 smtClean="0"/>
              <a:t>Sohail</a:t>
            </a:r>
            <a:r>
              <a:rPr lang="en-US" dirty="0" smtClean="0"/>
              <a:t> </a:t>
            </a:r>
            <a:r>
              <a:rPr lang="en-US" dirty="0" err="1" smtClean="0"/>
              <a:t>Vaghari</a:t>
            </a:r>
            <a:r>
              <a:rPr lang="en-US" dirty="0" smtClean="0"/>
              <a:t>, Dou </a:t>
            </a:r>
            <a:r>
              <a:rPr lang="en-US" dirty="0" smtClean="0"/>
              <a:t>Mok, </a:t>
            </a:r>
            <a:r>
              <a:rPr lang="en-US" dirty="0"/>
              <a:t>Kayla </a:t>
            </a:r>
            <a:r>
              <a:rPr lang="en-US" dirty="0" smtClean="0"/>
              <a:t>Lee, </a:t>
            </a:r>
            <a:r>
              <a:rPr lang="en-US" dirty="0"/>
              <a:t>John </a:t>
            </a:r>
            <a:r>
              <a:rPr lang="en-US" dirty="0" smtClean="0"/>
              <a:t>Lim, </a:t>
            </a:r>
            <a:r>
              <a:rPr lang="en-US" dirty="0" err="1"/>
              <a:t>Aditi</a:t>
            </a:r>
            <a:r>
              <a:rPr lang="en-US" dirty="0"/>
              <a:t> </a:t>
            </a:r>
            <a:r>
              <a:rPr lang="en-US" dirty="0" err="1" smtClean="0"/>
              <a:t>Chak</a:t>
            </a:r>
            <a:r>
              <a:rPr lang="en-US" dirty="0" smtClean="0"/>
              <a:t>, </a:t>
            </a:r>
            <a:r>
              <a:rPr lang="en-US" dirty="0" err="1"/>
              <a:t>Akiff</a:t>
            </a:r>
            <a:r>
              <a:rPr lang="en-US" dirty="0"/>
              <a:t> </a:t>
            </a:r>
            <a:r>
              <a:rPr lang="en-US" dirty="0" err="1" smtClean="0"/>
              <a:t>Manji</a:t>
            </a:r>
            <a:r>
              <a:rPr lang="en-US" dirty="0" smtClean="0"/>
              <a:t>, </a:t>
            </a:r>
            <a:r>
              <a:rPr lang="en-US" dirty="0"/>
              <a:t>Lisa </a:t>
            </a:r>
            <a:r>
              <a:rPr lang="en-US" dirty="0" smtClean="0"/>
              <a:t>Wong, </a:t>
            </a:r>
            <a:r>
              <a:rPr lang="en-US" dirty="0"/>
              <a:t>Eric </a:t>
            </a:r>
            <a:r>
              <a:rPr lang="en-US" dirty="0" smtClean="0"/>
              <a:t>Kim</a:t>
            </a:r>
            <a:r>
              <a:rPr lang="en-US" dirty="0" smtClean="0"/>
              <a:t>, Yi Tan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742408" cy="8612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3349" y="323847"/>
            <a:ext cx="2013284" cy="223054"/>
          </a:xfrm>
          <a:prstGeom prst="rect">
            <a:avLst/>
          </a:prstGeom>
        </p:spPr>
      </p:pic>
      <p:pic>
        <p:nvPicPr>
          <p:cNvPr id="9" name="Picture 8" descr="Home_MainImage_Mobil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95" y="2176498"/>
            <a:ext cx="4732422" cy="337892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227257" y="1"/>
            <a:ext cx="2780631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chemeClr val="bg1"/>
                </a:solidFill>
              </a:rPr>
              <a:t>The Team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33" y="2139438"/>
            <a:ext cx="4117669" cy="336835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Appropriate growth is a measure of good health</a:t>
            </a:r>
          </a:p>
          <a:p>
            <a:r>
              <a:rPr lang="en-US" sz="2400" dirty="0" smtClean="0"/>
              <a:t>This involves serially measuring and tracking:</a:t>
            </a:r>
          </a:p>
          <a:p>
            <a:pPr lvl="1"/>
            <a:r>
              <a:rPr lang="en-US" sz="2000" dirty="0" smtClean="0"/>
              <a:t>length/height</a:t>
            </a:r>
          </a:p>
          <a:p>
            <a:pPr lvl="1"/>
            <a:r>
              <a:rPr lang="en-US" sz="2000" dirty="0" smtClean="0"/>
              <a:t>head circumference</a:t>
            </a:r>
          </a:p>
          <a:p>
            <a:pPr lvl="1"/>
            <a:r>
              <a:rPr lang="en-US" sz="2000" dirty="0" smtClean="0"/>
              <a:t>weight</a:t>
            </a:r>
          </a:p>
          <a:p>
            <a:pPr lvl="1"/>
            <a:r>
              <a:rPr lang="en-US" sz="2000" dirty="0" smtClean="0"/>
              <a:t>BMI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49" y="1431765"/>
            <a:ext cx="2961434" cy="44502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3749" y="5912126"/>
            <a:ext cx="2961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www.interiorclip.com</a:t>
            </a:r>
            <a:r>
              <a:rPr lang="en-US" sz="1200" dirty="0"/>
              <a:t>/interior/961x1440/growth-chart-giraffe-via-etsy-12878.html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742408" cy="8612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3349" y="323847"/>
            <a:ext cx="2013284" cy="223054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227257" y="1"/>
            <a:ext cx="2780631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chemeClr val="bg1"/>
                </a:solidFill>
              </a:rPr>
              <a:t>Introduction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678" y="2353427"/>
            <a:ext cx="2741844" cy="40119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480" y="1116848"/>
            <a:ext cx="7826099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problem with paper charts…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8580" y="3000207"/>
            <a:ext cx="2228538" cy="31353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742408" cy="861241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27257" y="1"/>
            <a:ext cx="2780631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chemeClr val="bg1"/>
                </a:solidFill>
              </a:rPr>
              <a:t>Issues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3349" y="323847"/>
            <a:ext cx="2013284" cy="2230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209" y="1075427"/>
            <a:ext cx="8352595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problem with </a:t>
            </a:r>
            <a:r>
              <a:rPr lang="en-US" dirty="0" smtClean="0"/>
              <a:t>electronic </a:t>
            </a:r>
            <a:r>
              <a:rPr lang="en-US" dirty="0"/>
              <a:t>charts…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168" y="2425011"/>
            <a:ext cx="5681864" cy="40219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5393" y="2938857"/>
            <a:ext cx="1058114" cy="14819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39746"/>
          <a:stretch/>
        </p:blipFill>
        <p:spPr>
          <a:xfrm>
            <a:off x="4584815" y="2939491"/>
            <a:ext cx="1357551" cy="14870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9742408" cy="861241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227257" y="1"/>
            <a:ext cx="2780631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chemeClr val="bg1"/>
                </a:solidFill>
              </a:rPr>
              <a:t>Issues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3349" y="323847"/>
            <a:ext cx="2013284" cy="22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842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5-06-18 at 7.01.5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08" y="2074469"/>
            <a:ext cx="3966960" cy="31771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2608" y="5247727"/>
            <a:ext cx="396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BC Children’s Growth Chart Plotter App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45750" y="5251654"/>
            <a:ext cx="396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Device-exclusive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5498" y="2521992"/>
            <a:ext cx="3098666" cy="21934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2058" y="2952802"/>
            <a:ext cx="772936" cy="15605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9742408" cy="861241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227257" y="1"/>
            <a:ext cx="2780631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chemeClr val="bg1"/>
                </a:solidFill>
              </a:rPr>
              <a:t>Limitations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3349" y="323847"/>
            <a:ext cx="2013284" cy="2230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it easy for patients to input and share the data</a:t>
            </a:r>
          </a:p>
          <a:p>
            <a:r>
              <a:rPr lang="en-US" dirty="0"/>
              <a:t>(</a:t>
            </a:r>
            <a:r>
              <a:rPr lang="en-US" dirty="0" smtClean="0"/>
              <a:t>Include the multiple growth points) </a:t>
            </a:r>
          </a:p>
          <a:p>
            <a:r>
              <a:rPr lang="en-US" dirty="0" smtClean="0"/>
              <a:t>(Ability to switch between curves)</a:t>
            </a:r>
          </a:p>
          <a:p>
            <a:r>
              <a:rPr lang="en-US" dirty="0" smtClean="0"/>
              <a:t>Visually appealing (graphs)</a:t>
            </a:r>
          </a:p>
          <a:p>
            <a:r>
              <a:rPr lang="en-US" dirty="0" smtClean="0"/>
              <a:t>Maintaining accuracy (tables + calculations)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742408" cy="86124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27257" y="1"/>
            <a:ext cx="2780631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chemeClr val="bg1"/>
                </a:solidFill>
              </a:rPr>
              <a:t>Our Approach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3349" y="323847"/>
            <a:ext cx="2013284" cy="2230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42408" cy="861241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27257" y="1"/>
            <a:ext cx="2780631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chemeClr val="bg1"/>
                </a:solidFill>
              </a:rPr>
              <a:t>Features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349" y="323847"/>
            <a:ext cx="2013284" cy="2230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32095" y="1739900"/>
            <a:ext cx="2488905" cy="45259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INSERT PIC OF STEP 1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492795" y="1739900"/>
            <a:ext cx="2488905" cy="45259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INSERT PIC OF STEP 2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464595" y="1739900"/>
            <a:ext cx="2488905" cy="45259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INSERT PIC OF STEP 3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42408" cy="861241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227257" y="1"/>
            <a:ext cx="2780631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chemeClr val="bg1"/>
                </a:solidFill>
              </a:rPr>
              <a:t>3 Easy Steps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349" y="323847"/>
            <a:ext cx="2013284" cy="2230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437</Words>
  <Application>Microsoft Macintosh PowerPoint</Application>
  <PresentationFormat>On-screen Show (4:3)</PresentationFormat>
  <Paragraphs>83</Paragraphs>
  <Slides>15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The problem with paper charts…</vt:lpstr>
      <vt:lpstr>The problem with electronic charts…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Lee</dc:creator>
  <cp:lastModifiedBy>DouMing Mok</cp:lastModifiedBy>
  <cp:revision>39</cp:revision>
  <dcterms:created xsi:type="dcterms:W3CDTF">2015-06-14T18:33:51Z</dcterms:created>
  <dcterms:modified xsi:type="dcterms:W3CDTF">2015-06-19T04:07:44Z</dcterms:modified>
</cp:coreProperties>
</file>