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Arial Bold" charset="1" panose="020B0802020202020204"/>
      <p:regular r:id="rId19"/>
    </p:embeddedFont>
    <p:embeddedFont>
      <p:font typeface="Times New Roman Bold" charset="1" panose="02030802070405020303"/>
      <p:regular r:id="rId20"/>
    </p:embeddedFont>
    <p:embeddedFont>
      <p:font typeface="Arial" charset="1" panose="020B0502020202020204"/>
      <p:regular r:id="rId21"/>
    </p:embeddedFont>
    <p:embeddedFont>
      <p:font typeface="Canva Sans Bold" charset="1" panose="020B0803030501040103"/>
      <p:regular r:id="rId22"/>
    </p:embeddedFont>
    <p:embeddedFont>
      <p:font typeface="Times New Roman" charset="1" panose="02030502070405020303"/>
      <p:regular r:id="rId23"/>
    </p:embeddedFont>
    <p:embeddedFont>
      <p:font typeface="Open Sauce" charset="1" panose="00000500000000000000"/>
      <p:regular r:id="rId24"/>
    </p:embeddedFont>
    <p:embeddedFont>
      <p:font typeface="Open Sauce Bold" charset="1" panose="00000800000000000000"/>
      <p:regular r:id="rId25"/>
    </p:embeddedFont>
    <p:embeddedFont>
      <p:font typeface="Archivo Black" charset="1" panose="020B0A03020202020B04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7.jpeg" Type="http://schemas.openxmlformats.org/officeDocument/2006/relationships/image"/><Relationship Id="rId5" Target="../media/image14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11" Target="../media/image11.pn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jpe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jpe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0772" y="1265868"/>
            <a:ext cx="17666456" cy="67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6"/>
              </a:lnSpc>
            </a:pPr>
            <a:r>
              <a:rPr lang="en-US" sz="4200" spc="7">
                <a:solidFill>
                  <a:srgbClr val="000000"/>
                </a:solidFill>
                <a:latin typeface="Arial Bold"/>
              </a:rPr>
              <a:t>REAL TIME VIOLENCE DETECTION AND ALERT SYSTEM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957621" y="344089"/>
            <a:ext cx="4939802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 spc="5">
                <a:solidFill>
                  <a:srgbClr val="000000"/>
                </a:solidFill>
                <a:latin typeface="Times New Roman Bold"/>
              </a:rPr>
              <a:t>PROJECT GROUP NO : 23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240605" y="5697785"/>
            <a:ext cx="7806790" cy="1920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2799">
                <a:solidFill>
                  <a:srgbClr val="000000"/>
                </a:solidFill>
                <a:latin typeface="Arial"/>
              </a:rPr>
              <a:t>YASHASWANI SRIVASTAVA (Roll No)</a:t>
            </a:r>
          </a:p>
          <a:p>
            <a:pPr algn="ctr">
              <a:lnSpc>
                <a:spcPts val="5039"/>
              </a:lnSpc>
            </a:pPr>
            <a:r>
              <a:rPr lang="en-US" sz="2799">
                <a:solidFill>
                  <a:srgbClr val="000000"/>
                </a:solidFill>
                <a:latin typeface="Arial"/>
              </a:rPr>
              <a:t>PRATEEK KUMAR RAJPUT (Roll No) </a:t>
            </a:r>
          </a:p>
          <a:p>
            <a:pPr algn="ctr">
              <a:lnSpc>
                <a:spcPts val="5039"/>
              </a:lnSpc>
            </a:pPr>
            <a:r>
              <a:rPr lang="en-US" sz="2799">
                <a:solidFill>
                  <a:srgbClr val="000000"/>
                </a:solidFill>
                <a:latin typeface="Arial"/>
              </a:rPr>
              <a:t>MANJIT KUMAR GAUTAM (Roll No)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16829" y="9191625"/>
            <a:ext cx="15254343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Times New Roman Bold"/>
              </a:rPr>
              <a:t>DEPARTMENT OF ELECTRONICS AND COMMUNICATION ENGINEERING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7685870" y="2312177"/>
            <a:ext cx="2916260" cy="2997803"/>
          </a:xfrm>
          <a:custGeom>
            <a:avLst/>
            <a:gdLst/>
            <a:ahLst/>
            <a:cxnLst/>
            <a:rect r="r" b="b" t="t" l="l"/>
            <a:pathLst>
              <a:path h="2997803" w="2916260">
                <a:moveTo>
                  <a:pt x="0" y="0"/>
                </a:moveTo>
                <a:lnTo>
                  <a:pt x="2916260" y="0"/>
                </a:lnTo>
                <a:lnTo>
                  <a:pt x="2916260" y="2997803"/>
                </a:lnTo>
                <a:lnTo>
                  <a:pt x="0" y="29978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533" t="0" r="-2133" b="-1009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506994" y="8158231"/>
            <a:ext cx="901488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Faculty Mentor:  Dr. Anuranjan Kansal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96318" y="2167353"/>
            <a:ext cx="1777695" cy="2475271"/>
          </a:xfrm>
          <a:custGeom>
            <a:avLst/>
            <a:gdLst/>
            <a:ahLst/>
            <a:cxnLst/>
            <a:rect r="r" b="b" t="t" l="l"/>
            <a:pathLst>
              <a:path h="2475271" w="1777695">
                <a:moveTo>
                  <a:pt x="0" y="0"/>
                </a:moveTo>
                <a:lnTo>
                  <a:pt x="1777695" y="0"/>
                </a:lnTo>
                <a:lnTo>
                  <a:pt x="1777695" y="2475271"/>
                </a:lnTo>
                <a:lnTo>
                  <a:pt x="0" y="24752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735774" y="411840"/>
            <a:ext cx="12193368" cy="5986298"/>
          </a:xfrm>
          <a:custGeom>
            <a:avLst/>
            <a:gdLst/>
            <a:ahLst/>
            <a:cxnLst/>
            <a:rect r="r" b="b" t="t" l="l"/>
            <a:pathLst>
              <a:path h="5986298" w="12193368">
                <a:moveTo>
                  <a:pt x="0" y="0"/>
                </a:moveTo>
                <a:lnTo>
                  <a:pt x="12193368" y="0"/>
                </a:lnTo>
                <a:lnTo>
                  <a:pt x="12193368" y="5986298"/>
                </a:lnTo>
                <a:lnTo>
                  <a:pt x="0" y="59862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3428" r="-94" b="-119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500777"/>
            <a:ext cx="3712931" cy="1203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15"/>
              </a:lnSpc>
            </a:pPr>
            <a:r>
              <a:rPr lang="en-US" sz="7010">
                <a:solidFill>
                  <a:srgbClr val="000000"/>
                </a:solidFill>
                <a:latin typeface="Canva Sans Bold"/>
              </a:rPr>
              <a:t>Firebase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31135" y="6236213"/>
            <a:ext cx="17100274" cy="3634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2670" indent="-436335" lvl="1">
              <a:lnSpc>
                <a:spcPts val="5658"/>
              </a:lnSpc>
              <a:buFont typeface="Arial"/>
              <a:buChar char="•"/>
            </a:pPr>
            <a:r>
              <a:rPr lang="en-US" sz="4042">
                <a:solidFill>
                  <a:srgbClr val="000000"/>
                </a:solidFill>
                <a:latin typeface="Times New Roman"/>
              </a:rPr>
              <a:t>Built by Google.</a:t>
            </a:r>
          </a:p>
          <a:p>
            <a:pPr algn="l" marL="872670" indent="-436335" lvl="1">
              <a:lnSpc>
                <a:spcPts val="5658"/>
              </a:lnSpc>
              <a:buFont typeface="Arial"/>
              <a:buChar char="•"/>
            </a:pPr>
            <a:r>
              <a:rPr lang="en-US" sz="4042">
                <a:solidFill>
                  <a:srgbClr val="000000"/>
                </a:solidFill>
                <a:latin typeface="Times New Roman"/>
              </a:rPr>
              <a:t>Provides services like Storage, Analysis, Machine Learning etc.</a:t>
            </a:r>
          </a:p>
          <a:p>
            <a:pPr algn="l" marL="872670" indent="-436335" lvl="1">
              <a:lnSpc>
                <a:spcPts val="5658"/>
              </a:lnSpc>
              <a:buFont typeface="Arial"/>
              <a:buChar char="•"/>
            </a:pPr>
            <a:r>
              <a:rPr lang="en-US" sz="4042">
                <a:solidFill>
                  <a:srgbClr val="000000"/>
                </a:solidFill>
                <a:latin typeface="Times New Roman"/>
              </a:rPr>
              <a:t>Firebase storage bucket is used to store the image</a:t>
            </a:r>
          </a:p>
          <a:p>
            <a:pPr algn="l" marL="872670" indent="-436335" lvl="1">
              <a:lnSpc>
                <a:spcPts val="5658"/>
              </a:lnSpc>
              <a:buFont typeface="Arial"/>
              <a:buChar char="•"/>
            </a:pPr>
            <a:r>
              <a:rPr lang="en-US" sz="4042">
                <a:solidFill>
                  <a:srgbClr val="000000"/>
                </a:solidFill>
                <a:latin typeface="Times New Roman"/>
              </a:rPr>
              <a:t>Links are obtained for the images and stored in firestore along with date and time.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477901" y="10287000"/>
            <a:ext cx="13157927" cy="7401334"/>
          </a:xfrm>
          <a:custGeom>
            <a:avLst/>
            <a:gdLst/>
            <a:ahLst/>
            <a:cxnLst/>
            <a:rect r="r" b="b" t="t" l="l"/>
            <a:pathLst>
              <a:path h="7401334" w="13157927">
                <a:moveTo>
                  <a:pt x="0" y="0"/>
                </a:moveTo>
                <a:lnTo>
                  <a:pt x="13157927" y="0"/>
                </a:lnTo>
                <a:lnTo>
                  <a:pt x="13157927" y="7401334"/>
                </a:lnTo>
                <a:lnTo>
                  <a:pt x="0" y="74013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11867" y="426134"/>
            <a:ext cx="16247433" cy="11085262"/>
            <a:chOff x="0" y="0"/>
            <a:chExt cx="21663244" cy="147803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663244" cy="14780350"/>
            </a:xfrm>
            <a:custGeom>
              <a:avLst/>
              <a:gdLst/>
              <a:ahLst/>
              <a:cxnLst/>
              <a:rect r="r" b="b" t="t" l="l"/>
              <a:pathLst>
                <a:path h="14780350" w="21663244">
                  <a:moveTo>
                    <a:pt x="0" y="0"/>
                  </a:moveTo>
                  <a:lnTo>
                    <a:pt x="21663244" y="0"/>
                  </a:lnTo>
                  <a:lnTo>
                    <a:pt x="21663244" y="14780350"/>
                  </a:lnTo>
                  <a:lnTo>
                    <a:pt x="0" y="147803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0" y="9706610"/>
            <a:ext cx="428669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WEB DASHBOARD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966637"/>
            <a:ext cx="16073405" cy="6977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Arial"/>
              </a:rPr>
              <a:t>[1] M. -S. Kang, R. -H. Park and H. -M. Park, "Efficient Spatio-Temporal Model- ing Methods for Real-Time Violence Recognition," in IEEE Access, vol. 9, pp. 76270-76285, 2021, doi: 10.1109/ACCESS.2021.3083273.</a:t>
            </a:r>
          </a:p>
          <a:p>
            <a:pPr algn="just">
              <a:lnSpc>
                <a:spcPts val="3920"/>
              </a:lnSpc>
            </a:pP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Arial"/>
              </a:rPr>
              <a:t>[2] Zhang Y, Li Y, Guo S (2022) Lightweight mobile network for real-time violence recognition. PLoS ONE 17(10): e0276939. doi: 10.1371/journal.pone.0276939. PMID: 36315496; PMCID: PMC9621415.</a:t>
            </a:r>
          </a:p>
          <a:p>
            <a:pPr algn="just">
              <a:lnSpc>
                <a:spcPts val="3920"/>
              </a:lnSpc>
            </a:pP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Arial"/>
              </a:rPr>
              <a:t>[3] Ullah FUM, Ullah A, Muhammad K, Haq IU, Baik SW. Violence Detection Using Spatiotemporal Features with 3D Convolutional Neural Network. Sensors (Basel). 2019 May 30;19(11):2472. doi: 10.3390/s19112472.</a:t>
            </a:r>
          </a:p>
          <a:p>
            <a:pPr algn="just">
              <a:lnSpc>
                <a:spcPts val="3920"/>
              </a:lnSpc>
            </a:pP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Arial"/>
              </a:rPr>
              <a:t>[4] C. Gu, X. Wu and S. Wang, "Violent Video Detection Based on Semantic Correspondence," in IEEE Access, vol. 8,pp.85958-85967,2020,doi:10.1109/ACCESS.2020.2992617. -May 2020.</a:t>
            </a:r>
          </a:p>
          <a:p>
            <a:pPr algn="just">
              <a:lnSpc>
                <a:spcPts val="392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924477" y="475298"/>
            <a:ext cx="5705912" cy="916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>
                <a:solidFill>
                  <a:srgbClr val="000000"/>
                </a:solidFill>
                <a:latin typeface="Arial Bold"/>
              </a:rPr>
              <a:t>REFERENCES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82054" y="4071936"/>
            <a:ext cx="10323892" cy="1811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30"/>
              </a:lnSpc>
            </a:pPr>
            <a:r>
              <a:rPr lang="en-US" sz="10450">
                <a:solidFill>
                  <a:srgbClr val="203864"/>
                </a:solidFill>
                <a:latin typeface="Archivo Black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95731"/>
            <a:ext cx="13533120" cy="768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 spc="8">
                <a:solidFill>
                  <a:srgbClr val="000000"/>
                </a:solidFill>
                <a:latin typeface="Arial Bold"/>
              </a:rPr>
              <a:t>PROBLEM STATEMENT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76570" y="2868472"/>
            <a:ext cx="15514313" cy="5245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36"/>
              </a:lnSpc>
            </a:pPr>
            <a:r>
              <a:rPr lang="en-US" sz="4200" spc="37">
                <a:solidFill>
                  <a:srgbClr val="000000"/>
                </a:solidFill>
                <a:latin typeface="Times New Roman"/>
              </a:rPr>
              <a:t>Design and develop a technological solution based on live CCTV feeds, that can automatically detect incidents related to street crime, violence, burglary, unauthorized access etc. and generate alerts to the concerned authority.</a:t>
            </a:r>
          </a:p>
          <a:p>
            <a:pPr algn="just">
              <a:lnSpc>
                <a:spcPts val="4536"/>
              </a:lnSpc>
            </a:pPr>
          </a:p>
          <a:p>
            <a:pPr algn="just">
              <a:lnSpc>
                <a:spcPts val="4536"/>
              </a:lnSpc>
            </a:pPr>
            <a:r>
              <a:rPr lang="en-US" sz="4200" spc="37">
                <a:solidFill>
                  <a:srgbClr val="000000"/>
                </a:solidFill>
                <a:latin typeface="Times New Roman"/>
              </a:rPr>
              <a:t>The solution should also be able to generate a report and maintain a database that includes the nature of incident/crime, location, time.</a:t>
            </a:r>
          </a:p>
          <a:p>
            <a:pPr algn="just">
              <a:lnSpc>
                <a:spcPts val="4536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12726" y="625412"/>
            <a:ext cx="4082259" cy="768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4"/>
              </a:lnSpc>
            </a:pPr>
            <a:r>
              <a:rPr lang="en-US" sz="4800" spc="8">
                <a:solidFill>
                  <a:srgbClr val="000000"/>
                </a:solidFill>
                <a:latin typeface="Arial Bold"/>
              </a:rPr>
              <a:t>OBJECTIVES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612392"/>
            <a:ext cx="16146574" cy="3531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36"/>
              </a:lnSpc>
            </a:pPr>
            <a:r>
              <a:rPr lang="en-US" sz="4200">
                <a:solidFill>
                  <a:srgbClr val="000000"/>
                </a:solidFill>
                <a:latin typeface="Times New Roman Bold"/>
              </a:rPr>
              <a:t>i. Detect Incidents</a:t>
            </a:r>
          </a:p>
          <a:p>
            <a:pPr algn="just" marL="906780" indent="-453390" lvl="1">
              <a:lnSpc>
                <a:spcPts val="4536"/>
              </a:lnSpc>
              <a:buFont typeface="Arial"/>
              <a:buChar char="•"/>
            </a:pPr>
            <a:r>
              <a:rPr lang="en-US" sz="4200">
                <a:solidFill>
                  <a:srgbClr val="231F20"/>
                </a:solidFill>
                <a:latin typeface="Times New Roman"/>
              </a:rPr>
              <a:t>Analyze live CCTV feeds &amp; identify potential criminal activity.</a:t>
            </a:r>
          </a:p>
          <a:p>
            <a:pPr algn="just" marL="906780" indent="-453390" lvl="1">
              <a:lnSpc>
                <a:spcPts val="4536"/>
              </a:lnSpc>
              <a:buFont typeface="Arial"/>
              <a:buChar char="•"/>
            </a:pPr>
            <a:r>
              <a:rPr lang="en-US" sz="4200">
                <a:solidFill>
                  <a:srgbClr val="231F20"/>
                </a:solidFill>
                <a:latin typeface="Times New Roman"/>
              </a:rPr>
              <a:t>Reduce the need for human monitoring &amp; intervention.</a:t>
            </a:r>
          </a:p>
          <a:p>
            <a:pPr algn="just">
              <a:lnSpc>
                <a:spcPts val="4536"/>
              </a:lnSpc>
            </a:pPr>
          </a:p>
          <a:p>
            <a:pPr algn="just">
              <a:lnSpc>
                <a:spcPts val="4536"/>
              </a:lnSpc>
            </a:pPr>
            <a:r>
              <a:rPr lang="en-US" sz="4200">
                <a:solidFill>
                  <a:srgbClr val="231F20"/>
                </a:solidFill>
                <a:latin typeface="Times New Roman Bold"/>
              </a:rPr>
              <a:t>ii. </a:t>
            </a:r>
            <a:r>
              <a:rPr lang="en-US" sz="4200">
                <a:solidFill>
                  <a:srgbClr val="000000"/>
                </a:solidFill>
                <a:latin typeface="Times New Roman Bold"/>
              </a:rPr>
              <a:t>Generate Alert</a:t>
            </a:r>
          </a:p>
          <a:p>
            <a:pPr algn="just" marL="906780" indent="-453390" lvl="1">
              <a:lnSpc>
                <a:spcPts val="4536"/>
              </a:lnSpc>
              <a:buFont typeface="Arial"/>
              <a:buChar char="•"/>
            </a:pPr>
            <a:r>
              <a:rPr lang="en-US" sz="4200">
                <a:solidFill>
                  <a:srgbClr val="231F20"/>
                </a:solidFill>
                <a:latin typeface="Times New Roman"/>
              </a:rPr>
              <a:t>When an incident is detected, the system will generate an alert.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10835" y="5543253"/>
            <a:ext cx="16664440" cy="4093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35"/>
              </a:lnSpc>
            </a:pPr>
            <a:r>
              <a:rPr lang="en-US" sz="4199">
                <a:solidFill>
                  <a:srgbClr val="000000"/>
                </a:solidFill>
                <a:latin typeface="Times New Roman"/>
              </a:rPr>
              <a:t>    </a:t>
            </a:r>
            <a:r>
              <a:rPr lang="en-US" sz="4199">
                <a:solidFill>
                  <a:srgbClr val="000000"/>
                </a:solidFill>
                <a:latin typeface="Times New Roman Bold"/>
              </a:rPr>
              <a:t>iii. Generate Report </a:t>
            </a:r>
          </a:p>
          <a:p>
            <a:pPr algn="just" marL="906780" indent="-453390" lvl="1">
              <a:lnSpc>
                <a:spcPts val="4535"/>
              </a:lnSpc>
              <a:buFont typeface="Arial"/>
              <a:buChar char="•"/>
            </a:pPr>
            <a:r>
              <a:rPr lang="en-US" sz="4199">
                <a:solidFill>
                  <a:srgbClr val="231F20"/>
                </a:solidFill>
                <a:latin typeface="Times New Roman"/>
              </a:rPr>
              <a:t>Generate a report which is providing details such as the nature of the incident/crime, location, time, &amp; risk.</a:t>
            </a:r>
          </a:p>
          <a:p>
            <a:pPr algn="just" marL="1798572" indent="-599524" lvl="2">
              <a:lnSpc>
                <a:spcPts val="4498"/>
              </a:lnSpc>
              <a:buFont typeface="Arial"/>
              <a:buChar char="⚬"/>
            </a:pPr>
          </a:p>
          <a:p>
            <a:pPr algn="just">
              <a:lnSpc>
                <a:spcPts val="4535"/>
              </a:lnSpc>
            </a:pPr>
            <a:r>
              <a:rPr lang="en-US" sz="4199">
                <a:solidFill>
                  <a:srgbClr val="FFFFFF"/>
                </a:solidFill>
                <a:latin typeface="Times New Roman Bold"/>
              </a:rPr>
              <a:t>    </a:t>
            </a:r>
            <a:r>
              <a:rPr lang="en-US" sz="4199">
                <a:solidFill>
                  <a:srgbClr val="000000"/>
                </a:solidFill>
                <a:latin typeface="Times New Roman Bold"/>
              </a:rPr>
              <a:t>iv.</a:t>
            </a:r>
            <a:r>
              <a:rPr lang="en-US" sz="4199">
                <a:solidFill>
                  <a:srgbClr val="FFFFFF"/>
                </a:solidFill>
                <a:latin typeface="Times New Roman Bold"/>
              </a:rPr>
              <a:t> </a:t>
            </a:r>
            <a:r>
              <a:rPr lang="en-US" sz="4199">
                <a:solidFill>
                  <a:srgbClr val="000000"/>
                </a:solidFill>
                <a:latin typeface="Times New Roman Bold"/>
              </a:rPr>
              <a:t>Maintain Database</a:t>
            </a:r>
          </a:p>
          <a:p>
            <a:pPr algn="just" marL="906780" indent="-453390" lvl="1">
              <a:lnSpc>
                <a:spcPts val="4535"/>
              </a:lnSpc>
              <a:buFont typeface="Arial"/>
              <a:buChar char="•"/>
            </a:pPr>
            <a:r>
              <a:rPr lang="en-US" sz="4199">
                <a:solidFill>
                  <a:srgbClr val="231F20"/>
                </a:solidFill>
                <a:latin typeface="Times New Roman"/>
              </a:rPr>
              <a:t>System will maintain a database of all incidents detected.</a:t>
            </a:r>
          </a:p>
          <a:p>
            <a:pPr algn="just" marL="906780" indent="-453390" lvl="1">
              <a:lnSpc>
                <a:spcPts val="4535"/>
              </a:lnSpc>
              <a:buFont typeface="Arial"/>
              <a:buChar char="•"/>
            </a:pPr>
            <a:r>
              <a:rPr lang="en-US" sz="4199">
                <a:solidFill>
                  <a:srgbClr val="231F20"/>
                </a:solidFill>
                <a:latin typeface="Times New Roman"/>
              </a:rPr>
              <a:t>T</a:t>
            </a:r>
            <a:r>
              <a:rPr lang="en-US" sz="4199">
                <a:solidFill>
                  <a:srgbClr val="231F20"/>
                </a:solidFill>
                <a:latin typeface="Times New Roman"/>
              </a:rPr>
              <a:t>o review &amp; analyze the data to identify patterns &amp; trends over time.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612799"/>
            <a:ext cx="16230600" cy="414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92910" indent="-446455" lvl="1">
              <a:lnSpc>
                <a:spcPts val="5376"/>
              </a:lnSpc>
              <a:buFont typeface="Arial"/>
              <a:buChar char="•"/>
            </a:pPr>
            <a:r>
              <a:rPr lang="en-US" sz="4135">
                <a:solidFill>
                  <a:srgbClr val="000000"/>
                </a:solidFill>
                <a:latin typeface="Times New Roman"/>
              </a:rPr>
              <a:t>Riots, political meets, mass protests, and any public assemblies.</a:t>
            </a:r>
          </a:p>
          <a:p>
            <a:pPr algn="l" marL="892910" indent="-446455" lvl="1">
              <a:lnSpc>
                <a:spcPts val="5376"/>
              </a:lnSpc>
              <a:buFont typeface="Arial"/>
              <a:buChar char="•"/>
            </a:pPr>
            <a:r>
              <a:rPr lang="en-US" sz="4135">
                <a:solidFill>
                  <a:srgbClr val="000000"/>
                </a:solidFill>
                <a:latin typeface="Times New Roman"/>
              </a:rPr>
              <a:t>Detecting security breaches in confined areas.</a:t>
            </a:r>
          </a:p>
          <a:p>
            <a:pPr algn="l" marL="892910" indent="-446455" lvl="1">
              <a:lnSpc>
                <a:spcPts val="5376"/>
              </a:lnSpc>
              <a:buFont typeface="Arial"/>
              <a:buChar char="•"/>
            </a:pPr>
            <a:r>
              <a:rPr lang="en-US" sz="4135">
                <a:solidFill>
                  <a:srgbClr val="000000"/>
                </a:solidFill>
                <a:latin typeface="Times New Roman"/>
              </a:rPr>
              <a:t>Road rages and accidents.</a:t>
            </a:r>
          </a:p>
          <a:p>
            <a:pPr algn="l" marL="892910" indent="-446455" lvl="1">
              <a:lnSpc>
                <a:spcPts val="5376"/>
              </a:lnSpc>
              <a:buFont typeface="Arial"/>
              <a:buChar char="•"/>
            </a:pPr>
            <a:r>
              <a:rPr lang="en-US" sz="4135">
                <a:solidFill>
                  <a:srgbClr val="000000"/>
                </a:solidFill>
                <a:latin typeface="Times New Roman"/>
              </a:rPr>
              <a:t>It can be used in shops for the prevention of theft.</a:t>
            </a:r>
          </a:p>
          <a:p>
            <a:pPr algn="l" marL="889844" indent="-444922" lvl="1">
              <a:lnSpc>
                <a:spcPts val="5358"/>
              </a:lnSpc>
              <a:buFont typeface="Arial"/>
              <a:buChar char="•"/>
            </a:pPr>
            <a:r>
              <a:rPr lang="en-US" sz="4121">
                <a:solidFill>
                  <a:srgbClr val="000000"/>
                </a:solidFill>
                <a:latin typeface="Times New Roman"/>
              </a:rPr>
              <a:t>It can be used in government offices.</a:t>
            </a:r>
          </a:p>
          <a:p>
            <a:pPr algn="l" marL="889844" indent="-444922" lvl="1">
              <a:lnSpc>
                <a:spcPts val="5358"/>
              </a:lnSpc>
              <a:buFont typeface="Arial"/>
              <a:buChar char="•"/>
            </a:pPr>
            <a:r>
              <a:rPr lang="en-US" sz="4121">
                <a:solidFill>
                  <a:srgbClr val="000000"/>
                </a:solidFill>
                <a:latin typeface="Times New Roman"/>
              </a:rPr>
              <a:t>Prisons which are prone to criminal activities.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08370" y="1299961"/>
            <a:ext cx="3522911" cy="916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Arial Bold"/>
              </a:rPr>
              <a:t>USE CASES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42521" y="421386"/>
            <a:ext cx="1414573" cy="1339986"/>
          </a:xfrm>
          <a:custGeom>
            <a:avLst/>
            <a:gdLst/>
            <a:ahLst/>
            <a:cxnLst/>
            <a:rect r="r" b="b" t="t" l="l"/>
            <a:pathLst>
              <a:path h="1339986" w="1414573">
                <a:moveTo>
                  <a:pt x="0" y="0"/>
                </a:moveTo>
                <a:lnTo>
                  <a:pt x="1414573" y="0"/>
                </a:lnTo>
                <a:lnTo>
                  <a:pt x="1414573" y="1339986"/>
                </a:lnTo>
                <a:lnTo>
                  <a:pt x="0" y="13399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44721" y="269732"/>
            <a:ext cx="2748417" cy="1545985"/>
          </a:xfrm>
          <a:custGeom>
            <a:avLst/>
            <a:gdLst/>
            <a:ahLst/>
            <a:cxnLst/>
            <a:rect r="r" b="b" t="t" l="l"/>
            <a:pathLst>
              <a:path h="1545985" w="2748417">
                <a:moveTo>
                  <a:pt x="0" y="0"/>
                </a:moveTo>
                <a:lnTo>
                  <a:pt x="2748418" y="0"/>
                </a:lnTo>
                <a:lnTo>
                  <a:pt x="2748418" y="1545985"/>
                </a:lnTo>
                <a:lnTo>
                  <a:pt x="0" y="15459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409186" y="317386"/>
            <a:ext cx="2406795" cy="1353822"/>
          </a:xfrm>
          <a:custGeom>
            <a:avLst/>
            <a:gdLst/>
            <a:ahLst/>
            <a:cxnLst/>
            <a:rect r="r" b="b" t="t" l="l"/>
            <a:pathLst>
              <a:path h="1353822" w="2406795">
                <a:moveTo>
                  <a:pt x="0" y="0"/>
                </a:moveTo>
                <a:lnTo>
                  <a:pt x="2406795" y="0"/>
                </a:lnTo>
                <a:lnTo>
                  <a:pt x="2406795" y="1353822"/>
                </a:lnTo>
                <a:lnTo>
                  <a:pt x="0" y="13538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534822" y="443022"/>
            <a:ext cx="2406795" cy="1353822"/>
          </a:xfrm>
          <a:custGeom>
            <a:avLst/>
            <a:gdLst/>
            <a:ahLst/>
            <a:cxnLst/>
            <a:rect r="r" b="b" t="t" l="l"/>
            <a:pathLst>
              <a:path h="1353822" w="2406795">
                <a:moveTo>
                  <a:pt x="0" y="0"/>
                </a:moveTo>
                <a:lnTo>
                  <a:pt x="2406795" y="0"/>
                </a:lnTo>
                <a:lnTo>
                  <a:pt x="2406795" y="1353823"/>
                </a:lnTo>
                <a:lnTo>
                  <a:pt x="0" y="13538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660459" y="568659"/>
            <a:ext cx="2406795" cy="1353822"/>
          </a:xfrm>
          <a:custGeom>
            <a:avLst/>
            <a:gdLst/>
            <a:ahLst/>
            <a:cxnLst/>
            <a:rect r="r" b="b" t="t" l="l"/>
            <a:pathLst>
              <a:path h="1353822" w="2406795">
                <a:moveTo>
                  <a:pt x="0" y="0"/>
                </a:moveTo>
                <a:lnTo>
                  <a:pt x="2406795" y="0"/>
                </a:lnTo>
                <a:lnTo>
                  <a:pt x="2406795" y="1353822"/>
                </a:lnTo>
                <a:lnTo>
                  <a:pt x="0" y="13538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4683596" y="1428011"/>
            <a:ext cx="2748741" cy="988939"/>
            <a:chOff x="0" y="0"/>
            <a:chExt cx="723948" cy="26046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23948" cy="260461"/>
            </a:xfrm>
            <a:custGeom>
              <a:avLst/>
              <a:gdLst/>
              <a:ahLst/>
              <a:cxnLst/>
              <a:rect r="r" b="b" t="t" l="l"/>
              <a:pathLst>
                <a:path h="260461" w="723948">
                  <a:moveTo>
                    <a:pt x="130231" y="0"/>
                  </a:moveTo>
                  <a:lnTo>
                    <a:pt x="593717" y="0"/>
                  </a:lnTo>
                  <a:cubicBezTo>
                    <a:pt x="628257" y="0"/>
                    <a:pt x="661381" y="13721"/>
                    <a:pt x="685804" y="38144"/>
                  </a:cubicBezTo>
                  <a:cubicBezTo>
                    <a:pt x="710227" y="62567"/>
                    <a:pt x="723948" y="95691"/>
                    <a:pt x="723948" y="130231"/>
                  </a:cubicBezTo>
                  <a:lnTo>
                    <a:pt x="723948" y="130231"/>
                  </a:lnTo>
                  <a:cubicBezTo>
                    <a:pt x="723948" y="202155"/>
                    <a:pt x="665642" y="260461"/>
                    <a:pt x="593717" y="260461"/>
                  </a:cubicBezTo>
                  <a:lnTo>
                    <a:pt x="130231" y="260461"/>
                  </a:lnTo>
                  <a:cubicBezTo>
                    <a:pt x="95691" y="260461"/>
                    <a:pt x="62567" y="246741"/>
                    <a:pt x="38144" y="222318"/>
                  </a:cubicBezTo>
                  <a:cubicBezTo>
                    <a:pt x="13721" y="197895"/>
                    <a:pt x="0" y="164770"/>
                    <a:pt x="0" y="130231"/>
                  </a:cubicBezTo>
                  <a:lnTo>
                    <a:pt x="0" y="130231"/>
                  </a:lnTo>
                  <a:cubicBezTo>
                    <a:pt x="0" y="95691"/>
                    <a:pt x="13721" y="62567"/>
                    <a:pt x="38144" y="38144"/>
                  </a:cubicBezTo>
                  <a:cubicBezTo>
                    <a:pt x="62567" y="13721"/>
                    <a:pt x="95691" y="0"/>
                    <a:pt x="130231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723948" cy="2795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79"/>
                </a:lnSpc>
              </a:pPr>
              <a:r>
                <a:rPr lang="en-US" sz="2599">
                  <a:solidFill>
                    <a:srgbClr val="FFFFFF"/>
                  </a:solidFill>
                  <a:latin typeface="Open Sauce"/>
                </a:rPr>
                <a:t>Discard Frame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473569" y="3800606"/>
            <a:ext cx="2768952" cy="1532193"/>
            <a:chOff x="0" y="0"/>
            <a:chExt cx="814955" cy="45095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4955" cy="450953"/>
            </a:xfrm>
            <a:custGeom>
              <a:avLst/>
              <a:gdLst/>
              <a:ahLst/>
              <a:cxnLst/>
              <a:rect r="r" b="b" t="t" l="l"/>
              <a:pathLst>
                <a:path h="450953" w="814955">
                  <a:moveTo>
                    <a:pt x="142595" y="0"/>
                  </a:moveTo>
                  <a:lnTo>
                    <a:pt x="672360" y="0"/>
                  </a:lnTo>
                  <a:cubicBezTo>
                    <a:pt x="751113" y="0"/>
                    <a:pt x="814955" y="63842"/>
                    <a:pt x="814955" y="142595"/>
                  </a:cubicBezTo>
                  <a:lnTo>
                    <a:pt x="814955" y="308359"/>
                  </a:lnTo>
                  <a:cubicBezTo>
                    <a:pt x="814955" y="387112"/>
                    <a:pt x="751113" y="450953"/>
                    <a:pt x="672360" y="450953"/>
                  </a:cubicBezTo>
                  <a:lnTo>
                    <a:pt x="142595" y="450953"/>
                  </a:lnTo>
                  <a:cubicBezTo>
                    <a:pt x="104776" y="450953"/>
                    <a:pt x="68507" y="435930"/>
                    <a:pt x="41765" y="409188"/>
                  </a:cubicBezTo>
                  <a:cubicBezTo>
                    <a:pt x="15023" y="382447"/>
                    <a:pt x="0" y="346177"/>
                    <a:pt x="0" y="308359"/>
                  </a:cubicBezTo>
                  <a:lnTo>
                    <a:pt x="0" y="142595"/>
                  </a:lnTo>
                  <a:cubicBezTo>
                    <a:pt x="0" y="63842"/>
                    <a:pt x="63842" y="0"/>
                    <a:pt x="142595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814955" cy="4700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79"/>
                </a:lnSpc>
              </a:pPr>
              <a:r>
                <a:rPr lang="en-US" sz="2599">
                  <a:solidFill>
                    <a:srgbClr val="FFFFFF"/>
                  </a:solidFill>
                  <a:latin typeface="Open Sauce"/>
                </a:rPr>
                <a:t>Image</a:t>
              </a:r>
            </a:p>
            <a:p>
              <a:pPr algn="ctr">
                <a:lnSpc>
                  <a:spcPts val="3379"/>
                </a:lnSpc>
              </a:pPr>
              <a:r>
                <a:rPr lang="en-US" sz="2599">
                  <a:solidFill>
                    <a:srgbClr val="FFFFFF"/>
                  </a:solidFill>
                  <a:latin typeface="Open Sauce"/>
                </a:rPr>
                <a:t>Enhancement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558396" y="3999870"/>
            <a:ext cx="1194708" cy="1194708"/>
          </a:xfrm>
          <a:custGeom>
            <a:avLst/>
            <a:gdLst/>
            <a:ahLst/>
            <a:cxnLst/>
            <a:rect r="r" b="b" t="t" l="l"/>
            <a:pathLst>
              <a:path h="1194708" w="1194708">
                <a:moveTo>
                  <a:pt x="0" y="0"/>
                </a:moveTo>
                <a:lnTo>
                  <a:pt x="1194708" y="0"/>
                </a:lnTo>
                <a:lnTo>
                  <a:pt x="1194708" y="1194709"/>
                </a:lnTo>
                <a:lnTo>
                  <a:pt x="0" y="11947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889853" y="6786985"/>
            <a:ext cx="1315733" cy="1832034"/>
          </a:xfrm>
          <a:custGeom>
            <a:avLst/>
            <a:gdLst/>
            <a:ahLst/>
            <a:cxnLst/>
            <a:rect r="r" b="b" t="t" l="l"/>
            <a:pathLst>
              <a:path h="1832034" w="1315733">
                <a:moveTo>
                  <a:pt x="0" y="0"/>
                </a:moveTo>
                <a:lnTo>
                  <a:pt x="1315734" y="0"/>
                </a:lnTo>
                <a:lnTo>
                  <a:pt x="1315734" y="1832034"/>
                </a:lnTo>
                <a:lnTo>
                  <a:pt x="0" y="18320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956478" y="7353541"/>
            <a:ext cx="819429" cy="844772"/>
          </a:xfrm>
          <a:custGeom>
            <a:avLst/>
            <a:gdLst/>
            <a:ahLst/>
            <a:cxnLst/>
            <a:rect r="r" b="b" t="t" l="l"/>
            <a:pathLst>
              <a:path h="844772" w="819429">
                <a:moveTo>
                  <a:pt x="0" y="0"/>
                </a:moveTo>
                <a:lnTo>
                  <a:pt x="819429" y="0"/>
                </a:lnTo>
                <a:lnTo>
                  <a:pt x="819429" y="844772"/>
                </a:lnTo>
                <a:lnTo>
                  <a:pt x="0" y="84477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5898239" y="7680882"/>
            <a:ext cx="316787" cy="309759"/>
            <a:chOff x="0" y="0"/>
            <a:chExt cx="831242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31242" cy="812800"/>
            </a:xfrm>
            <a:custGeom>
              <a:avLst/>
              <a:gdLst/>
              <a:ahLst/>
              <a:cxnLst/>
              <a:rect r="r" b="b" t="t" l="l"/>
              <a:pathLst>
                <a:path h="812800" w="831242">
                  <a:moveTo>
                    <a:pt x="831242" y="406400"/>
                  </a:moveTo>
                  <a:lnTo>
                    <a:pt x="424842" y="0"/>
                  </a:lnTo>
                  <a:lnTo>
                    <a:pt x="424842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24842" y="609600"/>
                  </a:lnTo>
                  <a:lnTo>
                    <a:pt x="424842" y="812800"/>
                  </a:lnTo>
                  <a:lnTo>
                    <a:pt x="831242" y="406400"/>
                  </a:ln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184150"/>
              <a:ext cx="729642" cy="425450"/>
            </a:xfrm>
            <a:prstGeom prst="rect">
              <a:avLst/>
            </a:prstGeom>
          </p:spPr>
          <p:txBody>
            <a:bodyPr anchor="ctr" rtlCol="false" tIns="56192" lIns="56192" bIns="56192" rIns="56192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454615" y="7547513"/>
            <a:ext cx="1002091" cy="579756"/>
            <a:chOff x="0" y="0"/>
            <a:chExt cx="318781" cy="18443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18781" cy="184430"/>
            </a:xfrm>
            <a:custGeom>
              <a:avLst/>
              <a:gdLst/>
              <a:ahLst/>
              <a:cxnLst/>
              <a:rect r="r" b="b" t="t" l="l"/>
              <a:pathLst>
                <a:path h="184430" w="318781">
                  <a:moveTo>
                    <a:pt x="0" y="0"/>
                  </a:moveTo>
                  <a:lnTo>
                    <a:pt x="318781" y="0"/>
                  </a:lnTo>
                  <a:lnTo>
                    <a:pt x="318781" y="184430"/>
                  </a:lnTo>
                  <a:lnTo>
                    <a:pt x="0" y="184430"/>
                  </a:lnTo>
                  <a:close/>
                </a:path>
              </a:pathLst>
            </a:custGeom>
            <a:solidFill>
              <a:srgbClr val="D3D0DB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9050"/>
              <a:ext cx="318781" cy="203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  <a:r>
                <a:rPr lang="en-US" sz="1399">
                  <a:solidFill>
                    <a:srgbClr val="004AAD"/>
                  </a:solidFill>
                  <a:latin typeface="Open Sauce Bold"/>
                </a:rPr>
                <a:t>MTCNN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8101925" y="7578609"/>
            <a:ext cx="1426996" cy="584263"/>
            <a:chOff x="0" y="0"/>
            <a:chExt cx="453950" cy="18586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53950" cy="185863"/>
            </a:xfrm>
            <a:custGeom>
              <a:avLst/>
              <a:gdLst/>
              <a:ahLst/>
              <a:cxnLst/>
              <a:rect r="r" b="b" t="t" l="l"/>
              <a:pathLst>
                <a:path h="185863" w="453950">
                  <a:moveTo>
                    <a:pt x="0" y="0"/>
                  </a:moveTo>
                  <a:lnTo>
                    <a:pt x="453950" y="0"/>
                  </a:lnTo>
                  <a:lnTo>
                    <a:pt x="453950" y="185863"/>
                  </a:lnTo>
                  <a:lnTo>
                    <a:pt x="0" y="185863"/>
                  </a:lnTo>
                  <a:close/>
                </a:path>
              </a:pathLst>
            </a:custGeom>
            <a:solidFill>
              <a:srgbClr val="D3D0DB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19050"/>
              <a:ext cx="453950" cy="2049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  <a:r>
                <a:rPr lang="en-US" sz="1499">
                  <a:solidFill>
                    <a:srgbClr val="004AAD"/>
                  </a:solidFill>
                  <a:latin typeface="Open Sauce Bold"/>
                </a:rPr>
                <a:t>Face </a:t>
              </a:r>
            </a:p>
            <a:p>
              <a:pPr algn="ctr">
                <a:lnSpc>
                  <a:spcPts val="1949"/>
                </a:lnSpc>
              </a:pPr>
              <a:r>
                <a:rPr lang="en-US" sz="1499">
                  <a:solidFill>
                    <a:srgbClr val="004AAD"/>
                  </a:solidFill>
                  <a:latin typeface="Open Sauce Bold"/>
                </a:rPr>
                <a:t>Division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7661740" y="7702576"/>
            <a:ext cx="316787" cy="309759"/>
            <a:chOff x="0" y="0"/>
            <a:chExt cx="831242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31242" cy="812800"/>
            </a:xfrm>
            <a:custGeom>
              <a:avLst/>
              <a:gdLst/>
              <a:ahLst/>
              <a:cxnLst/>
              <a:rect r="r" b="b" t="t" l="l"/>
              <a:pathLst>
                <a:path h="812800" w="831242">
                  <a:moveTo>
                    <a:pt x="831242" y="406400"/>
                  </a:moveTo>
                  <a:lnTo>
                    <a:pt x="424842" y="0"/>
                  </a:lnTo>
                  <a:lnTo>
                    <a:pt x="424842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24842" y="609600"/>
                  </a:lnTo>
                  <a:lnTo>
                    <a:pt x="424842" y="812800"/>
                  </a:lnTo>
                  <a:lnTo>
                    <a:pt x="831242" y="406400"/>
                  </a:ln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184150"/>
              <a:ext cx="729642" cy="425450"/>
            </a:xfrm>
            <a:prstGeom prst="rect">
              <a:avLst/>
            </a:prstGeom>
          </p:spPr>
          <p:txBody>
            <a:bodyPr anchor="ctr" rtlCol="false" tIns="56192" lIns="56192" bIns="56192" rIns="56192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9738220" y="7680882"/>
            <a:ext cx="316787" cy="309759"/>
            <a:chOff x="0" y="0"/>
            <a:chExt cx="831242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31242" cy="812800"/>
            </a:xfrm>
            <a:custGeom>
              <a:avLst/>
              <a:gdLst/>
              <a:ahLst/>
              <a:cxnLst/>
              <a:rect r="r" b="b" t="t" l="l"/>
              <a:pathLst>
                <a:path h="812800" w="831242">
                  <a:moveTo>
                    <a:pt x="831242" y="406400"/>
                  </a:moveTo>
                  <a:lnTo>
                    <a:pt x="424842" y="0"/>
                  </a:lnTo>
                  <a:lnTo>
                    <a:pt x="424842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24842" y="609600"/>
                  </a:lnTo>
                  <a:lnTo>
                    <a:pt x="424842" y="812800"/>
                  </a:lnTo>
                  <a:lnTo>
                    <a:pt x="831242" y="406400"/>
                  </a:ln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184150"/>
              <a:ext cx="729642" cy="425450"/>
            </a:xfrm>
            <a:prstGeom prst="rect">
              <a:avLst/>
            </a:prstGeom>
          </p:spPr>
          <p:txBody>
            <a:bodyPr anchor="ctr" rtlCol="false" tIns="56192" lIns="56192" bIns="56192" rIns="56192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0149242" y="6593601"/>
            <a:ext cx="1148482" cy="2402567"/>
            <a:chOff x="0" y="0"/>
            <a:chExt cx="365350" cy="764295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365350" cy="764295"/>
            </a:xfrm>
            <a:custGeom>
              <a:avLst/>
              <a:gdLst/>
              <a:ahLst/>
              <a:cxnLst/>
              <a:rect r="r" b="b" t="t" l="l"/>
              <a:pathLst>
                <a:path h="764295" w="365350">
                  <a:moveTo>
                    <a:pt x="0" y="0"/>
                  </a:moveTo>
                  <a:lnTo>
                    <a:pt x="365350" y="0"/>
                  </a:lnTo>
                  <a:lnTo>
                    <a:pt x="365350" y="764295"/>
                  </a:lnTo>
                  <a:lnTo>
                    <a:pt x="0" y="764295"/>
                  </a:lnTo>
                  <a:close/>
                </a:path>
              </a:pathLst>
            </a:custGeom>
            <a:solidFill>
              <a:srgbClr val="EDF0F2"/>
            </a:solidFill>
            <a:ln w="3810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19050"/>
              <a:ext cx="365350" cy="7833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10405829" y="6900933"/>
            <a:ext cx="749518" cy="772699"/>
          </a:xfrm>
          <a:custGeom>
            <a:avLst/>
            <a:gdLst/>
            <a:ahLst/>
            <a:cxnLst/>
            <a:rect r="r" b="b" t="t" l="l"/>
            <a:pathLst>
              <a:path h="772699" w="749518">
                <a:moveTo>
                  <a:pt x="0" y="0"/>
                </a:moveTo>
                <a:lnTo>
                  <a:pt x="749519" y="0"/>
                </a:lnTo>
                <a:lnTo>
                  <a:pt x="749519" y="772700"/>
                </a:lnTo>
                <a:lnTo>
                  <a:pt x="0" y="7727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0389566" y="7886215"/>
            <a:ext cx="749518" cy="772699"/>
          </a:xfrm>
          <a:custGeom>
            <a:avLst/>
            <a:gdLst/>
            <a:ahLst/>
            <a:cxnLst/>
            <a:rect r="r" b="b" t="t" l="l"/>
            <a:pathLst>
              <a:path h="772699" w="749518">
                <a:moveTo>
                  <a:pt x="0" y="0"/>
                </a:moveTo>
                <a:lnTo>
                  <a:pt x="749518" y="0"/>
                </a:lnTo>
                <a:lnTo>
                  <a:pt x="749518" y="772699"/>
                </a:lnTo>
                <a:lnTo>
                  <a:pt x="0" y="77269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6" id="36"/>
          <p:cNvGrpSpPr/>
          <p:nvPr/>
        </p:nvGrpSpPr>
        <p:grpSpPr>
          <a:xfrm rot="0">
            <a:off x="11474217" y="7702576"/>
            <a:ext cx="316787" cy="309759"/>
            <a:chOff x="0" y="0"/>
            <a:chExt cx="831242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31242" cy="812800"/>
            </a:xfrm>
            <a:custGeom>
              <a:avLst/>
              <a:gdLst/>
              <a:ahLst/>
              <a:cxnLst/>
              <a:rect r="r" b="b" t="t" l="l"/>
              <a:pathLst>
                <a:path h="812800" w="831242">
                  <a:moveTo>
                    <a:pt x="831242" y="406400"/>
                  </a:moveTo>
                  <a:lnTo>
                    <a:pt x="424842" y="0"/>
                  </a:lnTo>
                  <a:lnTo>
                    <a:pt x="424842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24842" y="609600"/>
                  </a:lnTo>
                  <a:lnTo>
                    <a:pt x="424842" y="812800"/>
                  </a:lnTo>
                  <a:lnTo>
                    <a:pt x="831242" y="406400"/>
                  </a:ln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184150"/>
              <a:ext cx="729642" cy="425450"/>
            </a:xfrm>
            <a:prstGeom prst="rect">
              <a:avLst/>
            </a:prstGeom>
          </p:spPr>
          <p:txBody>
            <a:bodyPr anchor="ctr" rtlCol="false" tIns="56192" lIns="56192" bIns="56192" rIns="56192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1978230" y="7607243"/>
            <a:ext cx="813512" cy="500425"/>
            <a:chOff x="0" y="0"/>
            <a:chExt cx="258791" cy="159193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258791" cy="159193"/>
            </a:xfrm>
            <a:custGeom>
              <a:avLst/>
              <a:gdLst/>
              <a:ahLst/>
              <a:cxnLst/>
              <a:rect r="r" b="b" t="t" l="l"/>
              <a:pathLst>
                <a:path h="159193" w="258791">
                  <a:moveTo>
                    <a:pt x="0" y="0"/>
                  </a:moveTo>
                  <a:lnTo>
                    <a:pt x="258791" y="0"/>
                  </a:lnTo>
                  <a:lnTo>
                    <a:pt x="258791" y="159193"/>
                  </a:lnTo>
                  <a:lnTo>
                    <a:pt x="0" y="159193"/>
                  </a:lnTo>
                  <a:close/>
                </a:path>
              </a:pathLst>
            </a:custGeom>
            <a:solidFill>
              <a:srgbClr val="D3D0DB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19050"/>
              <a:ext cx="258791" cy="1782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  <a:r>
                <a:rPr lang="en-US" sz="1399">
                  <a:solidFill>
                    <a:srgbClr val="004AAD"/>
                  </a:solidFill>
                  <a:latin typeface="Open Sauce Bold"/>
                </a:rPr>
                <a:t>CNN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3029867" y="7700966"/>
            <a:ext cx="316787" cy="309759"/>
            <a:chOff x="0" y="0"/>
            <a:chExt cx="831242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31242" cy="812800"/>
            </a:xfrm>
            <a:custGeom>
              <a:avLst/>
              <a:gdLst/>
              <a:ahLst/>
              <a:cxnLst/>
              <a:rect r="r" b="b" t="t" l="l"/>
              <a:pathLst>
                <a:path h="812800" w="831242">
                  <a:moveTo>
                    <a:pt x="831242" y="406400"/>
                  </a:moveTo>
                  <a:lnTo>
                    <a:pt x="424842" y="0"/>
                  </a:lnTo>
                  <a:lnTo>
                    <a:pt x="424842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24842" y="609600"/>
                  </a:lnTo>
                  <a:lnTo>
                    <a:pt x="424842" y="812800"/>
                  </a:lnTo>
                  <a:lnTo>
                    <a:pt x="831242" y="406400"/>
                  </a:ln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184150"/>
              <a:ext cx="729642" cy="425450"/>
            </a:xfrm>
            <a:prstGeom prst="rect">
              <a:avLst/>
            </a:prstGeom>
          </p:spPr>
          <p:txBody>
            <a:bodyPr anchor="ctr" rtlCol="false" tIns="56192" lIns="56192" bIns="56192" rIns="56192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3408573" y="5528841"/>
            <a:ext cx="1319838" cy="4365220"/>
            <a:chOff x="0" y="0"/>
            <a:chExt cx="419861" cy="1388646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419861" cy="1388646"/>
            </a:xfrm>
            <a:custGeom>
              <a:avLst/>
              <a:gdLst/>
              <a:ahLst/>
              <a:cxnLst/>
              <a:rect r="r" b="b" t="t" l="l"/>
              <a:pathLst>
                <a:path h="1388646" w="419861">
                  <a:moveTo>
                    <a:pt x="0" y="0"/>
                  </a:moveTo>
                  <a:lnTo>
                    <a:pt x="419861" y="0"/>
                  </a:lnTo>
                  <a:lnTo>
                    <a:pt x="419861" y="1388646"/>
                  </a:lnTo>
                  <a:lnTo>
                    <a:pt x="0" y="1388646"/>
                  </a:lnTo>
                  <a:close/>
                </a:path>
              </a:pathLst>
            </a:custGeom>
            <a:solidFill>
              <a:srgbClr val="EDF0F2"/>
            </a:solidFill>
            <a:ln w="3810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19050"/>
              <a:ext cx="419861" cy="14076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sp>
        <p:nvSpPr>
          <p:cNvPr name="Freeform 48" id="48"/>
          <p:cNvSpPr/>
          <p:nvPr/>
        </p:nvSpPr>
        <p:spPr>
          <a:xfrm flipH="false" flipV="false" rot="0">
            <a:off x="13691520" y="5819268"/>
            <a:ext cx="751103" cy="774333"/>
          </a:xfrm>
          <a:custGeom>
            <a:avLst/>
            <a:gdLst/>
            <a:ahLst/>
            <a:cxnLst/>
            <a:rect r="r" b="b" t="t" l="l"/>
            <a:pathLst>
              <a:path h="774333" w="751103">
                <a:moveTo>
                  <a:pt x="0" y="0"/>
                </a:moveTo>
                <a:lnTo>
                  <a:pt x="751103" y="0"/>
                </a:lnTo>
                <a:lnTo>
                  <a:pt x="751103" y="774333"/>
                </a:lnTo>
                <a:lnTo>
                  <a:pt x="0" y="7743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9" id="49"/>
          <p:cNvSpPr/>
          <p:nvPr/>
        </p:nvSpPr>
        <p:spPr>
          <a:xfrm flipH="false" flipV="false" rot="0">
            <a:off x="13694362" y="7317446"/>
            <a:ext cx="751103" cy="774333"/>
          </a:xfrm>
          <a:custGeom>
            <a:avLst/>
            <a:gdLst/>
            <a:ahLst/>
            <a:cxnLst/>
            <a:rect r="r" b="b" t="t" l="l"/>
            <a:pathLst>
              <a:path h="774333" w="751103">
                <a:moveTo>
                  <a:pt x="0" y="0"/>
                </a:moveTo>
                <a:lnTo>
                  <a:pt x="751103" y="0"/>
                </a:lnTo>
                <a:lnTo>
                  <a:pt x="751103" y="774333"/>
                </a:lnTo>
                <a:lnTo>
                  <a:pt x="0" y="7743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0" id="50"/>
          <p:cNvGrpSpPr/>
          <p:nvPr/>
        </p:nvGrpSpPr>
        <p:grpSpPr>
          <a:xfrm rot="0">
            <a:off x="14823662" y="7715861"/>
            <a:ext cx="316787" cy="309759"/>
            <a:chOff x="0" y="0"/>
            <a:chExt cx="831242" cy="8128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31242" cy="812800"/>
            </a:xfrm>
            <a:custGeom>
              <a:avLst/>
              <a:gdLst/>
              <a:ahLst/>
              <a:cxnLst/>
              <a:rect r="r" b="b" t="t" l="l"/>
              <a:pathLst>
                <a:path h="812800" w="831242">
                  <a:moveTo>
                    <a:pt x="831242" y="406400"/>
                  </a:moveTo>
                  <a:lnTo>
                    <a:pt x="424842" y="0"/>
                  </a:lnTo>
                  <a:lnTo>
                    <a:pt x="424842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24842" y="609600"/>
                  </a:lnTo>
                  <a:lnTo>
                    <a:pt x="424842" y="812800"/>
                  </a:lnTo>
                  <a:lnTo>
                    <a:pt x="831242" y="406400"/>
                  </a:ln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184150"/>
              <a:ext cx="729642" cy="425450"/>
            </a:xfrm>
            <a:prstGeom prst="rect">
              <a:avLst/>
            </a:prstGeom>
          </p:spPr>
          <p:txBody>
            <a:bodyPr anchor="ctr" rtlCol="false" tIns="56192" lIns="56192" bIns="56192" rIns="56192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5330949" y="7664108"/>
            <a:ext cx="727017" cy="481990"/>
            <a:chOff x="0" y="0"/>
            <a:chExt cx="231276" cy="153329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231276" cy="153329"/>
            </a:xfrm>
            <a:custGeom>
              <a:avLst/>
              <a:gdLst/>
              <a:ahLst/>
              <a:cxnLst/>
              <a:rect r="r" b="b" t="t" l="l"/>
              <a:pathLst>
                <a:path h="153329" w="231276">
                  <a:moveTo>
                    <a:pt x="0" y="0"/>
                  </a:moveTo>
                  <a:lnTo>
                    <a:pt x="231276" y="0"/>
                  </a:lnTo>
                  <a:lnTo>
                    <a:pt x="231276" y="153329"/>
                  </a:lnTo>
                  <a:lnTo>
                    <a:pt x="0" y="153329"/>
                  </a:lnTo>
                  <a:close/>
                </a:path>
              </a:pathLst>
            </a:custGeom>
            <a:solidFill>
              <a:srgbClr val="D3D0DB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19050"/>
              <a:ext cx="231276" cy="172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  <a:r>
                <a:rPr lang="en-US" sz="1399">
                  <a:solidFill>
                    <a:srgbClr val="004AAD"/>
                  </a:solidFill>
                  <a:latin typeface="Open Sauce Bold"/>
                </a:rPr>
                <a:t>PCA</a:t>
              </a:r>
            </a:p>
          </p:txBody>
        </p:sp>
      </p:grpSp>
      <p:sp>
        <p:nvSpPr>
          <p:cNvPr name="Freeform 56" id="56"/>
          <p:cNvSpPr/>
          <p:nvPr/>
        </p:nvSpPr>
        <p:spPr>
          <a:xfrm flipH="false" flipV="false" rot="0">
            <a:off x="13691520" y="6730056"/>
            <a:ext cx="711481" cy="396890"/>
          </a:xfrm>
          <a:custGeom>
            <a:avLst/>
            <a:gdLst/>
            <a:ahLst/>
            <a:cxnLst/>
            <a:rect r="r" b="b" t="t" l="l"/>
            <a:pathLst>
              <a:path h="396890" w="711481">
                <a:moveTo>
                  <a:pt x="0" y="0"/>
                </a:moveTo>
                <a:lnTo>
                  <a:pt x="711481" y="0"/>
                </a:lnTo>
                <a:lnTo>
                  <a:pt x="711481" y="396890"/>
                </a:lnTo>
                <a:lnTo>
                  <a:pt x="0" y="39689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-3278" b="-90866"/>
            </a:stretch>
          </a:blipFill>
        </p:spPr>
      </p:sp>
      <p:sp>
        <p:nvSpPr>
          <p:cNvPr name="Freeform 57" id="57"/>
          <p:cNvSpPr/>
          <p:nvPr/>
        </p:nvSpPr>
        <p:spPr>
          <a:xfrm flipH="false" flipV="false" rot="0">
            <a:off x="13942279" y="8282279"/>
            <a:ext cx="345542" cy="552867"/>
          </a:xfrm>
          <a:custGeom>
            <a:avLst/>
            <a:gdLst/>
            <a:ahLst/>
            <a:cxnLst/>
            <a:rect r="r" b="b" t="t" l="l"/>
            <a:pathLst>
              <a:path h="552867" w="345542">
                <a:moveTo>
                  <a:pt x="0" y="0"/>
                </a:moveTo>
                <a:lnTo>
                  <a:pt x="345541" y="0"/>
                </a:lnTo>
                <a:lnTo>
                  <a:pt x="345541" y="552867"/>
                </a:lnTo>
                <a:lnTo>
                  <a:pt x="0" y="55286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78303" t="-3525" r="-39066" b="-36532"/>
            </a:stretch>
          </a:blipFill>
        </p:spPr>
      </p:sp>
      <p:grpSp>
        <p:nvGrpSpPr>
          <p:cNvPr name="Group 58" id="58"/>
          <p:cNvGrpSpPr/>
          <p:nvPr/>
        </p:nvGrpSpPr>
        <p:grpSpPr>
          <a:xfrm rot="0">
            <a:off x="16438966" y="7706150"/>
            <a:ext cx="316787" cy="309759"/>
            <a:chOff x="0" y="0"/>
            <a:chExt cx="831242" cy="8128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31242" cy="812800"/>
            </a:xfrm>
            <a:custGeom>
              <a:avLst/>
              <a:gdLst/>
              <a:ahLst/>
              <a:cxnLst/>
              <a:rect r="r" b="b" t="t" l="l"/>
              <a:pathLst>
                <a:path h="812800" w="831242">
                  <a:moveTo>
                    <a:pt x="831242" y="406400"/>
                  </a:moveTo>
                  <a:lnTo>
                    <a:pt x="424842" y="0"/>
                  </a:lnTo>
                  <a:lnTo>
                    <a:pt x="424842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24842" y="609600"/>
                  </a:lnTo>
                  <a:lnTo>
                    <a:pt x="424842" y="812800"/>
                  </a:lnTo>
                  <a:lnTo>
                    <a:pt x="831242" y="406400"/>
                  </a:ln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184150"/>
              <a:ext cx="729642" cy="425450"/>
            </a:xfrm>
            <a:prstGeom prst="rect">
              <a:avLst/>
            </a:prstGeom>
          </p:spPr>
          <p:txBody>
            <a:bodyPr anchor="ctr" rtlCol="false" tIns="56192" lIns="56192" bIns="56192" rIns="56192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16946253" y="7654396"/>
            <a:ext cx="727017" cy="481990"/>
            <a:chOff x="0" y="0"/>
            <a:chExt cx="231276" cy="153329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231276" cy="153329"/>
            </a:xfrm>
            <a:custGeom>
              <a:avLst/>
              <a:gdLst/>
              <a:ahLst/>
              <a:cxnLst/>
              <a:rect r="r" b="b" t="t" l="l"/>
              <a:pathLst>
                <a:path h="153329" w="231276">
                  <a:moveTo>
                    <a:pt x="0" y="0"/>
                  </a:moveTo>
                  <a:lnTo>
                    <a:pt x="231276" y="0"/>
                  </a:lnTo>
                  <a:lnTo>
                    <a:pt x="231276" y="153329"/>
                  </a:lnTo>
                  <a:lnTo>
                    <a:pt x="0" y="153329"/>
                  </a:lnTo>
                  <a:close/>
                </a:path>
              </a:pathLst>
            </a:custGeom>
            <a:solidFill>
              <a:srgbClr val="D3D0DB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19050"/>
              <a:ext cx="231276" cy="172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  <a:r>
                <a:rPr lang="en-US" sz="1399">
                  <a:solidFill>
                    <a:srgbClr val="004AAD"/>
                  </a:solidFill>
                  <a:latin typeface="Open Sauce Bold"/>
                </a:rPr>
                <a:t>3D</a:t>
              </a:r>
            </a:p>
          </p:txBody>
        </p:sp>
      </p:grpSp>
      <p:sp>
        <p:nvSpPr>
          <p:cNvPr name="AutoShape 64" id="64"/>
          <p:cNvSpPr/>
          <p:nvPr/>
        </p:nvSpPr>
        <p:spPr>
          <a:xfrm>
            <a:off x="3662020" y="1100884"/>
            <a:ext cx="140905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5" id="65"/>
          <p:cNvSpPr/>
          <p:nvPr/>
        </p:nvSpPr>
        <p:spPr>
          <a:xfrm>
            <a:off x="6702399" y="1119934"/>
            <a:ext cx="140905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6" id="66"/>
          <p:cNvSpPr/>
          <p:nvPr/>
        </p:nvSpPr>
        <p:spPr>
          <a:xfrm>
            <a:off x="9479570" y="2008033"/>
            <a:ext cx="30306" cy="133924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7" id="67"/>
          <p:cNvSpPr/>
          <p:nvPr/>
        </p:nvSpPr>
        <p:spPr>
          <a:xfrm flipV="true">
            <a:off x="16077016" y="2637087"/>
            <a:ext cx="0" cy="198774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8" id="68"/>
          <p:cNvSpPr/>
          <p:nvPr/>
        </p:nvSpPr>
        <p:spPr>
          <a:xfrm flipV="true">
            <a:off x="13408628" y="4616274"/>
            <a:ext cx="2647519" cy="762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9" id="69"/>
          <p:cNvSpPr/>
          <p:nvPr/>
        </p:nvSpPr>
        <p:spPr>
          <a:xfrm>
            <a:off x="3745925" y="5408767"/>
            <a:ext cx="15153" cy="126370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0" id="70"/>
          <p:cNvSpPr/>
          <p:nvPr/>
        </p:nvSpPr>
        <p:spPr>
          <a:xfrm>
            <a:off x="4205587" y="7813934"/>
            <a:ext cx="79961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grpSp>
        <p:nvGrpSpPr>
          <p:cNvPr name="Group 71" id="71"/>
          <p:cNvGrpSpPr/>
          <p:nvPr/>
        </p:nvGrpSpPr>
        <p:grpSpPr>
          <a:xfrm rot="-10419223">
            <a:off x="1901782" y="4462336"/>
            <a:ext cx="316787" cy="309759"/>
            <a:chOff x="0" y="0"/>
            <a:chExt cx="831242" cy="812800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831242" cy="812800"/>
            </a:xfrm>
            <a:custGeom>
              <a:avLst/>
              <a:gdLst/>
              <a:ahLst/>
              <a:cxnLst/>
              <a:rect r="r" b="b" t="t" l="l"/>
              <a:pathLst>
                <a:path h="812800" w="831242">
                  <a:moveTo>
                    <a:pt x="831242" y="406400"/>
                  </a:moveTo>
                  <a:lnTo>
                    <a:pt x="424842" y="0"/>
                  </a:lnTo>
                  <a:lnTo>
                    <a:pt x="424842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24842" y="609600"/>
                  </a:lnTo>
                  <a:lnTo>
                    <a:pt x="424842" y="812800"/>
                  </a:lnTo>
                  <a:lnTo>
                    <a:pt x="831242" y="406400"/>
                  </a:ln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184150"/>
              <a:ext cx="729642" cy="425450"/>
            </a:xfrm>
            <a:prstGeom prst="rect">
              <a:avLst/>
            </a:prstGeom>
          </p:spPr>
          <p:txBody>
            <a:bodyPr anchor="ctr" rtlCol="false" tIns="56192" lIns="56192" bIns="56192" rIns="56192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sp>
        <p:nvSpPr>
          <p:cNvPr name="TextBox 74" id="74"/>
          <p:cNvSpPr txBox="true"/>
          <p:nvPr/>
        </p:nvSpPr>
        <p:spPr>
          <a:xfrm rot="0">
            <a:off x="1155750" y="1979027"/>
            <a:ext cx="1639921" cy="280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004AAD"/>
                </a:solidFill>
                <a:latin typeface="Canva Sans Bold"/>
              </a:rPr>
              <a:t>Violent Activity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13623601" y="4114044"/>
            <a:ext cx="2203814" cy="280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004AAD"/>
                </a:solidFill>
                <a:latin typeface="Canva Sans Bold"/>
              </a:rPr>
              <a:t>No Violent  Detected</a:t>
            </a:r>
          </a:p>
        </p:txBody>
      </p:sp>
      <p:sp>
        <p:nvSpPr>
          <p:cNvPr name="AutoShape 76" id="76"/>
          <p:cNvSpPr/>
          <p:nvPr/>
        </p:nvSpPr>
        <p:spPr>
          <a:xfrm flipH="true">
            <a:off x="5737981" y="4563503"/>
            <a:ext cx="140905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77" id="77"/>
          <p:cNvSpPr txBox="true"/>
          <p:nvPr/>
        </p:nvSpPr>
        <p:spPr>
          <a:xfrm rot="0">
            <a:off x="5650491" y="4926430"/>
            <a:ext cx="1806215" cy="268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2"/>
              </a:lnSpc>
            </a:pPr>
            <a:r>
              <a:rPr lang="en-US" sz="1616">
                <a:solidFill>
                  <a:srgbClr val="004AAD"/>
                </a:solidFill>
                <a:latin typeface="Canva Sans Bold"/>
              </a:rPr>
              <a:t> Violent  Detected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537928" y="5500266"/>
            <a:ext cx="1423624" cy="594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2"/>
              </a:lnSpc>
            </a:pPr>
            <a:r>
              <a:rPr lang="en-US" sz="1716">
                <a:solidFill>
                  <a:srgbClr val="004AAD"/>
                </a:solidFill>
                <a:latin typeface="Canva Sans Bold"/>
              </a:rPr>
              <a:t>    Alert via      </a:t>
            </a:r>
          </a:p>
          <a:p>
            <a:pPr algn="ctr">
              <a:lnSpc>
                <a:spcPts val="2402"/>
              </a:lnSpc>
            </a:pPr>
            <a:r>
              <a:rPr lang="en-US" sz="1716">
                <a:solidFill>
                  <a:srgbClr val="004AAD"/>
                </a:solidFill>
                <a:latin typeface="Canva Sans Bold"/>
              </a:rPr>
              <a:t>Telegram Bot</a:t>
            </a:r>
          </a:p>
        </p:txBody>
      </p:sp>
      <p:grpSp>
        <p:nvGrpSpPr>
          <p:cNvPr name="Group 79" id="79"/>
          <p:cNvGrpSpPr/>
          <p:nvPr/>
        </p:nvGrpSpPr>
        <p:grpSpPr>
          <a:xfrm rot="0">
            <a:off x="7303993" y="1840394"/>
            <a:ext cx="5813471" cy="4254390"/>
            <a:chOff x="0" y="0"/>
            <a:chExt cx="7751294" cy="5672520"/>
          </a:xfrm>
        </p:grpSpPr>
        <p:grpSp>
          <p:nvGrpSpPr>
            <p:cNvPr name="Group 80" id="80"/>
            <p:cNvGrpSpPr>
              <a:grpSpLocks noChangeAspect="true"/>
            </p:cNvGrpSpPr>
            <p:nvPr/>
          </p:nvGrpSpPr>
          <p:grpSpPr>
            <a:xfrm rot="5400000">
              <a:off x="1951292" y="-1530191"/>
              <a:ext cx="3934778" cy="6995160"/>
              <a:chOff x="0" y="0"/>
              <a:chExt cx="3291840" cy="5852160"/>
            </a:xfrm>
          </p:grpSpPr>
          <p:sp>
            <p:nvSpPr>
              <p:cNvPr name="Freeform 81" id="81"/>
              <p:cNvSpPr/>
              <p:nvPr/>
            </p:nvSpPr>
            <p:spPr>
              <a:xfrm flipH="false" flipV="false" rot="0">
                <a:off x="1270" y="-1270"/>
                <a:ext cx="3290570" cy="5853430"/>
              </a:xfrm>
              <a:custGeom>
                <a:avLst/>
                <a:gdLst/>
                <a:ahLst/>
                <a:cxnLst/>
                <a:rect r="r" b="b" t="t" l="l"/>
                <a:pathLst>
                  <a:path h="5853430" w="3290570">
                    <a:moveTo>
                      <a:pt x="3290570" y="5853430"/>
                    </a:moveTo>
                    <a:lnTo>
                      <a:pt x="0" y="5853430"/>
                    </a:lnTo>
                    <a:lnTo>
                      <a:pt x="0" y="0"/>
                    </a:lnTo>
                    <a:lnTo>
                      <a:pt x="3290570" y="0"/>
                    </a:lnTo>
                    <a:lnTo>
                      <a:pt x="3290570" y="585343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82" id="82"/>
              <p:cNvSpPr/>
              <p:nvPr/>
            </p:nvSpPr>
            <p:spPr>
              <a:xfrm flipH="false" flipV="false" rot="0">
                <a:off x="1270" y="-1270"/>
                <a:ext cx="3290570" cy="5853430"/>
              </a:xfrm>
              <a:custGeom>
                <a:avLst/>
                <a:gdLst/>
                <a:ahLst/>
                <a:cxnLst/>
                <a:rect r="r" b="b" t="t" l="l"/>
                <a:pathLst>
                  <a:path h="5853430" w="3290570">
                    <a:moveTo>
                      <a:pt x="3290570" y="5853430"/>
                    </a:moveTo>
                    <a:lnTo>
                      <a:pt x="0" y="5853430"/>
                    </a:lnTo>
                    <a:lnTo>
                      <a:pt x="0" y="0"/>
                    </a:lnTo>
                    <a:lnTo>
                      <a:pt x="3290570" y="0"/>
                    </a:lnTo>
                    <a:lnTo>
                      <a:pt x="3290570" y="5853430"/>
                    </a:lnTo>
                    <a:close/>
                  </a:path>
                </a:pathLst>
              </a:custGeom>
              <a:blipFill>
                <a:blip r:embed="rId11"/>
                <a:stretch>
                  <a:fillRect l="-30" t="0" r="-30" b="0"/>
                </a:stretch>
              </a:blipFill>
            </p:spPr>
          </p:sp>
        </p:grpSp>
        <p:grpSp>
          <p:nvGrpSpPr>
            <p:cNvPr name="Group 83" id="83"/>
            <p:cNvGrpSpPr/>
            <p:nvPr/>
          </p:nvGrpSpPr>
          <p:grpSpPr>
            <a:xfrm rot="0">
              <a:off x="0" y="2347990"/>
              <a:ext cx="2194713" cy="1646035"/>
              <a:chOff x="0" y="0"/>
              <a:chExt cx="812800" cy="609600"/>
            </a:xfrm>
          </p:grpSpPr>
          <p:sp>
            <p:nvSpPr>
              <p:cNvPr name="Freeform 84" id="84"/>
              <p:cNvSpPr/>
              <p:nvPr/>
            </p:nvSpPr>
            <p:spPr>
              <a:xfrm flipH="false" flipV="false" rot="0">
                <a:off x="0" y="0"/>
                <a:ext cx="812800" cy="609600"/>
              </a:xfrm>
              <a:custGeom>
                <a:avLst/>
                <a:gdLst/>
                <a:ahLst/>
                <a:cxnLst/>
                <a:rect r="r" b="b" t="t" l="l"/>
                <a:pathLst>
                  <a:path h="609600" w="812800">
                    <a:moveTo>
                      <a:pt x="609600" y="0"/>
                    </a:moveTo>
                    <a:lnTo>
                      <a:pt x="0" y="0"/>
                    </a:lnTo>
                    <a:lnTo>
                      <a:pt x="203200" y="609600"/>
                    </a:lnTo>
                    <a:lnTo>
                      <a:pt x="812800" y="609600"/>
                    </a:lnTo>
                    <a:lnTo>
                      <a:pt x="60960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8C52FF">
                      <a:alpha val="100000"/>
                    </a:srgbClr>
                  </a:gs>
                  <a:gs pos="100000">
                    <a:srgbClr val="5CE1E6">
                      <a:alpha val="100000"/>
                    </a:srgbClr>
                  </a:gs>
                </a:gsLst>
                <a:lin ang="0"/>
              </a:gradFill>
              <a:ln w="19050" cap="sq">
                <a:solidFill>
                  <a:srgbClr val="EDF0F2"/>
                </a:solidFill>
                <a:prstDash val="solid"/>
                <a:miter/>
              </a:ln>
            </p:spPr>
          </p:sp>
          <p:sp>
            <p:nvSpPr>
              <p:cNvPr name="TextBox 85" id="85"/>
              <p:cNvSpPr txBox="true"/>
              <p:nvPr/>
            </p:nvSpPr>
            <p:spPr>
              <a:xfrm>
                <a:off x="101600" y="-19050"/>
                <a:ext cx="609600" cy="628650"/>
              </a:xfrm>
              <a:prstGeom prst="rect">
                <a:avLst/>
              </a:prstGeom>
            </p:spPr>
            <p:txBody>
              <a:bodyPr anchor="ctr" rtlCol="false" tIns="51095" lIns="51095" bIns="51095" rIns="51095"/>
              <a:lstStyle/>
              <a:p>
                <a:pPr algn="ctr">
                  <a:lnSpc>
                    <a:spcPts val="2099"/>
                  </a:lnSpc>
                </a:pPr>
              </a:p>
            </p:txBody>
          </p:sp>
        </p:grpSp>
        <p:grpSp>
          <p:nvGrpSpPr>
            <p:cNvPr name="Group 86" id="86"/>
            <p:cNvGrpSpPr/>
            <p:nvPr/>
          </p:nvGrpSpPr>
          <p:grpSpPr>
            <a:xfrm rot="0">
              <a:off x="195011" y="2538349"/>
              <a:ext cx="2194713" cy="1487680"/>
              <a:chOff x="0" y="0"/>
              <a:chExt cx="812800" cy="550954"/>
            </a:xfrm>
          </p:grpSpPr>
          <p:sp>
            <p:nvSpPr>
              <p:cNvPr name="Freeform 87" id="87"/>
              <p:cNvSpPr/>
              <p:nvPr/>
            </p:nvSpPr>
            <p:spPr>
              <a:xfrm flipH="false" flipV="false" rot="0">
                <a:off x="0" y="0"/>
                <a:ext cx="812800" cy="550954"/>
              </a:xfrm>
              <a:custGeom>
                <a:avLst/>
                <a:gdLst/>
                <a:ahLst/>
                <a:cxnLst/>
                <a:rect r="r" b="b" t="t" l="l"/>
                <a:pathLst>
                  <a:path h="550954" w="812800">
                    <a:moveTo>
                      <a:pt x="609600" y="0"/>
                    </a:moveTo>
                    <a:lnTo>
                      <a:pt x="0" y="0"/>
                    </a:lnTo>
                    <a:lnTo>
                      <a:pt x="203200" y="550954"/>
                    </a:lnTo>
                    <a:lnTo>
                      <a:pt x="812800" y="550954"/>
                    </a:lnTo>
                    <a:lnTo>
                      <a:pt x="60960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ln w="19050" cap="sq">
                <a:solidFill>
                  <a:srgbClr val="EDF0F2"/>
                </a:solidFill>
                <a:prstDash val="solid"/>
                <a:miter/>
              </a:ln>
            </p:spPr>
          </p:sp>
          <p:sp>
            <p:nvSpPr>
              <p:cNvPr name="TextBox 88" id="88"/>
              <p:cNvSpPr txBox="true"/>
              <p:nvPr/>
            </p:nvSpPr>
            <p:spPr>
              <a:xfrm>
                <a:off x="101600" y="-19050"/>
                <a:ext cx="609600" cy="570004"/>
              </a:xfrm>
              <a:prstGeom prst="rect">
                <a:avLst/>
              </a:prstGeom>
            </p:spPr>
            <p:txBody>
              <a:bodyPr anchor="ctr" rtlCol="false" tIns="51095" lIns="51095" bIns="51095" rIns="51095"/>
              <a:lstStyle/>
              <a:p>
                <a:pPr algn="ctr">
                  <a:lnSpc>
                    <a:spcPts val="2099"/>
                  </a:lnSpc>
                </a:pPr>
              </a:p>
            </p:txBody>
          </p:sp>
        </p:grpSp>
        <p:grpSp>
          <p:nvGrpSpPr>
            <p:cNvPr name="Group 89" id="89"/>
            <p:cNvGrpSpPr/>
            <p:nvPr/>
          </p:nvGrpSpPr>
          <p:grpSpPr>
            <a:xfrm rot="0">
              <a:off x="423778" y="2658077"/>
              <a:ext cx="2194713" cy="1646035"/>
              <a:chOff x="0" y="0"/>
              <a:chExt cx="812800" cy="609600"/>
            </a:xfrm>
          </p:grpSpPr>
          <p:sp>
            <p:nvSpPr>
              <p:cNvPr name="Freeform 90" id="90"/>
              <p:cNvSpPr/>
              <p:nvPr/>
            </p:nvSpPr>
            <p:spPr>
              <a:xfrm flipH="false" flipV="false" rot="0">
                <a:off x="0" y="0"/>
                <a:ext cx="812800" cy="609600"/>
              </a:xfrm>
              <a:custGeom>
                <a:avLst/>
                <a:gdLst/>
                <a:ahLst/>
                <a:cxnLst/>
                <a:rect r="r" b="b" t="t" l="l"/>
                <a:pathLst>
                  <a:path h="609600" w="812800">
                    <a:moveTo>
                      <a:pt x="609600" y="0"/>
                    </a:moveTo>
                    <a:lnTo>
                      <a:pt x="0" y="0"/>
                    </a:lnTo>
                    <a:lnTo>
                      <a:pt x="203200" y="609600"/>
                    </a:lnTo>
                    <a:lnTo>
                      <a:pt x="812800" y="609600"/>
                    </a:lnTo>
                    <a:lnTo>
                      <a:pt x="60960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8C52FF">
                      <a:alpha val="100000"/>
                    </a:srgbClr>
                  </a:gs>
                  <a:gs pos="100000">
                    <a:srgbClr val="5CE1E6">
                      <a:alpha val="100000"/>
                    </a:srgbClr>
                  </a:gs>
                </a:gsLst>
                <a:lin ang="0"/>
              </a:gradFill>
              <a:ln w="19050" cap="sq">
                <a:solidFill>
                  <a:srgbClr val="EDF0F2"/>
                </a:solidFill>
                <a:prstDash val="solid"/>
                <a:miter/>
              </a:ln>
            </p:spPr>
          </p:sp>
          <p:sp>
            <p:nvSpPr>
              <p:cNvPr name="TextBox 91" id="91"/>
              <p:cNvSpPr txBox="true"/>
              <p:nvPr/>
            </p:nvSpPr>
            <p:spPr>
              <a:xfrm>
                <a:off x="101600" y="-19050"/>
                <a:ext cx="609600" cy="628650"/>
              </a:xfrm>
              <a:prstGeom prst="rect">
                <a:avLst/>
              </a:prstGeom>
            </p:spPr>
            <p:txBody>
              <a:bodyPr anchor="ctr" rtlCol="false" tIns="51095" lIns="51095" bIns="51095" rIns="51095"/>
              <a:lstStyle/>
              <a:p>
                <a:pPr algn="ctr">
                  <a:lnSpc>
                    <a:spcPts val="2099"/>
                  </a:lnSpc>
                </a:pPr>
              </a:p>
            </p:txBody>
          </p:sp>
        </p:grpSp>
        <p:grpSp>
          <p:nvGrpSpPr>
            <p:cNvPr name="Group 92" id="92"/>
            <p:cNvGrpSpPr/>
            <p:nvPr/>
          </p:nvGrpSpPr>
          <p:grpSpPr>
            <a:xfrm rot="0">
              <a:off x="647315" y="2814652"/>
              <a:ext cx="2176092" cy="1632069"/>
              <a:chOff x="0" y="0"/>
              <a:chExt cx="812800" cy="609600"/>
            </a:xfrm>
          </p:grpSpPr>
          <p:sp>
            <p:nvSpPr>
              <p:cNvPr name="Freeform 93" id="93"/>
              <p:cNvSpPr/>
              <p:nvPr/>
            </p:nvSpPr>
            <p:spPr>
              <a:xfrm flipH="false" flipV="false" rot="0">
                <a:off x="0" y="0"/>
                <a:ext cx="812800" cy="609600"/>
              </a:xfrm>
              <a:custGeom>
                <a:avLst/>
                <a:gdLst/>
                <a:ahLst/>
                <a:cxnLst/>
                <a:rect r="r" b="b" t="t" l="l"/>
                <a:pathLst>
                  <a:path h="609600" w="812800">
                    <a:moveTo>
                      <a:pt x="609600" y="0"/>
                    </a:moveTo>
                    <a:lnTo>
                      <a:pt x="0" y="0"/>
                    </a:lnTo>
                    <a:lnTo>
                      <a:pt x="203200" y="609600"/>
                    </a:lnTo>
                    <a:lnTo>
                      <a:pt x="812800" y="609600"/>
                    </a:lnTo>
                    <a:lnTo>
                      <a:pt x="60960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ln w="190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94" id="94"/>
              <p:cNvSpPr txBox="true"/>
              <p:nvPr/>
            </p:nvSpPr>
            <p:spPr>
              <a:xfrm>
                <a:off x="101600" y="-9525"/>
                <a:ext cx="609600" cy="619125"/>
              </a:xfrm>
              <a:prstGeom prst="rect">
                <a:avLst/>
              </a:prstGeom>
            </p:spPr>
            <p:txBody>
              <a:bodyPr anchor="ctr" rtlCol="false" tIns="51095" lIns="51095" bIns="51095" rIns="51095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  <p:grpSp>
          <p:nvGrpSpPr>
            <p:cNvPr name="Group 95" id="95"/>
            <p:cNvGrpSpPr/>
            <p:nvPr/>
          </p:nvGrpSpPr>
          <p:grpSpPr>
            <a:xfrm rot="0">
              <a:off x="2684627" y="2449015"/>
              <a:ext cx="2468109" cy="1722402"/>
              <a:chOff x="0" y="0"/>
              <a:chExt cx="812800" cy="567223"/>
            </a:xfrm>
          </p:grpSpPr>
          <p:sp>
            <p:nvSpPr>
              <p:cNvPr name="Freeform 96" id="96"/>
              <p:cNvSpPr/>
              <p:nvPr/>
            </p:nvSpPr>
            <p:spPr>
              <a:xfrm flipH="false" flipV="false" rot="0">
                <a:off x="0" y="0"/>
                <a:ext cx="812800" cy="567223"/>
              </a:xfrm>
              <a:custGeom>
                <a:avLst/>
                <a:gdLst/>
                <a:ahLst/>
                <a:cxnLst/>
                <a:rect r="r" b="b" t="t" l="l"/>
                <a:pathLst>
                  <a:path h="567223" w="812800">
                    <a:moveTo>
                      <a:pt x="609600" y="0"/>
                    </a:moveTo>
                    <a:lnTo>
                      <a:pt x="0" y="0"/>
                    </a:lnTo>
                    <a:lnTo>
                      <a:pt x="203200" y="567223"/>
                    </a:lnTo>
                    <a:lnTo>
                      <a:pt x="812800" y="567223"/>
                    </a:lnTo>
                    <a:lnTo>
                      <a:pt x="609600" y="0"/>
                    </a:lnTo>
                    <a:close/>
                  </a:path>
                </a:pathLst>
              </a:custGeom>
              <a:solidFill>
                <a:srgbClr val="004AAD"/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97" id="97"/>
              <p:cNvSpPr txBox="true"/>
              <p:nvPr/>
            </p:nvSpPr>
            <p:spPr>
              <a:xfrm>
                <a:off x="101600" y="-19050"/>
                <a:ext cx="609600" cy="586273"/>
              </a:xfrm>
              <a:prstGeom prst="rect">
                <a:avLst/>
              </a:prstGeom>
            </p:spPr>
            <p:txBody>
              <a:bodyPr anchor="ctr" rtlCol="false" tIns="54613" lIns="54613" bIns="54613" rIns="54613"/>
              <a:lstStyle/>
              <a:p>
                <a:pPr algn="ctr">
                  <a:lnSpc>
                    <a:spcPts val="3379"/>
                  </a:lnSpc>
                </a:pPr>
              </a:p>
            </p:txBody>
          </p:sp>
        </p:grpSp>
        <p:grpSp>
          <p:nvGrpSpPr>
            <p:cNvPr name="Group 98" id="98"/>
            <p:cNvGrpSpPr/>
            <p:nvPr/>
          </p:nvGrpSpPr>
          <p:grpSpPr>
            <a:xfrm rot="0">
              <a:off x="2904546" y="2695398"/>
              <a:ext cx="2468109" cy="1722402"/>
              <a:chOff x="0" y="0"/>
              <a:chExt cx="812800" cy="567223"/>
            </a:xfrm>
          </p:grpSpPr>
          <p:sp>
            <p:nvSpPr>
              <p:cNvPr name="Freeform 99" id="99"/>
              <p:cNvSpPr/>
              <p:nvPr/>
            </p:nvSpPr>
            <p:spPr>
              <a:xfrm flipH="false" flipV="false" rot="0">
                <a:off x="0" y="0"/>
                <a:ext cx="812800" cy="567223"/>
              </a:xfrm>
              <a:custGeom>
                <a:avLst/>
                <a:gdLst/>
                <a:ahLst/>
                <a:cxnLst/>
                <a:rect r="r" b="b" t="t" l="l"/>
                <a:pathLst>
                  <a:path h="567223" w="812800">
                    <a:moveTo>
                      <a:pt x="609600" y="0"/>
                    </a:moveTo>
                    <a:lnTo>
                      <a:pt x="0" y="0"/>
                    </a:lnTo>
                    <a:lnTo>
                      <a:pt x="203200" y="567223"/>
                    </a:lnTo>
                    <a:lnTo>
                      <a:pt x="812800" y="567223"/>
                    </a:lnTo>
                    <a:lnTo>
                      <a:pt x="609600" y="0"/>
                    </a:lnTo>
                    <a:close/>
                  </a:path>
                </a:pathLst>
              </a:custGeom>
              <a:solidFill>
                <a:srgbClr val="004AAD"/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100" id="100"/>
              <p:cNvSpPr txBox="true"/>
              <p:nvPr/>
            </p:nvSpPr>
            <p:spPr>
              <a:xfrm>
                <a:off x="101600" y="-19050"/>
                <a:ext cx="609600" cy="586273"/>
              </a:xfrm>
              <a:prstGeom prst="rect">
                <a:avLst/>
              </a:prstGeom>
            </p:spPr>
            <p:txBody>
              <a:bodyPr anchor="ctr" rtlCol="false" tIns="54613" lIns="54613" bIns="54613" rIns="54613"/>
              <a:lstStyle/>
              <a:p>
                <a:pPr algn="ctr">
                  <a:lnSpc>
                    <a:spcPts val="3379"/>
                  </a:lnSpc>
                </a:pPr>
              </a:p>
            </p:txBody>
          </p:sp>
        </p:grpSp>
        <p:grpSp>
          <p:nvGrpSpPr>
            <p:cNvPr name="Group 101" id="101"/>
            <p:cNvGrpSpPr/>
            <p:nvPr/>
          </p:nvGrpSpPr>
          <p:grpSpPr>
            <a:xfrm rot="0">
              <a:off x="5148932" y="2579411"/>
              <a:ext cx="2378639" cy="1659965"/>
              <a:chOff x="0" y="0"/>
              <a:chExt cx="812800" cy="567223"/>
            </a:xfrm>
          </p:grpSpPr>
          <p:sp>
            <p:nvSpPr>
              <p:cNvPr name="Freeform 102" id="102"/>
              <p:cNvSpPr/>
              <p:nvPr/>
            </p:nvSpPr>
            <p:spPr>
              <a:xfrm flipH="false" flipV="false" rot="0">
                <a:off x="0" y="0"/>
                <a:ext cx="812800" cy="567223"/>
              </a:xfrm>
              <a:custGeom>
                <a:avLst/>
                <a:gdLst/>
                <a:ahLst/>
                <a:cxnLst/>
                <a:rect r="r" b="b" t="t" l="l"/>
                <a:pathLst>
                  <a:path h="567223" w="812800">
                    <a:moveTo>
                      <a:pt x="609600" y="0"/>
                    </a:moveTo>
                    <a:lnTo>
                      <a:pt x="0" y="0"/>
                    </a:lnTo>
                    <a:lnTo>
                      <a:pt x="203200" y="567223"/>
                    </a:lnTo>
                    <a:lnTo>
                      <a:pt x="812800" y="567223"/>
                    </a:lnTo>
                    <a:lnTo>
                      <a:pt x="609600" y="0"/>
                    </a:lnTo>
                    <a:close/>
                  </a:path>
                </a:pathLst>
              </a:custGeom>
              <a:solidFill>
                <a:srgbClr val="004AAD"/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103" id="103"/>
              <p:cNvSpPr txBox="true"/>
              <p:nvPr/>
            </p:nvSpPr>
            <p:spPr>
              <a:xfrm>
                <a:off x="101600" y="-9525"/>
                <a:ext cx="609600" cy="576748"/>
              </a:xfrm>
              <a:prstGeom prst="rect">
                <a:avLst/>
              </a:prstGeom>
            </p:spPr>
            <p:txBody>
              <a:bodyPr anchor="ctr" rtlCol="false" tIns="52633" lIns="52633" bIns="52633" rIns="52633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  <p:grpSp>
          <p:nvGrpSpPr>
            <p:cNvPr name="Group 104" id="104"/>
            <p:cNvGrpSpPr/>
            <p:nvPr/>
          </p:nvGrpSpPr>
          <p:grpSpPr>
            <a:xfrm rot="0">
              <a:off x="5372655" y="2745054"/>
              <a:ext cx="2378639" cy="1659965"/>
              <a:chOff x="0" y="0"/>
              <a:chExt cx="812800" cy="567223"/>
            </a:xfrm>
          </p:grpSpPr>
          <p:sp>
            <p:nvSpPr>
              <p:cNvPr name="Freeform 105" id="105"/>
              <p:cNvSpPr/>
              <p:nvPr/>
            </p:nvSpPr>
            <p:spPr>
              <a:xfrm flipH="false" flipV="false" rot="0">
                <a:off x="0" y="0"/>
                <a:ext cx="812800" cy="567223"/>
              </a:xfrm>
              <a:custGeom>
                <a:avLst/>
                <a:gdLst/>
                <a:ahLst/>
                <a:cxnLst/>
                <a:rect r="r" b="b" t="t" l="l"/>
                <a:pathLst>
                  <a:path h="567223" w="812800">
                    <a:moveTo>
                      <a:pt x="609600" y="0"/>
                    </a:moveTo>
                    <a:lnTo>
                      <a:pt x="0" y="0"/>
                    </a:lnTo>
                    <a:lnTo>
                      <a:pt x="203200" y="567223"/>
                    </a:lnTo>
                    <a:lnTo>
                      <a:pt x="812800" y="567223"/>
                    </a:lnTo>
                    <a:lnTo>
                      <a:pt x="609600" y="0"/>
                    </a:lnTo>
                    <a:close/>
                  </a:path>
                </a:pathLst>
              </a:custGeom>
              <a:solidFill>
                <a:srgbClr val="004AAD"/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106" id="106"/>
              <p:cNvSpPr txBox="true"/>
              <p:nvPr/>
            </p:nvSpPr>
            <p:spPr>
              <a:xfrm>
                <a:off x="101600" y="-9525"/>
                <a:ext cx="609600" cy="576748"/>
              </a:xfrm>
              <a:prstGeom prst="rect">
                <a:avLst/>
              </a:prstGeom>
            </p:spPr>
            <p:txBody>
              <a:bodyPr anchor="ctr" rtlCol="false" tIns="52633" lIns="52633" bIns="52633" rIns="52633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  <p:sp>
          <p:nvSpPr>
            <p:cNvPr name="AutoShape 107" id="107"/>
            <p:cNvSpPr/>
            <p:nvPr/>
          </p:nvSpPr>
          <p:spPr>
            <a:xfrm flipV="true">
              <a:off x="1735361" y="4405019"/>
              <a:ext cx="4826613" cy="41702"/>
            </a:xfrm>
            <a:prstGeom prst="line">
              <a:avLst/>
            </a:prstGeom>
            <a:ln cap="flat" w="50800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08" id="108"/>
            <p:cNvSpPr txBox="true"/>
            <p:nvPr/>
          </p:nvSpPr>
          <p:spPr>
            <a:xfrm rot="0">
              <a:off x="1735361" y="5286529"/>
              <a:ext cx="5167313" cy="3859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42"/>
                </a:lnSpc>
              </a:pPr>
              <a:r>
                <a:rPr lang="en-US" sz="1816">
                  <a:solidFill>
                    <a:srgbClr val="004AAD"/>
                  </a:solidFill>
                  <a:latin typeface="Canva Sans Bold"/>
                </a:rPr>
                <a:t>MobileNet v2 violence recognition</a:t>
              </a:r>
            </a:p>
          </p:txBody>
        </p:sp>
      </p:grpSp>
      <p:sp>
        <p:nvSpPr>
          <p:cNvPr name="TextBox 109" id="109"/>
          <p:cNvSpPr txBox="true"/>
          <p:nvPr/>
        </p:nvSpPr>
        <p:spPr>
          <a:xfrm rot="0">
            <a:off x="4497478" y="8305363"/>
            <a:ext cx="1452330" cy="268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2"/>
              </a:lnSpc>
            </a:pPr>
            <a:r>
              <a:rPr lang="en-US" sz="1616">
                <a:solidFill>
                  <a:srgbClr val="004AAD"/>
                </a:solidFill>
                <a:latin typeface="Canva Sans Bold"/>
              </a:rPr>
              <a:t>Detected Face</a:t>
            </a:r>
          </a:p>
        </p:txBody>
      </p:sp>
      <p:sp>
        <p:nvSpPr>
          <p:cNvPr name="TextBox 110" id="110"/>
          <p:cNvSpPr txBox="true"/>
          <p:nvPr/>
        </p:nvSpPr>
        <p:spPr>
          <a:xfrm rot="0">
            <a:off x="2153834" y="9095269"/>
            <a:ext cx="2678609" cy="602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8"/>
              </a:lnSpc>
            </a:pPr>
            <a:r>
              <a:rPr lang="en-US" sz="1720">
                <a:solidFill>
                  <a:srgbClr val="004AAD"/>
                </a:solidFill>
                <a:latin typeface="Canva Sans Bold"/>
              </a:rPr>
              <a:t>    Enhanced Images are    </a:t>
            </a:r>
          </a:p>
          <a:p>
            <a:pPr algn="ctr">
              <a:lnSpc>
                <a:spcPts val="2540"/>
              </a:lnSpc>
            </a:pPr>
            <a:r>
              <a:rPr lang="en-US" sz="1814">
                <a:solidFill>
                  <a:srgbClr val="004AAD"/>
                </a:solidFill>
                <a:latin typeface="Canva Sans Bold"/>
              </a:rPr>
              <a:t>  stored in fire store  DB</a:t>
            </a:r>
          </a:p>
        </p:txBody>
      </p:sp>
      <p:sp>
        <p:nvSpPr>
          <p:cNvPr name="TextBox 111" id="111"/>
          <p:cNvSpPr txBox="true"/>
          <p:nvPr/>
        </p:nvSpPr>
        <p:spPr>
          <a:xfrm rot="0">
            <a:off x="8258040" y="2067335"/>
            <a:ext cx="2809214" cy="280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004AAD"/>
                </a:solidFill>
                <a:latin typeface="Canva Sans Bold"/>
              </a:rPr>
              <a:t>Video converted to frames</a:t>
            </a:r>
          </a:p>
        </p:txBody>
      </p:sp>
      <p:sp>
        <p:nvSpPr>
          <p:cNvPr name="TextBox 112" id="112"/>
          <p:cNvSpPr txBox="true"/>
          <p:nvPr/>
        </p:nvSpPr>
        <p:spPr>
          <a:xfrm rot="0">
            <a:off x="3745925" y="1941337"/>
            <a:ext cx="4112452" cy="280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004AAD"/>
                </a:solidFill>
                <a:latin typeface="Canva Sans Bold"/>
              </a:rPr>
              <a:t>Video captured by surveillence camera</a:t>
            </a:r>
          </a:p>
        </p:txBody>
      </p:sp>
      <p:sp>
        <p:nvSpPr>
          <p:cNvPr name="Freeform 113" id="113"/>
          <p:cNvSpPr/>
          <p:nvPr/>
        </p:nvSpPr>
        <p:spPr>
          <a:xfrm flipH="false" flipV="false" rot="0">
            <a:off x="13886761" y="8988785"/>
            <a:ext cx="334075" cy="513961"/>
          </a:xfrm>
          <a:custGeom>
            <a:avLst/>
            <a:gdLst/>
            <a:ahLst/>
            <a:cxnLst/>
            <a:rect r="r" b="b" t="t" l="l"/>
            <a:pathLst>
              <a:path h="513961" w="334075">
                <a:moveTo>
                  <a:pt x="0" y="0"/>
                </a:moveTo>
                <a:lnTo>
                  <a:pt x="334074" y="0"/>
                </a:lnTo>
                <a:lnTo>
                  <a:pt x="334074" y="513961"/>
                </a:lnTo>
                <a:lnTo>
                  <a:pt x="0" y="51396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44080" t="-3947" r="-80750" b="-46712"/>
            </a:stretch>
          </a:blipFill>
        </p:spPr>
      </p:sp>
      <p:sp>
        <p:nvSpPr>
          <p:cNvPr name="TextBox 114" id="114"/>
          <p:cNvSpPr txBox="true"/>
          <p:nvPr/>
        </p:nvSpPr>
        <p:spPr>
          <a:xfrm rot="0">
            <a:off x="13067504" y="-3429"/>
            <a:ext cx="5519823" cy="584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8"/>
              </a:lnSpc>
            </a:pPr>
            <a:r>
              <a:rPr lang="en-US" sz="3477">
                <a:solidFill>
                  <a:srgbClr val="004AAD"/>
                </a:solidFill>
                <a:latin typeface="Canva Sans Bold"/>
              </a:rPr>
              <a:t>Architecture Diagram</a:t>
            </a:r>
          </a:p>
        </p:txBody>
      </p:sp>
      <p:grpSp>
        <p:nvGrpSpPr>
          <p:cNvPr name="Group 115" id="115"/>
          <p:cNvGrpSpPr/>
          <p:nvPr/>
        </p:nvGrpSpPr>
        <p:grpSpPr>
          <a:xfrm rot="0">
            <a:off x="9144000" y="9245765"/>
            <a:ext cx="3263035" cy="648296"/>
            <a:chOff x="0" y="0"/>
            <a:chExt cx="1038023" cy="206233"/>
          </a:xfrm>
        </p:grpSpPr>
        <p:sp>
          <p:nvSpPr>
            <p:cNvPr name="Freeform 116" id="116"/>
            <p:cNvSpPr/>
            <p:nvPr/>
          </p:nvSpPr>
          <p:spPr>
            <a:xfrm flipH="false" flipV="false" rot="0">
              <a:off x="0" y="0"/>
              <a:ext cx="1038023" cy="206233"/>
            </a:xfrm>
            <a:custGeom>
              <a:avLst/>
              <a:gdLst/>
              <a:ahLst/>
              <a:cxnLst/>
              <a:rect r="r" b="b" t="t" l="l"/>
              <a:pathLst>
                <a:path h="206233" w="1038023">
                  <a:moveTo>
                    <a:pt x="0" y="0"/>
                  </a:moveTo>
                  <a:lnTo>
                    <a:pt x="1038023" y="0"/>
                  </a:lnTo>
                  <a:lnTo>
                    <a:pt x="1038023" y="206233"/>
                  </a:lnTo>
                  <a:lnTo>
                    <a:pt x="0" y="206233"/>
                  </a:lnTo>
                  <a:close/>
                </a:path>
              </a:pathLst>
            </a:custGeom>
            <a:solidFill>
              <a:srgbClr val="D3D0DB"/>
            </a:solidFill>
          </p:spPr>
        </p:sp>
        <p:sp>
          <p:nvSpPr>
            <p:cNvPr name="TextBox 117" id="117"/>
            <p:cNvSpPr txBox="true"/>
            <p:nvPr/>
          </p:nvSpPr>
          <p:spPr>
            <a:xfrm>
              <a:off x="0" y="-19050"/>
              <a:ext cx="1038023" cy="225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  <a:r>
                <a:rPr lang="en-US" sz="1399">
                  <a:solidFill>
                    <a:srgbClr val="004AAD"/>
                  </a:solidFill>
                  <a:latin typeface="Open Sauce Bold"/>
                </a:rPr>
                <a:t>Using MTCNN to detect faces and</a:t>
              </a:r>
              <a:r>
                <a:rPr lang="en-US" sz="1399">
                  <a:solidFill>
                    <a:srgbClr val="004AAD"/>
                  </a:solidFill>
                  <a:latin typeface="Open Sauce Bold"/>
                </a:rPr>
                <a:t>  then saving them in Firestore</a:t>
              </a:r>
            </a:p>
          </p:txBody>
        </p:sp>
      </p:grpSp>
      <p:sp>
        <p:nvSpPr>
          <p:cNvPr name="AutoShape 118" id="118"/>
          <p:cNvSpPr/>
          <p:nvPr/>
        </p:nvSpPr>
        <p:spPr>
          <a:xfrm>
            <a:off x="12346894" y="2935402"/>
            <a:ext cx="19047" cy="82375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19" id="119"/>
          <p:cNvSpPr txBox="true"/>
          <p:nvPr/>
        </p:nvSpPr>
        <p:spPr>
          <a:xfrm rot="0">
            <a:off x="11791004" y="2095500"/>
            <a:ext cx="1326459" cy="719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2"/>
              </a:lnSpc>
            </a:pPr>
            <a:r>
              <a:rPr lang="en-US" sz="2116">
                <a:solidFill>
                  <a:srgbClr val="004AAD"/>
                </a:solidFill>
                <a:latin typeface="Canva Sans Bold"/>
              </a:rPr>
              <a:t>COCO</a:t>
            </a:r>
          </a:p>
          <a:p>
            <a:pPr algn="ctr">
              <a:lnSpc>
                <a:spcPts val="2962"/>
              </a:lnSpc>
            </a:pPr>
            <a:r>
              <a:rPr lang="en-US" sz="2116">
                <a:solidFill>
                  <a:srgbClr val="004AAD"/>
                </a:solidFill>
                <a:latin typeface="Canva Sans Bold"/>
              </a:rPr>
              <a:t>Dataset</a:t>
            </a:r>
          </a:p>
        </p:txBody>
      </p:sp>
      <p:sp>
        <p:nvSpPr>
          <p:cNvPr name="AutoShape 120" id="120"/>
          <p:cNvSpPr/>
          <p:nvPr/>
        </p:nvSpPr>
        <p:spPr>
          <a:xfrm>
            <a:off x="12564399" y="1138984"/>
            <a:ext cx="0" cy="78349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1" id="121"/>
          <p:cNvSpPr/>
          <p:nvPr/>
        </p:nvSpPr>
        <p:spPr>
          <a:xfrm>
            <a:off x="11217652" y="1138984"/>
            <a:ext cx="1340116" cy="1904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029774" y="3928700"/>
            <a:ext cx="2215607" cy="0"/>
          </a:xfrm>
          <a:prstGeom prst="line">
            <a:avLst/>
          </a:prstGeom>
          <a:ln cap="flat" w="47625">
            <a:gradFill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arrow" len="sm" w="med"/>
          </a:ln>
        </p:spPr>
      </p:sp>
      <p:grpSp>
        <p:nvGrpSpPr>
          <p:cNvPr name="Group 3" id="3"/>
          <p:cNvGrpSpPr/>
          <p:nvPr/>
        </p:nvGrpSpPr>
        <p:grpSpPr>
          <a:xfrm rot="0">
            <a:off x="1408914" y="3062675"/>
            <a:ext cx="3262338" cy="1699146"/>
            <a:chOff x="0" y="0"/>
            <a:chExt cx="1201676" cy="62587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01676" cy="625877"/>
            </a:xfrm>
            <a:custGeom>
              <a:avLst/>
              <a:gdLst/>
              <a:ahLst/>
              <a:cxnLst/>
              <a:rect r="r" b="b" t="t" l="l"/>
              <a:pathLst>
                <a:path h="625877" w="1201676">
                  <a:moveTo>
                    <a:pt x="0" y="0"/>
                  </a:moveTo>
                  <a:lnTo>
                    <a:pt x="1201676" y="0"/>
                  </a:lnTo>
                  <a:lnTo>
                    <a:pt x="1201676" y="625877"/>
                  </a:lnTo>
                  <a:lnTo>
                    <a:pt x="0" y="625877"/>
                  </a:lnTo>
                  <a:close/>
                </a:path>
              </a:pathLst>
            </a:custGeom>
            <a:solidFill>
              <a:srgbClr val="D3D0DB"/>
            </a:solidFill>
            <a:ln w="38100" cap="sq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01676" cy="663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004AAD"/>
                  </a:solidFill>
                  <a:latin typeface="Canva Sans Bold"/>
                </a:rPr>
                <a:t>Violence</a:t>
              </a:r>
              <a:r>
                <a:rPr lang="en-US" sz="3999">
                  <a:solidFill>
                    <a:srgbClr val="004AAD"/>
                  </a:solidFill>
                  <a:latin typeface="Canva Sans Bold"/>
                </a:rPr>
                <a:t> </a:t>
              </a:r>
            </a:p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004AAD"/>
                  </a:solidFill>
                  <a:latin typeface="Canva Sans Bold"/>
                </a:rPr>
                <a:t>Detected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607327" y="3062675"/>
            <a:ext cx="3262338" cy="1841697"/>
            <a:chOff x="0" y="0"/>
            <a:chExt cx="1201676" cy="6783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01676" cy="678386"/>
            </a:xfrm>
            <a:custGeom>
              <a:avLst/>
              <a:gdLst/>
              <a:ahLst/>
              <a:cxnLst/>
              <a:rect r="r" b="b" t="t" l="l"/>
              <a:pathLst>
                <a:path h="678386" w="1201676">
                  <a:moveTo>
                    <a:pt x="0" y="0"/>
                  </a:moveTo>
                  <a:lnTo>
                    <a:pt x="1201676" y="0"/>
                  </a:lnTo>
                  <a:lnTo>
                    <a:pt x="1201676" y="678386"/>
                  </a:lnTo>
                  <a:lnTo>
                    <a:pt x="0" y="678386"/>
                  </a:lnTo>
                  <a:close/>
                </a:path>
              </a:pathLst>
            </a:custGeom>
            <a:solidFill>
              <a:srgbClr val="D3D0DB"/>
            </a:solidFill>
            <a:ln w="38100" cap="sq">
              <a:gradFill>
                <a:gsLst>
                  <a:gs pos="0">
                    <a:srgbClr val="8C52FF">
                      <a:alpha val="100000"/>
                    </a:srgbClr>
                  </a:gs>
                  <a:gs pos="100000">
                    <a:srgbClr val="5CE1E6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01676" cy="716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004AAD"/>
                  </a:solidFill>
                  <a:latin typeface="Canva Sans Bold"/>
                </a:rPr>
                <a:t>Save Some Frame</a:t>
              </a:r>
            </a:p>
          </p:txBody>
        </p:sp>
      </p:grpSp>
      <p:sp>
        <p:nvSpPr>
          <p:cNvPr name="AutoShape 9" id="9"/>
          <p:cNvSpPr/>
          <p:nvPr/>
        </p:nvSpPr>
        <p:spPr>
          <a:xfrm>
            <a:off x="11231616" y="3928700"/>
            <a:ext cx="2215607" cy="0"/>
          </a:xfrm>
          <a:prstGeom prst="line">
            <a:avLst/>
          </a:prstGeom>
          <a:ln cap="flat" w="47625">
            <a:gradFill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arrow" len="sm" w="med"/>
          </a:ln>
        </p:spPr>
      </p:sp>
      <p:grpSp>
        <p:nvGrpSpPr>
          <p:cNvPr name="Group 10" id="10"/>
          <p:cNvGrpSpPr/>
          <p:nvPr/>
        </p:nvGrpSpPr>
        <p:grpSpPr>
          <a:xfrm rot="0">
            <a:off x="13809169" y="3062675"/>
            <a:ext cx="3262338" cy="1841697"/>
            <a:chOff x="0" y="0"/>
            <a:chExt cx="1201676" cy="67838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01676" cy="678386"/>
            </a:xfrm>
            <a:custGeom>
              <a:avLst/>
              <a:gdLst/>
              <a:ahLst/>
              <a:cxnLst/>
              <a:rect r="r" b="b" t="t" l="l"/>
              <a:pathLst>
                <a:path h="678386" w="1201676">
                  <a:moveTo>
                    <a:pt x="0" y="0"/>
                  </a:moveTo>
                  <a:lnTo>
                    <a:pt x="1201676" y="0"/>
                  </a:lnTo>
                  <a:lnTo>
                    <a:pt x="1201676" y="678386"/>
                  </a:lnTo>
                  <a:lnTo>
                    <a:pt x="0" y="678386"/>
                  </a:lnTo>
                  <a:close/>
                </a:path>
              </a:pathLst>
            </a:custGeom>
            <a:solidFill>
              <a:srgbClr val="D3D0DB"/>
            </a:solidFill>
            <a:ln w="38100" cap="sq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201676" cy="716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004AAD"/>
                  </a:solidFill>
                  <a:latin typeface="Canva Sans Bold"/>
                </a:rPr>
                <a:t>Get Current Time</a:t>
              </a:r>
            </a:p>
          </p:txBody>
        </p:sp>
      </p:grpSp>
      <p:sp>
        <p:nvSpPr>
          <p:cNvPr name="AutoShape 13" id="13"/>
          <p:cNvSpPr/>
          <p:nvPr/>
        </p:nvSpPr>
        <p:spPr>
          <a:xfrm flipH="true">
            <a:off x="7683108" y="7830233"/>
            <a:ext cx="2215607" cy="0"/>
          </a:xfrm>
          <a:prstGeom prst="line">
            <a:avLst/>
          </a:prstGeom>
          <a:ln cap="flat" w="47625">
            <a:gradFill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arrow" len="sm" w="med"/>
          </a:ln>
        </p:spPr>
      </p:sp>
      <p:grpSp>
        <p:nvGrpSpPr>
          <p:cNvPr name="Group 14" id="14"/>
          <p:cNvGrpSpPr/>
          <p:nvPr/>
        </p:nvGrpSpPr>
        <p:grpSpPr>
          <a:xfrm rot="0">
            <a:off x="1028700" y="6491404"/>
            <a:ext cx="6392625" cy="2766896"/>
            <a:chOff x="0" y="0"/>
            <a:chExt cx="2354711" cy="101918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354711" cy="1019181"/>
            </a:xfrm>
            <a:custGeom>
              <a:avLst/>
              <a:gdLst/>
              <a:ahLst/>
              <a:cxnLst/>
              <a:rect r="r" b="b" t="t" l="l"/>
              <a:pathLst>
                <a:path h="1019181" w="2354711">
                  <a:moveTo>
                    <a:pt x="0" y="0"/>
                  </a:moveTo>
                  <a:lnTo>
                    <a:pt x="2354711" y="0"/>
                  </a:lnTo>
                  <a:lnTo>
                    <a:pt x="2354711" y="1019181"/>
                  </a:lnTo>
                  <a:lnTo>
                    <a:pt x="0" y="1019181"/>
                  </a:lnTo>
                  <a:close/>
                </a:path>
              </a:pathLst>
            </a:custGeom>
            <a:solidFill>
              <a:srgbClr val="D3D0DB"/>
            </a:solidFill>
            <a:ln w="38100" cap="sq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354711" cy="1057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004AAD"/>
                  </a:solidFill>
                  <a:latin typeface="Canva Sans Bold"/>
                </a:rPr>
                <a:t>Send Image &amp; Video Clip, Date &amp; Time,  Location to a specific group 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280841" y="6887935"/>
            <a:ext cx="3853393" cy="2180677"/>
            <a:chOff x="0" y="0"/>
            <a:chExt cx="1419390" cy="80324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19390" cy="803248"/>
            </a:xfrm>
            <a:custGeom>
              <a:avLst/>
              <a:gdLst/>
              <a:ahLst/>
              <a:cxnLst/>
              <a:rect r="r" b="b" t="t" l="l"/>
              <a:pathLst>
                <a:path h="803248" w="1419390">
                  <a:moveTo>
                    <a:pt x="0" y="0"/>
                  </a:moveTo>
                  <a:lnTo>
                    <a:pt x="1419390" y="0"/>
                  </a:lnTo>
                  <a:lnTo>
                    <a:pt x="1419390" y="803248"/>
                  </a:lnTo>
                  <a:lnTo>
                    <a:pt x="0" y="803248"/>
                  </a:lnTo>
                  <a:close/>
                </a:path>
              </a:pathLst>
            </a:custGeom>
            <a:solidFill>
              <a:srgbClr val="D3D0DB"/>
            </a:solidFill>
            <a:ln w="38100" cap="sq">
              <a:gradFill>
                <a:gsLst>
                  <a:gs pos="0">
                    <a:srgbClr val="8C52FF">
                      <a:alpha val="100000"/>
                    </a:srgbClr>
                  </a:gs>
                  <a:gs pos="100000">
                    <a:srgbClr val="5CE1E6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419390" cy="841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004AAD"/>
                  </a:solidFill>
                  <a:latin typeface="Canva Sans Bold"/>
                </a:rPr>
                <a:t>Connect to Telegram Bot</a:t>
              </a:r>
            </a:p>
          </p:txBody>
        </p:sp>
      </p:grpSp>
      <p:sp>
        <p:nvSpPr>
          <p:cNvPr name="AutoShape 20" id="20"/>
          <p:cNvSpPr/>
          <p:nvPr/>
        </p:nvSpPr>
        <p:spPr>
          <a:xfrm>
            <a:off x="15459388" y="5189828"/>
            <a:ext cx="0" cy="2647530"/>
          </a:xfrm>
          <a:prstGeom prst="line">
            <a:avLst/>
          </a:prstGeom>
          <a:ln cap="flat" w="47625">
            <a:gradFill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H="true" flipV="true">
            <a:off x="14376485" y="7847561"/>
            <a:ext cx="1111312" cy="27291"/>
          </a:xfrm>
          <a:prstGeom prst="line">
            <a:avLst/>
          </a:prstGeom>
          <a:ln cap="flat" w="47625">
            <a:gradFill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arrow" len="sm" w="med"/>
          </a:ln>
        </p:spPr>
      </p:sp>
      <p:sp>
        <p:nvSpPr>
          <p:cNvPr name="TextBox 22" id="22"/>
          <p:cNvSpPr txBox="true"/>
          <p:nvPr/>
        </p:nvSpPr>
        <p:spPr>
          <a:xfrm rot="0">
            <a:off x="5997584" y="707885"/>
            <a:ext cx="5519823" cy="584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8"/>
              </a:lnSpc>
            </a:pPr>
            <a:r>
              <a:rPr lang="en-US" sz="3477">
                <a:solidFill>
                  <a:srgbClr val="004AAD"/>
                </a:solidFill>
                <a:latin typeface="Canva Sans Bold"/>
              </a:rPr>
              <a:t>Alert Module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47477" y="426448"/>
            <a:ext cx="5231244" cy="1080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4"/>
              </a:lnSpc>
            </a:pPr>
            <a:r>
              <a:rPr lang="en-US" sz="6310">
                <a:solidFill>
                  <a:srgbClr val="000000"/>
                </a:solidFill>
                <a:latin typeface="Canva Sans Bold"/>
              </a:rPr>
              <a:t>Methodology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94349" y="1961515"/>
            <a:ext cx="16864951" cy="7296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5187" indent="-442594" lvl="1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000000"/>
                </a:solidFill>
                <a:latin typeface="Times New Roman"/>
              </a:rPr>
              <a:t>Original dataset comprises of 2000 videos, half is categorized as violence and half as non-violence.</a:t>
            </a:r>
          </a:p>
          <a:p>
            <a:pPr algn="l" marL="885187" indent="-442594" lvl="1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000000"/>
                </a:solidFill>
                <a:latin typeface="Times New Roman"/>
              </a:rPr>
              <a:t>The data taken is of 1000 videos, partitioned into train, validation, and test sets (700 for training, and 200 for validation and 100 for testing).</a:t>
            </a:r>
          </a:p>
          <a:p>
            <a:pPr algn="l" marL="885187" indent="-442594" lvl="1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000000"/>
                </a:solidFill>
                <a:latin typeface="Times New Roman"/>
              </a:rPr>
              <a:t>Trained using MobileNetV2 with dataset.</a:t>
            </a:r>
          </a:p>
          <a:p>
            <a:pPr algn="l" marL="885187" indent="-442594" lvl="1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000000"/>
                </a:solidFill>
                <a:latin typeface="Times New Roman"/>
              </a:rPr>
              <a:t>The model analyzes real-time video input to produce image frames as output.</a:t>
            </a:r>
          </a:p>
          <a:p>
            <a:pPr algn="l" marL="885187" indent="-442594" lvl="1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000000"/>
                </a:solidFill>
                <a:latin typeface="Times New Roman"/>
              </a:rPr>
              <a:t>An additional self-made dataset of 50 fight and non-fight videos in total, of 5 secs each, are also used for testing against the model, according to various local/regional conditions.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7314" y="2438267"/>
            <a:ext cx="7317337" cy="6589244"/>
          </a:xfrm>
          <a:custGeom>
            <a:avLst/>
            <a:gdLst/>
            <a:ahLst/>
            <a:cxnLst/>
            <a:rect r="r" b="b" t="t" l="l"/>
            <a:pathLst>
              <a:path h="6589244" w="7317337">
                <a:moveTo>
                  <a:pt x="0" y="0"/>
                </a:moveTo>
                <a:lnTo>
                  <a:pt x="7317337" y="0"/>
                </a:lnTo>
                <a:lnTo>
                  <a:pt x="7317337" y="6589245"/>
                </a:lnTo>
                <a:lnTo>
                  <a:pt x="0" y="65892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61911" y="614862"/>
            <a:ext cx="5907485" cy="1203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15"/>
              </a:lnSpc>
            </a:pPr>
            <a:r>
              <a:rPr lang="en-US" sz="7010">
                <a:solidFill>
                  <a:srgbClr val="000000"/>
                </a:solidFill>
                <a:latin typeface="Canva Sans Bold"/>
              </a:rPr>
              <a:t>MobileNet V2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065637" y="876300"/>
            <a:ext cx="8665442" cy="8672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5519" indent="-407759" lvl="1">
              <a:lnSpc>
                <a:spcPts val="5288"/>
              </a:lnSpc>
              <a:buFont typeface="Arial"/>
              <a:buChar char="•"/>
            </a:pPr>
            <a:r>
              <a:rPr lang="en-US" sz="3777">
                <a:solidFill>
                  <a:srgbClr val="000000"/>
                </a:solidFill>
                <a:latin typeface="Times New Roman"/>
              </a:rPr>
              <a:t>Features a 53-layer deep convolutional neural network (CNN) architecture.</a:t>
            </a:r>
          </a:p>
          <a:p>
            <a:pPr algn="l" marL="815519" indent="-407759" lvl="1">
              <a:lnSpc>
                <a:spcPts val="5288"/>
              </a:lnSpc>
              <a:buFont typeface="Arial"/>
              <a:buChar char="•"/>
            </a:pPr>
            <a:r>
              <a:rPr lang="en-US" sz="3777">
                <a:solidFill>
                  <a:srgbClr val="000000"/>
                </a:solidFill>
                <a:latin typeface="Times New Roman"/>
              </a:rPr>
              <a:t>Provides real-time classification capabilities under computing constraints in devices like smartphones.</a:t>
            </a:r>
          </a:p>
          <a:p>
            <a:pPr algn="l" marL="815519" indent="-407759" lvl="1">
              <a:lnSpc>
                <a:spcPts val="5288"/>
              </a:lnSpc>
              <a:buFont typeface="Arial"/>
              <a:buChar char="•"/>
            </a:pPr>
            <a:r>
              <a:rPr lang="en-US" sz="3777">
                <a:solidFill>
                  <a:srgbClr val="000000"/>
                </a:solidFill>
                <a:latin typeface="Times New Roman"/>
              </a:rPr>
              <a:t>Utilizes an inverted residual design, employing thin bottleneck layers at the input and output of residual blocks for enhanced performance.</a:t>
            </a:r>
          </a:p>
          <a:p>
            <a:pPr algn="l" marL="815519" indent="-407759" lvl="1">
              <a:lnSpc>
                <a:spcPts val="5288"/>
              </a:lnSpc>
              <a:buFont typeface="Arial"/>
              <a:buChar char="•"/>
            </a:pPr>
            <a:r>
              <a:rPr lang="en-US" sz="3777">
                <a:solidFill>
                  <a:srgbClr val="000000"/>
                </a:solidFill>
                <a:latin typeface="Times New Roman"/>
              </a:rPr>
              <a:t>Uses lightweight convolutions to filter features in the expansion layer.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46983" y="0"/>
            <a:ext cx="7776969" cy="6141665"/>
          </a:xfrm>
          <a:custGeom>
            <a:avLst/>
            <a:gdLst/>
            <a:ahLst/>
            <a:cxnLst/>
            <a:rect r="r" b="b" t="t" l="l"/>
            <a:pathLst>
              <a:path h="6141665" w="7776969">
                <a:moveTo>
                  <a:pt x="0" y="0"/>
                </a:moveTo>
                <a:lnTo>
                  <a:pt x="7776969" y="0"/>
                </a:lnTo>
                <a:lnTo>
                  <a:pt x="7776969" y="6141665"/>
                </a:lnTo>
                <a:lnTo>
                  <a:pt x="0" y="61416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99" t="-8668" r="-4140" b="-1801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46983" y="6001356"/>
            <a:ext cx="7776969" cy="4285644"/>
          </a:xfrm>
          <a:custGeom>
            <a:avLst/>
            <a:gdLst/>
            <a:ahLst/>
            <a:cxnLst/>
            <a:rect r="r" b="b" t="t" l="l"/>
            <a:pathLst>
              <a:path h="4285644" w="7776969">
                <a:moveTo>
                  <a:pt x="0" y="0"/>
                </a:moveTo>
                <a:lnTo>
                  <a:pt x="7776969" y="0"/>
                </a:lnTo>
                <a:lnTo>
                  <a:pt x="7776969" y="4285644"/>
                </a:lnTo>
                <a:lnTo>
                  <a:pt x="0" y="42856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517" t="-3390" r="-10718" b="-14235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17951" y="3598549"/>
            <a:ext cx="7723454" cy="6652876"/>
          </a:xfrm>
          <a:custGeom>
            <a:avLst/>
            <a:gdLst/>
            <a:ahLst/>
            <a:cxnLst/>
            <a:rect r="r" b="b" t="t" l="l"/>
            <a:pathLst>
              <a:path h="6652876" w="7723454">
                <a:moveTo>
                  <a:pt x="0" y="0"/>
                </a:moveTo>
                <a:lnTo>
                  <a:pt x="7723454" y="0"/>
                </a:lnTo>
                <a:lnTo>
                  <a:pt x="7723454" y="6652876"/>
                </a:lnTo>
                <a:lnTo>
                  <a:pt x="0" y="66528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17951" y="2057463"/>
            <a:ext cx="7723454" cy="2026739"/>
          </a:xfrm>
          <a:custGeom>
            <a:avLst/>
            <a:gdLst/>
            <a:ahLst/>
            <a:cxnLst/>
            <a:rect r="r" b="b" t="t" l="l"/>
            <a:pathLst>
              <a:path h="2026739" w="7723454">
                <a:moveTo>
                  <a:pt x="0" y="0"/>
                </a:moveTo>
                <a:lnTo>
                  <a:pt x="7723454" y="0"/>
                </a:lnTo>
                <a:lnTo>
                  <a:pt x="7723454" y="2026739"/>
                </a:lnTo>
                <a:lnTo>
                  <a:pt x="0" y="20267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240" r="-10986" b="-31488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61742" y="625412"/>
            <a:ext cx="4082259" cy="768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4"/>
              </a:lnSpc>
            </a:pPr>
            <a:r>
              <a:rPr lang="en-US" sz="4800" spc="8">
                <a:solidFill>
                  <a:srgbClr val="000000"/>
                </a:solidFill>
                <a:latin typeface="Arial Bold"/>
              </a:rPr>
              <a:t>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DAGHGcHBGJ4</dc:identifier>
  <dcterms:modified xsi:type="dcterms:W3CDTF">2011-08-01T06:04:30Z</dcterms:modified>
  <cp:revision>1</cp:revision>
  <dc:title>presentation_rtvdas</dc:title>
</cp:coreProperties>
</file>