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6" r:id="rId2"/>
    <p:sldId id="275" r:id="rId3"/>
    <p:sldId id="273" r:id="rId4"/>
    <p:sldId id="259" r:id="rId5"/>
    <p:sldId id="277" r:id="rId6"/>
    <p:sldId id="261" r:id="rId7"/>
    <p:sldId id="263" r:id="rId8"/>
    <p:sldId id="264" r:id="rId9"/>
    <p:sldId id="266" r:id="rId10"/>
    <p:sldId id="267" r:id="rId11"/>
    <p:sldId id="269" r:id="rId12"/>
    <p:sldId id="268" r:id="rId13"/>
    <p:sldId id="270" r:id="rId14"/>
    <p:sldId id="271" r:id="rId15"/>
    <p:sldId id="272" r:id="rId16"/>
    <p:sldId id="260"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9200"/>
    <a:srgbClr val="1D3A00"/>
    <a:srgbClr val="007033"/>
    <a:srgbClr val="F1C88B"/>
    <a:srgbClr val="003635"/>
    <a:srgbClr val="005856"/>
    <a:srgbClr val="FE9202"/>
    <a:srgbClr val="FF2549"/>
    <a:srgbClr val="5EEC3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68" autoAdjust="0"/>
  </p:normalViewPr>
  <p:slideViewPr>
    <p:cSldViewPr snapToGrid="0">
      <p:cViewPr varScale="1">
        <p:scale>
          <a:sx n="143" d="100"/>
          <a:sy n="143" d="100"/>
        </p:scale>
        <p:origin x="552"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637956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471" y="1649976"/>
            <a:ext cx="839877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30943" y="3191774"/>
            <a:ext cx="8399206" cy="763525"/>
          </a:xfrm>
        </p:spPr>
        <p:txBody>
          <a:bodyPr>
            <a:normAutofit/>
          </a:bodyPr>
          <a:lstStyle>
            <a:lvl1pPr marL="0" indent="0" algn="r">
              <a:buNone/>
              <a:defRPr sz="2800" b="0" i="0">
                <a:solidFill>
                  <a:schemeClr val="accent6">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216" y="268580"/>
            <a:ext cx="8246070" cy="763526"/>
          </a:xfrm>
        </p:spPr>
        <p:txBody>
          <a:bodyPr>
            <a:normAutofit/>
          </a:bodyPr>
          <a:lstStyle>
            <a:lvl1pPr algn="r">
              <a:defRPr sz="36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297857"/>
            <a:ext cx="8246070" cy="3564465"/>
          </a:xfrm>
        </p:spPr>
        <p:txBody>
          <a:bodyPr/>
          <a:lstStyle>
            <a:lvl1pPr algn="l">
              <a:defRPr sz="2800">
                <a:solidFill>
                  <a:srgbClr val="1D3A00"/>
                </a:solidFill>
              </a:defRPr>
            </a:lvl1pPr>
            <a:lvl2pPr algn="l">
              <a:defRPr>
                <a:solidFill>
                  <a:srgbClr val="1D3A00"/>
                </a:solidFill>
              </a:defRPr>
            </a:lvl2pPr>
            <a:lvl3pPr algn="l">
              <a:defRPr>
                <a:solidFill>
                  <a:srgbClr val="1D3A00"/>
                </a:solidFill>
              </a:defRPr>
            </a:lvl3pPr>
            <a:lvl4pPr algn="l">
              <a:defRPr>
                <a:solidFill>
                  <a:srgbClr val="1D3A00"/>
                </a:solidFill>
              </a:defRPr>
            </a:lvl4pPr>
            <a:lvl5pPr algn="l">
              <a:defRPr>
                <a:solidFill>
                  <a:srgbClr val="1D3A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3880" y="391788"/>
            <a:ext cx="6557165" cy="725349"/>
          </a:xfrm>
        </p:spPr>
        <p:txBody>
          <a:bodyPr>
            <a:normAutofit/>
          </a:bodyPr>
          <a:lstStyle>
            <a:lvl1pPr algn="l">
              <a:defRPr sz="3600">
                <a:solidFill>
                  <a:srgbClr val="4992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73880" y="1155313"/>
            <a:ext cx="6557165" cy="3511061"/>
          </a:xfrm>
        </p:spPr>
        <p:txBody>
          <a:bodyPr/>
          <a:lstStyle>
            <a:lvl1pPr>
              <a:defRPr sz="2800">
                <a:solidFill>
                  <a:srgbClr val="1D3A00"/>
                </a:solidFill>
              </a:defRPr>
            </a:lvl1pPr>
            <a:lvl2pPr>
              <a:defRPr>
                <a:solidFill>
                  <a:srgbClr val="1D3A00"/>
                </a:solidFill>
              </a:defRPr>
            </a:lvl2pPr>
            <a:lvl3pPr>
              <a:defRPr>
                <a:solidFill>
                  <a:srgbClr val="1D3A00"/>
                </a:solidFill>
              </a:defRPr>
            </a:lvl3pPr>
            <a:lvl4pPr>
              <a:defRPr>
                <a:solidFill>
                  <a:srgbClr val="1D3A00"/>
                </a:solidFill>
              </a:defRPr>
            </a:lvl4pPr>
            <a:lvl5pPr>
              <a:defRPr>
                <a:solidFill>
                  <a:srgbClr val="1D3A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6396"/>
            <a:ext cx="8093365" cy="763525"/>
          </a:xfrm>
        </p:spPr>
        <p:txBody>
          <a:bodyPr>
            <a:normAutofit/>
          </a:bodyPr>
          <a:lstStyle>
            <a:lvl1pPr algn="r">
              <a:defRPr sz="36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44909"/>
            <a:ext cx="4040188" cy="479822"/>
          </a:xfrm>
        </p:spPr>
        <p:txBody>
          <a:bodyPr anchor="b"/>
          <a:lstStyle>
            <a:lvl1pPr marL="0" indent="0" algn="ctr">
              <a:buNone/>
              <a:defRPr sz="2400" b="1">
                <a:solidFill>
                  <a:srgbClr val="1D3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17306"/>
            <a:ext cx="4040188" cy="2276294"/>
          </a:xfrm>
        </p:spPr>
        <p:txBody>
          <a:bodyPr/>
          <a:lstStyle>
            <a:lvl1pPr algn="ctr">
              <a:defRPr sz="2400">
                <a:solidFill>
                  <a:srgbClr val="1D3A00"/>
                </a:solidFill>
              </a:defRPr>
            </a:lvl1pPr>
            <a:lvl2pPr algn="ctr">
              <a:defRPr sz="2000">
                <a:solidFill>
                  <a:srgbClr val="1D3A00"/>
                </a:solidFill>
              </a:defRPr>
            </a:lvl2pPr>
            <a:lvl3pPr algn="ctr">
              <a:defRPr sz="1800">
                <a:solidFill>
                  <a:srgbClr val="1D3A00"/>
                </a:solidFill>
              </a:defRPr>
            </a:lvl3pPr>
            <a:lvl4pPr algn="ctr">
              <a:defRPr sz="1600">
                <a:solidFill>
                  <a:srgbClr val="1D3A00"/>
                </a:solidFill>
              </a:defRPr>
            </a:lvl4pPr>
            <a:lvl5pPr algn="ctr">
              <a:defRPr sz="1600">
                <a:solidFill>
                  <a:srgbClr val="1D3A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44909"/>
            <a:ext cx="4041775" cy="479822"/>
          </a:xfrm>
        </p:spPr>
        <p:txBody>
          <a:bodyPr anchor="b"/>
          <a:lstStyle>
            <a:lvl1pPr marL="0" indent="0" algn="ctr">
              <a:buNone/>
              <a:defRPr sz="2400" b="1">
                <a:solidFill>
                  <a:srgbClr val="1D3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17306"/>
            <a:ext cx="4041775" cy="2276294"/>
          </a:xfrm>
        </p:spPr>
        <p:txBody>
          <a:bodyPr/>
          <a:lstStyle>
            <a:lvl1pPr algn="ctr">
              <a:defRPr sz="2400">
                <a:solidFill>
                  <a:srgbClr val="1D3A00"/>
                </a:solidFill>
              </a:defRPr>
            </a:lvl1pPr>
            <a:lvl2pPr algn="ctr">
              <a:defRPr sz="2000">
                <a:solidFill>
                  <a:srgbClr val="1D3A00"/>
                </a:solidFill>
              </a:defRPr>
            </a:lvl2pPr>
            <a:lvl3pPr algn="ctr">
              <a:defRPr sz="1800">
                <a:solidFill>
                  <a:srgbClr val="1D3A00"/>
                </a:solidFill>
              </a:defRPr>
            </a:lvl3pPr>
            <a:lvl4pPr algn="ctr">
              <a:defRPr sz="1600">
                <a:solidFill>
                  <a:srgbClr val="1D3A00"/>
                </a:solidFill>
              </a:defRPr>
            </a:lvl4pPr>
            <a:lvl5pPr algn="ctr">
              <a:defRPr sz="1600">
                <a:solidFill>
                  <a:srgbClr val="1D3A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9379" y="1951725"/>
            <a:ext cx="6370770" cy="1039755"/>
          </a:xfrm>
        </p:spPr>
        <p:txBody>
          <a:bodyPr>
            <a:normAutofit fontScale="90000"/>
          </a:bodyPr>
          <a:lstStyle/>
          <a:p>
            <a:br>
              <a:rPr lang="en-IN"/>
            </a:br>
            <a:r>
              <a:rPr lang="en-US"/>
              <a:t> </a:t>
            </a:r>
            <a:br>
              <a:rPr lang="en-IN"/>
            </a:br>
            <a:r>
              <a:rPr lang="en-IN"/>
              <a:t> Los Angeles </a:t>
            </a:r>
            <a:r>
              <a:rPr lang="en-US"/>
              <a:t>Environment Health Inspection</a:t>
            </a:r>
            <a:br>
              <a:rPr lang="en-US"/>
            </a:br>
            <a:endParaRPr lang="en-US" dirty="0"/>
          </a:p>
        </p:txBody>
      </p:sp>
      <p:sp>
        <p:nvSpPr>
          <p:cNvPr id="3" name="Subtitle 2"/>
          <p:cNvSpPr>
            <a:spLocks noGrp="1"/>
          </p:cNvSpPr>
          <p:nvPr>
            <p:ph type="subTitle" idx="1"/>
          </p:nvPr>
        </p:nvSpPr>
        <p:spPr>
          <a:xfrm>
            <a:off x="609525" y="3756130"/>
            <a:ext cx="8399206" cy="763525"/>
          </a:xfrm>
        </p:spPr>
        <p:txBody>
          <a:bodyPr/>
          <a:lstStyle/>
          <a:p>
            <a:r>
              <a:rPr lang="en-US"/>
              <a:t>STATISTICALLY SIGNIFICANT</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12-E566-4F80-B325-447CD22D778D}"/>
              </a:ext>
            </a:extLst>
          </p:cNvPr>
          <p:cNvSpPr>
            <a:spLocks noGrp="1"/>
          </p:cNvSpPr>
          <p:nvPr>
            <p:ph type="title"/>
          </p:nvPr>
        </p:nvSpPr>
        <p:spPr>
          <a:xfrm>
            <a:off x="2739937" y="318827"/>
            <a:ext cx="6557165" cy="725349"/>
          </a:xfrm>
        </p:spPr>
        <p:txBody>
          <a:bodyPr/>
          <a:lstStyle/>
          <a:p>
            <a:r>
              <a:rPr lang="en-IN" dirty="0"/>
              <a:t>RANDOM FOREST ACCURACY</a:t>
            </a:r>
          </a:p>
        </p:txBody>
      </p:sp>
      <p:pic>
        <p:nvPicPr>
          <p:cNvPr id="5" name="Content Placeholder 4" descr="A screenshot of a cell phone&#10;&#10;Description generated with very high confidence">
            <a:extLst>
              <a:ext uri="{FF2B5EF4-FFF2-40B4-BE49-F238E27FC236}">
                <a16:creationId xmlns:a16="http://schemas.microsoft.com/office/drawing/2014/main" id="{DB80604F-99D5-4414-B9B4-D383EEC0E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517" y="2866266"/>
            <a:ext cx="2392483" cy="1413753"/>
          </a:xfrm>
          <a:ln w="22225">
            <a:solidFill>
              <a:schemeClr val="accent1"/>
            </a:solidFill>
          </a:ln>
          <a:effectLst>
            <a:outerShdw blurRad="50800" dist="38100" dir="2700000" algn="tl" rotWithShape="0">
              <a:schemeClr val="accent2">
                <a:lumMod val="75000"/>
                <a:alpha val="40000"/>
              </a:schemeClr>
            </a:outerShdw>
          </a:effectLst>
        </p:spPr>
      </p:pic>
      <p:pic>
        <p:nvPicPr>
          <p:cNvPr id="9" name="Picture 8" descr="A screenshot of a cell phone&#10;&#10;Description generated with very high confidence">
            <a:extLst>
              <a:ext uri="{FF2B5EF4-FFF2-40B4-BE49-F238E27FC236}">
                <a16:creationId xmlns:a16="http://schemas.microsoft.com/office/drawing/2014/main" id="{97AC8579-4F77-4CF4-AB91-E962171E9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014" y="3034426"/>
            <a:ext cx="3140282" cy="776977"/>
          </a:xfrm>
          <a:prstGeom prst="rect">
            <a:avLst/>
          </a:prstGeom>
          <a:ln w="22225">
            <a:solidFill>
              <a:schemeClr val="accent1"/>
            </a:solidFill>
          </a:ln>
          <a:effectLst>
            <a:outerShdw blurRad="50800" dist="38100" dir="2700000" algn="tl" rotWithShape="0">
              <a:schemeClr val="accent2">
                <a:lumMod val="75000"/>
                <a:alpha val="40000"/>
              </a:schemeClr>
            </a:outerShdw>
          </a:effectLst>
        </p:spPr>
      </p:pic>
      <p:sp>
        <p:nvSpPr>
          <p:cNvPr id="18" name="Title 1">
            <a:extLst>
              <a:ext uri="{FF2B5EF4-FFF2-40B4-BE49-F238E27FC236}">
                <a16:creationId xmlns:a16="http://schemas.microsoft.com/office/drawing/2014/main" id="{70567E8F-0853-4DFA-925C-3F775B5A08D7}"/>
              </a:ext>
            </a:extLst>
          </p:cNvPr>
          <p:cNvSpPr txBox="1">
            <a:spLocks/>
          </p:cNvSpPr>
          <p:nvPr/>
        </p:nvSpPr>
        <p:spPr>
          <a:xfrm>
            <a:off x="709849" y="2220286"/>
            <a:ext cx="4585165" cy="72534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499200"/>
                </a:solidFill>
                <a:effectLst>
                  <a:outerShdw blurRad="50800" dist="38100" dir="2700000" algn="tl" rotWithShape="0">
                    <a:prstClr val="black">
                      <a:alpha val="40000"/>
                    </a:prstClr>
                  </a:outerShdw>
                </a:effectLst>
                <a:latin typeface="+mj-lt"/>
                <a:ea typeface="+mj-ea"/>
                <a:cs typeface="+mj-cs"/>
              </a:defRPr>
            </a:lvl1pPr>
          </a:lstStyle>
          <a:p>
            <a:endParaRPr lang="en-IN" dirty="0"/>
          </a:p>
        </p:txBody>
      </p:sp>
      <p:sp>
        <p:nvSpPr>
          <p:cNvPr id="20" name="Title 1">
            <a:extLst>
              <a:ext uri="{FF2B5EF4-FFF2-40B4-BE49-F238E27FC236}">
                <a16:creationId xmlns:a16="http://schemas.microsoft.com/office/drawing/2014/main" id="{E48D8D27-191F-4F5A-9936-8A75BE2BF4EA}"/>
              </a:ext>
            </a:extLst>
          </p:cNvPr>
          <p:cNvSpPr txBox="1">
            <a:spLocks/>
          </p:cNvSpPr>
          <p:nvPr/>
        </p:nvSpPr>
        <p:spPr>
          <a:xfrm>
            <a:off x="3186504" y="1462570"/>
            <a:ext cx="4486658" cy="725349"/>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600" kern="1200">
                <a:solidFill>
                  <a:srgbClr val="499200"/>
                </a:solidFill>
                <a:effectLst>
                  <a:outerShdw blurRad="50800" dist="38100" dir="2700000" algn="tl" rotWithShape="0">
                    <a:prstClr val="black">
                      <a:alpha val="40000"/>
                    </a:prstClr>
                  </a:outerShdw>
                </a:effectLst>
                <a:latin typeface="+mj-lt"/>
                <a:ea typeface="+mj-ea"/>
                <a:cs typeface="+mj-cs"/>
              </a:defRPr>
            </a:lvl1pPr>
          </a:lstStyle>
          <a:p>
            <a:r>
              <a:rPr lang="en-IN" sz="2400" dirty="0">
                <a:solidFill>
                  <a:schemeClr val="tx1"/>
                </a:solidFill>
              </a:rPr>
              <a:t>Using Random forest classifier we are able to classify restaurants into grades with 95% accuracy</a:t>
            </a:r>
          </a:p>
        </p:txBody>
      </p:sp>
    </p:spTree>
    <p:extLst>
      <p:ext uri="{BB962C8B-B14F-4D97-AF65-F5344CB8AC3E}">
        <p14:creationId xmlns:p14="http://schemas.microsoft.com/office/powerpoint/2010/main" val="124575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6E35-1B42-453F-BEE3-832536855A64}"/>
              </a:ext>
            </a:extLst>
          </p:cNvPr>
          <p:cNvSpPr>
            <a:spLocks noGrp="1"/>
          </p:cNvSpPr>
          <p:nvPr>
            <p:ph type="title"/>
          </p:nvPr>
        </p:nvSpPr>
        <p:spPr>
          <a:xfrm>
            <a:off x="3208783" y="271195"/>
            <a:ext cx="6557165" cy="749532"/>
          </a:xfrm>
        </p:spPr>
        <p:txBody>
          <a:bodyPr>
            <a:normAutofit fontScale="90000"/>
          </a:bodyPr>
          <a:lstStyle/>
          <a:p>
            <a:r>
              <a:rPr lang="en-IN" dirty="0"/>
              <a:t>FEATURE IMPORTANCES FOR RANDOM FOREST CLASSIFIER</a:t>
            </a:r>
          </a:p>
        </p:txBody>
      </p:sp>
      <p:pic>
        <p:nvPicPr>
          <p:cNvPr id="4" name="Content Placeholder 3" descr="A screenshot of a cell phone&#10;&#10;Description generated with very high confidence">
            <a:extLst>
              <a:ext uri="{FF2B5EF4-FFF2-40B4-BE49-F238E27FC236}">
                <a16:creationId xmlns:a16="http://schemas.microsoft.com/office/drawing/2014/main" id="{F4912085-5319-4D0A-AC84-2817862A7D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2062" y="1362342"/>
            <a:ext cx="2555554" cy="3509963"/>
          </a:xfrm>
          <a:prstGeom prst="rect">
            <a:avLst/>
          </a:prstGeom>
          <a:ln w="22225">
            <a:solidFill>
              <a:schemeClr val="accent1"/>
            </a:solidFill>
          </a:ln>
          <a:effectLst>
            <a:outerShdw blurRad="50800" dist="38100" dir="2700000" algn="tl" rotWithShape="0">
              <a:schemeClr val="accent2">
                <a:lumMod val="75000"/>
                <a:alpha val="40000"/>
              </a:schemeClr>
            </a:outerShdw>
          </a:effectLst>
        </p:spPr>
      </p:pic>
      <p:pic>
        <p:nvPicPr>
          <p:cNvPr id="3" name="Picture 2">
            <a:extLst>
              <a:ext uri="{FF2B5EF4-FFF2-40B4-BE49-F238E27FC236}">
                <a16:creationId xmlns:a16="http://schemas.microsoft.com/office/drawing/2014/main" id="{FCF3A6F2-5182-4C74-B781-6729A5EA0665}"/>
              </a:ext>
            </a:extLst>
          </p:cNvPr>
          <p:cNvPicPr>
            <a:picLocks noChangeAspect="1"/>
          </p:cNvPicPr>
          <p:nvPr/>
        </p:nvPicPr>
        <p:blipFill>
          <a:blip r:embed="rId3"/>
          <a:stretch>
            <a:fillRect/>
          </a:stretch>
        </p:blipFill>
        <p:spPr>
          <a:xfrm>
            <a:off x="1496192" y="1934373"/>
            <a:ext cx="3181350" cy="2600325"/>
          </a:xfrm>
          <a:prstGeom prst="rect">
            <a:avLst/>
          </a:prstGeom>
        </p:spPr>
      </p:pic>
    </p:spTree>
    <p:extLst>
      <p:ext uri="{BB962C8B-B14F-4D97-AF65-F5344CB8AC3E}">
        <p14:creationId xmlns:p14="http://schemas.microsoft.com/office/powerpoint/2010/main" val="108044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AEB5-1514-439A-856B-CE2A7782A4D5}"/>
              </a:ext>
            </a:extLst>
          </p:cNvPr>
          <p:cNvSpPr>
            <a:spLocks noGrp="1"/>
          </p:cNvSpPr>
          <p:nvPr>
            <p:ph type="title"/>
          </p:nvPr>
        </p:nvSpPr>
        <p:spPr>
          <a:xfrm>
            <a:off x="2148831" y="130796"/>
            <a:ext cx="6805260" cy="1164556"/>
          </a:xfrm>
        </p:spPr>
        <p:txBody>
          <a:bodyPr>
            <a:normAutofit/>
          </a:bodyPr>
          <a:lstStyle/>
          <a:p>
            <a:pPr algn="ctr"/>
            <a:r>
              <a:rPr lang="en-IN" dirty="0"/>
              <a:t>SVM RESULTS</a:t>
            </a:r>
          </a:p>
        </p:txBody>
      </p:sp>
      <p:sp>
        <p:nvSpPr>
          <p:cNvPr id="7" name="Title 1">
            <a:extLst>
              <a:ext uri="{FF2B5EF4-FFF2-40B4-BE49-F238E27FC236}">
                <a16:creationId xmlns:a16="http://schemas.microsoft.com/office/drawing/2014/main" id="{31462F24-46D8-4984-868D-CA517C859DAB}"/>
              </a:ext>
            </a:extLst>
          </p:cNvPr>
          <p:cNvSpPr txBox="1">
            <a:spLocks/>
          </p:cNvSpPr>
          <p:nvPr/>
        </p:nvSpPr>
        <p:spPr>
          <a:xfrm>
            <a:off x="-12281" y="3607910"/>
            <a:ext cx="4584282" cy="725349"/>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rgbClr val="499200"/>
                </a:solidFill>
                <a:effectLst>
                  <a:outerShdw blurRad="50800" dist="38100" dir="2700000" algn="tl" rotWithShape="0">
                    <a:prstClr val="black">
                      <a:alpha val="40000"/>
                    </a:prstClr>
                  </a:outerShdw>
                </a:effectLst>
                <a:latin typeface="+mj-lt"/>
                <a:ea typeface="+mj-ea"/>
                <a:cs typeface="+mj-cs"/>
              </a:defRPr>
            </a:lvl1pPr>
          </a:lstStyle>
          <a:p>
            <a:pPr algn="ctr"/>
            <a:r>
              <a:rPr lang="en-IN" dirty="0"/>
              <a:t> </a:t>
            </a:r>
          </a:p>
        </p:txBody>
      </p:sp>
      <p:pic>
        <p:nvPicPr>
          <p:cNvPr id="5" name="Picture 4" descr="A screenshot of text&#10;&#10;Description generated with very high confidence">
            <a:extLst>
              <a:ext uri="{FF2B5EF4-FFF2-40B4-BE49-F238E27FC236}">
                <a16:creationId xmlns:a16="http://schemas.microsoft.com/office/drawing/2014/main" id="{48967D40-E219-4D69-88E2-07488DF2C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6770" y="1201009"/>
            <a:ext cx="2964925" cy="3717352"/>
          </a:xfrm>
          <a:prstGeom prst="rect">
            <a:avLst/>
          </a:prstGeom>
          <a:effectLst>
            <a:outerShdw blurRad="50800" dist="38100" dir="2700000" algn="tl" rotWithShape="0">
              <a:schemeClr val="accent2">
                <a:lumMod val="75000"/>
                <a:alpha val="40000"/>
              </a:schemeClr>
            </a:outerShdw>
          </a:effectLst>
        </p:spPr>
      </p:pic>
      <p:sp>
        <p:nvSpPr>
          <p:cNvPr id="9" name="Title 1">
            <a:extLst>
              <a:ext uri="{FF2B5EF4-FFF2-40B4-BE49-F238E27FC236}">
                <a16:creationId xmlns:a16="http://schemas.microsoft.com/office/drawing/2014/main" id="{FE6506A9-7AC4-457E-B453-B778EEA50432}"/>
              </a:ext>
            </a:extLst>
          </p:cNvPr>
          <p:cNvSpPr txBox="1">
            <a:spLocks/>
          </p:cNvSpPr>
          <p:nvPr/>
        </p:nvSpPr>
        <p:spPr>
          <a:xfrm>
            <a:off x="797418" y="2697010"/>
            <a:ext cx="4041967" cy="725349"/>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600" kern="1200">
                <a:solidFill>
                  <a:srgbClr val="499200"/>
                </a:solidFill>
                <a:effectLst>
                  <a:outerShdw blurRad="50800" dist="38100" dir="2700000" algn="tl" rotWithShape="0">
                    <a:prstClr val="black">
                      <a:alpha val="40000"/>
                    </a:prstClr>
                  </a:outerShdw>
                </a:effectLst>
                <a:latin typeface="+mj-lt"/>
                <a:ea typeface="+mj-ea"/>
                <a:cs typeface="+mj-cs"/>
              </a:defRPr>
            </a:lvl1pPr>
          </a:lstStyle>
          <a:p>
            <a:r>
              <a:rPr lang="en-IN" sz="2400" dirty="0">
                <a:solidFill>
                  <a:schemeClr val="tx1"/>
                </a:solidFill>
              </a:rPr>
              <a:t>Using SVM we are able to classify restaurants into grades with 99.8% accuracy</a:t>
            </a:r>
          </a:p>
        </p:txBody>
      </p:sp>
    </p:spTree>
    <p:extLst>
      <p:ext uri="{BB962C8B-B14F-4D97-AF65-F5344CB8AC3E}">
        <p14:creationId xmlns:p14="http://schemas.microsoft.com/office/powerpoint/2010/main" val="405436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6B76-30C5-4A98-B008-C08AC5F71D97}"/>
              </a:ext>
            </a:extLst>
          </p:cNvPr>
          <p:cNvSpPr>
            <a:spLocks noGrp="1"/>
          </p:cNvSpPr>
          <p:nvPr>
            <p:ph type="title"/>
          </p:nvPr>
        </p:nvSpPr>
        <p:spPr>
          <a:xfrm>
            <a:off x="3159163" y="177209"/>
            <a:ext cx="5897947" cy="1904113"/>
          </a:xfrm>
        </p:spPr>
        <p:txBody>
          <a:bodyPr>
            <a:normAutofit/>
          </a:bodyPr>
          <a:lstStyle/>
          <a:p>
            <a:pPr algn="ctr"/>
            <a:r>
              <a:rPr lang="en-US" sz="3200" dirty="0"/>
              <a:t>RELATIONSHIP BETWEEN HEALTH CODE VIOLATION AND SCORE OF A RESTAURANT</a:t>
            </a:r>
            <a:endParaRPr lang="en-IN" sz="3200" dirty="0"/>
          </a:p>
        </p:txBody>
      </p:sp>
      <p:sp>
        <p:nvSpPr>
          <p:cNvPr id="3" name="Content Placeholder 2">
            <a:extLst>
              <a:ext uri="{FF2B5EF4-FFF2-40B4-BE49-F238E27FC236}">
                <a16:creationId xmlns:a16="http://schemas.microsoft.com/office/drawing/2014/main" id="{0377432F-CF74-4889-B282-BE1E6A795797}"/>
              </a:ext>
            </a:extLst>
          </p:cNvPr>
          <p:cNvSpPr>
            <a:spLocks noGrp="1"/>
          </p:cNvSpPr>
          <p:nvPr>
            <p:ph idx="1"/>
          </p:nvPr>
        </p:nvSpPr>
        <p:spPr>
          <a:xfrm>
            <a:off x="2785730" y="2208185"/>
            <a:ext cx="6135688" cy="776020"/>
          </a:xfrm>
        </p:spPr>
        <p:txBody>
          <a:bodyPr>
            <a:normAutofit/>
          </a:bodyPr>
          <a:lstStyle/>
          <a:p>
            <a:pPr marL="0" indent="0" algn="ctr">
              <a:buNone/>
            </a:pPr>
            <a:r>
              <a:rPr lang="en-US" sz="2000" dirty="0"/>
              <a:t>For finding the relationship we regressed score on all the violation code </a:t>
            </a:r>
          </a:p>
          <a:p>
            <a:endParaRPr lang="en-IN" dirty="0"/>
          </a:p>
        </p:txBody>
      </p:sp>
      <p:pic>
        <p:nvPicPr>
          <p:cNvPr id="4" name="Picture 3">
            <a:extLst>
              <a:ext uri="{FF2B5EF4-FFF2-40B4-BE49-F238E27FC236}">
                <a16:creationId xmlns:a16="http://schemas.microsoft.com/office/drawing/2014/main" id="{C4FF3714-73D9-4648-81C7-7F010001092A}"/>
              </a:ext>
            </a:extLst>
          </p:cNvPr>
          <p:cNvPicPr>
            <a:picLocks noChangeAspect="1"/>
          </p:cNvPicPr>
          <p:nvPr/>
        </p:nvPicPr>
        <p:blipFill>
          <a:blip r:embed="rId2"/>
          <a:stretch>
            <a:fillRect/>
          </a:stretch>
        </p:blipFill>
        <p:spPr>
          <a:xfrm>
            <a:off x="2907942" y="2984205"/>
            <a:ext cx="5085857" cy="1614035"/>
          </a:xfrm>
          <a:prstGeom prst="rect">
            <a:avLst/>
          </a:prstGeom>
          <a:ln w="22225">
            <a:solidFill>
              <a:schemeClr val="accent1"/>
            </a:solidFill>
          </a:ln>
          <a:effectLst>
            <a:outerShdw blurRad="50800" dist="38100" dir="10800000" algn="r" rotWithShape="0">
              <a:schemeClr val="accent2">
                <a:lumMod val="75000"/>
                <a:alpha val="40000"/>
              </a:schemeClr>
            </a:outerShdw>
          </a:effectLst>
        </p:spPr>
      </p:pic>
    </p:spTree>
    <p:extLst>
      <p:ext uri="{BB962C8B-B14F-4D97-AF65-F5344CB8AC3E}">
        <p14:creationId xmlns:p14="http://schemas.microsoft.com/office/powerpoint/2010/main" val="30087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3FCF-0C1D-4EFA-990A-38F6AC16C285}"/>
              </a:ext>
            </a:extLst>
          </p:cNvPr>
          <p:cNvSpPr>
            <a:spLocks noGrp="1"/>
          </p:cNvSpPr>
          <p:nvPr>
            <p:ph type="title"/>
          </p:nvPr>
        </p:nvSpPr>
        <p:spPr>
          <a:xfrm>
            <a:off x="3675869" y="139500"/>
            <a:ext cx="5820931" cy="681708"/>
          </a:xfrm>
        </p:spPr>
        <p:txBody>
          <a:bodyPr/>
          <a:lstStyle/>
          <a:p>
            <a:r>
              <a:rPr lang="en-IN" dirty="0"/>
              <a:t>VISUALIZING THE RESULT</a:t>
            </a:r>
          </a:p>
        </p:txBody>
      </p:sp>
      <p:pic>
        <p:nvPicPr>
          <p:cNvPr id="5" name="Content Placeholder 4" descr="A screenshot of a cell phone&#10;&#10;Description generated with very high confidence">
            <a:extLst>
              <a:ext uri="{FF2B5EF4-FFF2-40B4-BE49-F238E27FC236}">
                <a16:creationId xmlns:a16="http://schemas.microsoft.com/office/drawing/2014/main" id="{44778584-BDF3-494A-BCF8-F346BE77D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012" y="1087200"/>
            <a:ext cx="6553788" cy="3916800"/>
          </a:xfrm>
          <a:ln w="19050">
            <a:solidFill>
              <a:schemeClr val="accent1"/>
            </a:solidFill>
          </a:ln>
          <a:effectLst>
            <a:outerShdw blurRad="50800" dist="38100" dir="10800000" algn="r" rotWithShape="0">
              <a:schemeClr val="accent2">
                <a:lumMod val="75000"/>
                <a:alpha val="40000"/>
              </a:schemeClr>
            </a:outerShdw>
          </a:effectLst>
        </p:spPr>
      </p:pic>
    </p:spTree>
    <p:extLst>
      <p:ext uri="{BB962C8B-B14F-4D97-AF65-F5344CB8AC3E}">
        <p14:creationId xmlns:p14="http://schemas.microsoft.com/office/powerpoint/2010/main" val="131269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0C03-22E3-4567-9FD0-C6D5AC36FFC3}"/>
              </a:ext>
            </a:extLst>
          </p:cNvPr>
          <p:cNvSpPr>
            <a:spLocks noGrp="1"/>
          </p:cNvSpPr>
          <p:nvPr>
            <p:ph type="title"/>
          </p:nvPr>
        </p:nvSpPr>
        <p:spPr>
          <a:xfrm>
            <a:off x="2833099" y="271286"/>
            <a:ext cx="6557165" cy="725349"/>
          </a:xfrm>
        </p:spPr>
        <p:txBody>
          <a:bodyPr>
            <a:normAutofit fontScale="90000"/>
          </a:bodyPr>
          <a:lstStyle/>
          <a:p>
            <a:pPr algn="ctr"/>
            <a:r>
              <a:rPr lang="en-IN" dirty="0"/>
              <a:t>PATTERNS OF HEALTH SCORES OVER TIME</a:t>
            </a:r>
          </a:p>
        </p:txBody>
      </p:sp>
      <p:pic>
        <p:nvPicPr>
          <p:cNvPr id="5" name="Content Placeholder 4" descr="A close up of a map&#10;&#10;Description generated with very high confidence">
            <a:extLst>
              <a:ext uri="{FF2B5EF4-FFF2-40B4-BE49-F238E27FC236}">
                <a16:creationId xmlns:a16="http://schemas.microsoft.com/office/drawing/2014/main" id="{BCE93329-B5A6-4535-B4E5-5AC56A4E0C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7398" y="1728788"/>
            <a:ext cx="5735152" cy="2952639"/>
          </a:xfrm>
          <a:ln w="22225">
            <a:solidFill>
              <a:schemeClr val="accent1"/>
            </a:solidFill>
          </a:ln>
          <a:effectLst>
            <a:outerShdw blurRad="50800" dist="38100" dir="10800000" algn="r" rotWithShape="0">
              <a:schemeClr val="accent2">
                <a:lumMod val="75000"/>
                <a:alpha val="40000"/>
              </a:schemeClr>
            </a:outerShdw>
          </a:effectLst>
        </p:spPr>
      </p:pic>
      <p:sp>
        <p:nvSpPr>
          <p:cNvPr id="6" name="Title 1">
            <a:extLst>
              <a:ext uri="{FF2B5EF4-FFF2-40B4-BE49-F238E27FC236}">
                <a16:creationId xmlns:a16="http://schemas.microsoft.com/office/drawing/2014/main" id="{FF77223C-0302-4AF6-9ED0-86EA661755FA}"/>
              </a:ext>
            </a:extLst>
          </p:cNvPr>
          <p:cNvSpPr txBox="1">
            <a:spLocks/>
          </p:cNvSpPr>
          <p:nvPr/>
        </p:nvSpPr>
        <p:spPr>
          <a:xfrm>
            <a:off x="102958" y="3003854"/>
            <a:ext cx="3134440" cy="121372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499200"/>
                </a:solidFill>
                <a:effectLst>
                  <a:outerShdw blurRad="50800" dist="38100" dir="2700000" algn="tl" rotWithShape="0">
                    <a:prstClr val="black">
                      <a:alpha val="40000"/>
                    </a:prstClr>
                  </a:outerShdw>
                </a:effectLst>
                <a:latin typeface="+mj-lt"/>
                <a:ea typeface="+mj-ea"/>
                <a:cs typeface="+mj-cs"/>
              </a:defRPr>
            </a:lvl1pPr>
          </a:lstStyle>
          <a:p>
            <a:pPr marL="171450" indent="-171450">
              <a:buFont typeface="Arial" panose="020B0604020202020204" pitchFamily="34" charset="0"/>
              <a:buChar char="•"/>
            </a:pPr>
            <a:r>
              <a:rPr lang="en-IN" sz="1400" dirty="0">
                <a:solidFill>
                  <a:schemeClr val="tx1"/>
                </a:solidFill>
              </a:rPr>
              <a:t>Figure shows that there is no generalized pattern for health scores over time, and that every restaurant has a different pattern for health scores over time.</a:t>
            </a:r>
          </a:p>
        </p:txBody>
      </p:sp>
    </p:spTree>
    <p:extLst>
      <p:ext uri="{BB962C8B-B14F-4D97-AF65-F5344CB8AC3E}">
        <p14:creationId xmlns:p14="http://schemas.microsoft.com/office/powerpoint/2010/main" val="21052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49B5D4-2253-44D9-83CE-7C3FC47831E2}"/>
              </a:ext>
            </a:extLst>
          </p:cNvPr>
          <p:cNvSpPr/>
          <p:nvPr/>
        </p:nvSpPr>
        <p:spPr>
          <a:xfrm>
            <a:off x="1258618" y="1652164"/>
            <a:ext cx="6421902" cy="1477328"/>
          </a:xfrm>
          <a:prstGeom prst="rect">
            <a:avLst/>
          </a:prstGeom>
        </p:spPr>
        <p:txBody>
          <a:bodyPr wrap="square">
            <a:spAutoFit/>
          </a:bodyPr>
          <a:lstStyle/>
          <a:p>
            <a:r>
              <a:rPr lang="en-US" dirty="0"/>
              <a:t>We would like to take this opportunity to thank Informs Club for providing this platform to showcase our analytical skills. It was a great learning experience for us wherein we applied all our learning and realized the feasibility and practicality associated with each approach. </a:t>
            </a:r>
          </a:p>
        </p:txBody>
      </p:sp>
      <p:sp>
        <p:nvSpPr>
          <p:cNvPr id="3" name="TextBox 2">
            <a:extLst>
              <a:ext uri="{FF2B5EF4-FFF2-40B4-BE49-F238E27FC236}">
                <a16:creationId xmlns:a16="http://schemas.microsoft.com/office/drawing/2014/main" id="{1D56AA3A-E4D3-4A60-A4E1-81B5290429EC}"/>
              </a:ext>
            </a:extLst>
          </p:cNvPr>
          <p:cNvSpPr txBox="1"/>
          <p:nvPr/>
        </p:nvSpPr>
        <p:spPr>
          <a:xfrm>
            <a:off x="5289452" y="365760"/>
            <a:ext cx="3390314" cy="584775"/>
          </a:xfrm>
          <a:prstGeom prst="rect">
            <a:avLst/>
          </a:prstGeom>
          <a:noFill/>
        </p:spPr>
        <p:txBody>
          <a:bodyPr wrap="square" rtlCol="0">
            <a:spAutoFit/>
          </a:bodyPr>
          <a:lstStyle/>
          <a:p>
            <a:r>
              <a:rPr lang="en-IN" sz="3200" dirty="0">
                <a:solidFill>
                  <a:srgbClr val="FFC000"/>
                </a:solidFill>
              </a:rPr>
              <a:t>THANK YOU!!!</a:t>
            </a:r>
          </a:p>
        </p:txBody>
      </p:sp>
      <p:pic>
        <p:nvPicPr>
          <p:cNvPr id="4" name="Picture 3" descr="A picture containing text&#10;&#10;Description generated with high confidence">
            <a:extLst>
              <a:ext uri="{FF2B5EF4-FFF2-40B4-BE49-F238E27FC236}">
                <a16:creationId xmlns:a16="http://schemas.microsoft.com/office/drawing/2014/main" id="{7DF3B6CF-1B44-4DB4-AC26-039D17C1F6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664" y="3075907"/>
            <a:ext cx="2221702" cy="1421189"/>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046" y="268580"/>
            <a:ext cx="5761239" cy="763526"/>
          </a:xfrm>
        </p:spPr>
        <p:txBody>
          <a:bodyPr>
            <a:normAutofit/>
          </a:bodyPr>
          <a:lstStyle/>
          <a:p>
            <a:r>
              <a:rPr lang="en-US" sz="2800" dirty="0"/>
              <a:t>PROJECT SUMMARY</a:t>
            </a:r>
          </a:p>
        </p:txBody>
      </p:sp>
      <p:sp>
        <p:nvSpPr>
          <p:cNvPr id="3" name="Content Placeholder 2"/>
          <p:cNvSpPr>
            <a:spLocks noGrp="1"/>
          </p:cNvSpPr>
          <p:nvPr>
            <p:ph idx="1"/>
          </p:nvPr>
        </p:nvSpPr>
        <p:spPr>
          <a:xfrm>
            <a:off x="448966" y="1297857"/>
            <a:ext cx="8246070" cy="3564465"/>
          </a:xfrm>
        </p:spPr>
        <p:txBody>
          <a:bodyPr/>
          <a:lstStyle/>
          <a:p>
            <a:pPr marL="0" indent="0">
              <a:buNone/>
            </a:pPr>
            <a:endParaRPr lang="en-US" sz="2000" dirty="0"/>
          </a:p>
          <a:p>
            <a:endParaRPr lang="en-US" dirty="0"/>
          </a:p>
          <a:p>
            <a:endParaRPr lang="en-US" dirty="0"/>
          </a:p>
        </p:txBody>
      </p:sp>
      <p:pic>
        <p:nvPicPr>
          <p:cNvPr id="6" name="Picture 5">
            <a:extLst>
              <a:ext uri="{FF2B5EF4-FFF2-40B4-BE49-F238E27FC236}">
                <a16:creationId xmlns:a16="http://schemas.microsoft.com/office/drawing/2014/main" id="{080C09BE-013B-4F1A-AE75-91373D95F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800" y="1432800"/>
            <a:ext cx="4242400" cy="3116865"/>
          </a:xfrm>
          <a:prstGeom prst="rect">
            <a:avLst/>
          </a:prstGeom>
        </p:spPr>
      </p:pic>
    </p:spTree>
    <p:extLst>
      <p:ext uri="{BB962C8B-B14F-4D97-AF65-F5344CB8AC3E}">
        <p14:creationId xmlns:p14="http://schemas.microsoft.com/office/powerpoint/2010/main" val="207555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046" y="268580"/>
            <a:ext cx="5761239" cy="763526"/>
          </a:xfrm>
        </p:spPr>
        <p:txBody>
          <a:bodyPr>
            <a:normAutofit/>
          </a:bodyPr>
          <a:lstStyle/>
          <a:p>
            <a:r>
              <a:rPr lang="en-US" sz="2800" dirty="0"/>
              <a:t>EXPLORATORY DATA ANALYSIS</a:t>
            </a:r>
          </a:p>
        </p:txBody>
      </p:sp>
      <p:sp>
        <p:nvSpPr>
          <p:cNvPr id="3" name="Content Placeholder 2"/>
          <p:cNvSpPr>
            <a:spLocks noGrp="1"/>
          </p:cNvSpPr>
          <p:nvPr>
            <p:ph idx="1"/>
          </p:nvPr>
        </p:nvSpPr>
        <p:spPr>
          <a:xfrm>
            <a:off x="448966" y="1297857"/>
            <a:ext cx="8246070" cy="3564465"/>
          </a:xfrm>
        </p:spPr>
        <p:txBody>
          <a:bodyPr/>
          <a:lstStyle/>
          <a:p>
            <a:pPr marL="0" indent="0">
              <a:buNone/>
            </a:pPr>
            <a:r>
              <a:rPr lang="en-US" sz="2000" dirty="0"/>
              <a:t>For exploratory analysis we developed an interactive web app using Dash. Below are some snippets for the same.</a:t>
            </a:r>
          </a:p>
          <a:p>
            <a:pPr marL="0" indent="0">
              <a:buNone/>
            </a:pPr>
            <a:endParaRPr lang="en-US" sz="2000" dirty="0"/>
          </a:p>
          <a:p>
            <a:endParaRPr lang="en-US" dirty="0"/>
          </a:p>
          <a:p>
            <a:endParaRPr lang="en-US" dirty="0"/>
          </a:p>
        </p:txBody>
      </p:sp>
      <p:pic>
        <p:nvPicPr>
          <p:cNvPr id="4" name="Picture 3">
            <a:extLst>
              <a:ext uri="{FF2B5EF4-FFF2-40B4-BE49-F238E27FC236}">
                <a16:creationId xmlns:a16="http://schemas.microsoft.com/office/drawing/2014/main" id="{A233D2C7-985B-4374-876F-1D95015FD73F}"/>
              </a:ext>
            </a:extLst>
          </p:cNvPr>
          <p:cNvPicPr>
            <a:picLocks noChangeAspect="1"/>
          </p:cNvPicPr>
          <p:nvPr/>
        </p:nvPicPr>
        <p:blipFill>
          <a:blip r:embed="rId2"/>
          <a:stretch>
            <a:fillRect/>
          </a:stretch>
        </p:blipFill>
        <p:spPr>
          <a:xfrm>
            <a:off x="388717" y="2008682"/>
            <a:ext cx="3920955" cy="2713219"/>
          </a:xfrm>
          <a:prstGeom prst="rect">
            <a:avLst/>
          </a:prstGeom>
        </p:spPr>
      </p:pic>
      <p:pic>
        <p:nvPicPr>
          <p:cNvPr id="5" name="Picture 4">
            <a:extLst>
              <a:ext uri="{FF2B5EF4-FFF2-40B4-BE49-F238E27FC236}">
                <a16:creationId xmlns:a16="http://schemas.microsoft.com/office/drawing/2014/main" id="{0A3381A7-DDF0-47D5-A820-94520E4B700D}"/>
              </a:ext>
            </a:extLst>
          </p:cNvPr>
          <p:cNvPicPr>
            <a:picLocks noChangeAspect="1"/>
          </p:cNvPicPr>
          <p:nvPr/>
        </p:nvPicPr>
        <p:blipFill>
          <a:blip r:embed="rId3"/>
          <a:stretch>
            <a:fillRect/>
          </a:stretch>
        </p:blipFill>
        <p:spPr>
          <a:xfrm>
            <a:off x="4751882" y="2098623"/>
            <a:ext cx="4137286" cy="2623279"/>
          </a:xfrm>
          <a:prstGeom prst="rect">
            <a:avLst/>
          </a:prstGeom>
        </p:spPr>
      </p:pic>
    </p:spTree>
    <p:extLst>
      <p:ext uri="{BB962C8B-B14F-4D97-AF65-F5344CB8AC3E}">
        <p14:creationId xmlns:p14="http://schemas.microsoft.com/office/powerpoint/2010/main" val="31175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3189" y="92054"/>
            <a:ext cx="6557165" cy="650512"/>
          </a:xfrm>
        </p:spPr>
        <p:txBody>
          <a:bodyPr>
            <a:normAutofit/>
          </a:bodyPr>
          <a:lstStyle/>
          <a:p>
            <a:r>
              <a:rPr lang="en-IN"/>
              <a:t>CORRELATION </a:t>
            </a:r>
            <a:r>
              <a:rPr lang="en-US"/>
              <a:t>MATRIX </a:t>
            </a:r>
            <a:endParaRPr lang="en-US" dirty="0"/>
          </a:p>
        </p:txBody>
      </p:sp>
      <p:sp>
        <p:nvSpPr>
          <p:cNvPr id="13" name="Title 3">
            <a:extLst>
              <a:ext uri="{FF2B5EF4-FFF2-40B4-BE49-F238E27FC236}">
                <a16:creationId xmlns:a16="http://schemas.microsoft.com/office/drawing/2014/main" id="{2722870A-BEA4-444A-883C-B0D5204C7866}"/>
              </a:ext>
            </a:extLst>
          </p:cNvPr>
          <p:cNvSpPr txBox="1">
            <a:spLocks/>
          </p:cNvSpPr>
          <p:nvPr/>
        </p:nvSpPr>
        <p:spPr>
          <a:xfrm>
            <a:off x="664270" y="2571750"/>
            <a:ext cx="2636748" cy="1576644"/>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rgbClr val="499200"/>
                </a:solidFill>
                <a:effectLst>
                  <a:outerShdw blurRad="50800" dist="38100" dir="2700000" algn="tl" rotWithShape="0">
                    <a:prstClr val="black">
                      <a:alpha val="40000"/>
                    </a:prstClr>
                  </a:outerShdw>
                </a:effectLst>
                <a:latin typeface="+mj-lt"/>
                <a:ea typeface="+mj-ea"/>
                <a:cs typeface="+mj-cs"/>
              </a:defRPr>
            </a:lvl1pPr>
          </a:lstStyle>
          <a:p>
            <a:endParaRPr lang="en-US" sz="3000" dirty="0">
              <a:solidFill>
                <a:schemeClr val="tx1"/>
              </a:solidFill>
            </a:endParaRPr>
          </a:p>
        </p:txBody>
      </p:sp>
      <p:pic>
        <p:nvPicPr>
          <p:cNvPr id="15" name="Picture 14">
            <a:extLst>
              <a:ext uri="{FF2B5EF4-FFF2-40B4-BE49-F238E27FC236}">
                <a16:creationId xmlns:a16="http://schemas.microsoft.com/office/drawing/2014/main" id="{975156EC-3D5B-4708-97C8-40297CE04AA5}"/>
              </a:ext>
            </a:extLst>
          </p:cNvPr>
          <p:cNvPicPr>
            <a:picLocks noChangeAspect="1"/>
          </p:cNvPicPr>
          <p:nvPr/>
        </p:nvPicPr>
        <p:blipFill>
          <a:blip r:embed="rId2"/>
          <a:stretch>
            <a:fillRect/>
          </a:stretch>
        </p:blipFill>
        <p:spPr>
          <a:xfrm>
            <a:off x="2319752" y="899127"/>
            <a:ext cx="6557165" cy="3875391"/>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2722870A-BEA4-444A-883C-B0D5204C7866}"/>
              </a:ext>
            </a:extLst>
          </p:cNvPr>
          <p:cNvSpPr txBox="1">
            <a:spLocks/>
          </p:cNvSpPr>
          <p:nvPr/>
        </p:nvSpPr>
        <p:spPr>
          <a:xfrm>
            <a:off x="664270" y="2571750"/>
            <a:ext cx="2636748" cy="1576644"/>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rgbClr val="499200"/>
                </a:solidFill>
                <a:effectLst>
                  <a:outerShdw blurRad="50800" dist="38100" dir="2700000" algn="tl" rotWithShape="0">
                    <a:prstClr val="black">
                      <a:alpha val="40000"/>
                    </a:prstClr>
                  </a:outerShdw>
                </a:effectLst>
                <a:latin typeface="+mj-lt"/>
                <a:ea typeface="+mj-ea"/>
                <a:cs typeface="+mj-cs"/>
              </a:defRPr>
            </a:lvl1pPr>
          </a:lstStyle>
          <a:p>
            <a:endParaRPr lang="en-US" sz="3000" dirty="0">
              <a:solidFill>
                <a:schemeClr val="tx1"/>
              </a:solidFill>
            </a:endParaRPr>
          </a:p>
        </p:txBody>
      </p:sp>
      <p:pic>
        <p:nvPicPr>
          <p:cNvPr id="3" name="Picture 2">
            <a:extLst>
              <a:ext uri="{FF2B5EF4-FFF2-40B4-BE49-F238E27FC236}">
                <a16:creationId xmlns:a16="http://schemas.microsoft.com/office/drawing/2014/main" id="{8E904878-B880-4C46-ADED-1396837A2968}"/>
              </a:ext>
            </a:extLst>
          </p:cNvPr>
          <p:cNvPicPr>
            <a:picLocks noChangeAspect="1"/>
          </p:cNvPicPr>
          <p:nvPr/>
        </p:nvPicPr>
        <p:blipFill>
          <a:blip r:embed="rId3"/>
          <a:stretch>
            <a:fillRect/>
          </a:stretch>
        </p:blipFill>
        <p:spPr>
          <a:xfrm>
            <a:off x="3061119" y="686725"/>
            <a:ext cx="5563730" cy="3770050"/>
          </a:xfrm>
          <a:prstGeom prst="rect">
            <a:avLst/>
          </a:prstGeom>
        </p:spPr>
      </p:pic>
    </p:spTree>
    <p:extLst>
      <p:ext uri="{BB962C8B-B14F-4D97-AF65-F5344CB8AC3E}">
        <p14:creationId xmlns:p14="http://schemas.microsoft.com/office/powerpoint/2010/main" val="103987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28912" y="392906"/>
            <a:ext cx="6329363" cy="640169"/>
          </a:xfrm>
        </p:spPr>
        <p:txBody>
          <a:bodyPr>
            <a:normAutofit fontScale="90000"/>
          </a:bodyPr>
          <a:lstStyle/>
          <a:p>
            <a:pPr algn="ctr"/>
            <a:br>
              <a:rPr lang="en-IN" sz="2700"/>
            </a:br>
            <a:r>
              <a:rPr lang="en-IN" sz="2700"/>
              <a:t>KEY FACTORS AFFECTING SCORE PREDICTION             </a:t>
            </a:r>
            <a:br>
              <a:rPr lang="en-IN" sz="2700"/>
            </a:br>
            <a:r>
              <a:rPr lang="en-IN" sz="2700"/>
              <a:t> </a:t>
            </a:r>
            <a:r>
              <a:rPr lang="en-IN" sz="2200" u="sng"/>
              <a:t>OLS RESULTS </a:t>
            </a:r>
            <a:br>
              <a:rPr lang="en-IN"/>
            </a:br>
            <a:r>
              <a:rPr lang="en-IN"/>
              <a:t>      </a:t>
            </a:r>
            <a:endParaRPr lang="en-US" sz="2700" dirty="0"/>
          </a:p>
        </p:txBody>
      </p:sp>
      <p:sp>
        <p:nvSpPr>
          <p:cNvPr id="8" name="Title 3">
            <a:extLst>
              <a:ext uri="{FF2B5EF4-FFF2-40B4-BE49-F238E27FC236}">
                <a16:creationId xmlns:a16="http://schemas.microsoft.com/office/drawing/2014/main" id="{9FBC073D-3A45-4106-BB2D-D442BF1A79A6}"/>
              </a:ext>
            </a:extLst>
          </p:cNvPr>
          <p:cNvSpPr txBox="1">
            <a:spLocks/>
          </p:cNvSpPr>
          <p:nvPr/>
        </p:nvSpPr>
        <p:spPr>
          <a:xfrm>
            <a:off x="602744" y="2219688"/>
            <a:ext cx="3969256" cy="2646319"/>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rgbClr val="499200"/>
                </a:solidFill>
                <a:effectLst>
                  <a:outerShdw blurRad="50800" dist="38100" dir="2700000" algn="tl" rotWithShape="0">
                    <a:prstClr val="black">
                      <a:alpha val="40000"/>
                    </a:prstClr>
                  </a:outerShdw>
                </a:effectLst>
                <a:latin typeface="+mj-lt"/>
                <a:ea typeface="+mj-ea"/>
                <a:cs typeface="+mj-cs"/>
              </a:defRPr>
            </a:lvl1pPr>
          </a:lstStyle>
          <a:p>
            <a:pPr marL="171450" indent="-171450">
              <a:buFont typeface="Arial" panose="020B0604020202020204" pitchFamily="34" charset="0"/>
              <a:buChar char="•"/>
            </a:pPr>
            <a:endParaRPr lang="en-US" sz="1200" dirty="0"/>
          </a:p>
        </p:txBody>
      </p:sp>
      <p:pic>
        <p:nvPicPr>
          <p:cNvPr id="11" name="Picture 10">
            <a:extLst>
              <a:ext uri="{FF2B5EF4-FFF2-40B4-BE49-F238E27FC236}">
                <a16:creationId xmlns:a16="http://schemas.microsoft.com/office/drawing/2014/main" id="{EA6D94FE-34DA-4A21-B2B5-FB67E57525DF}"/>
              </a:ext>
            </a:extLst>
          </p:cNvPr>
          <p:cNvPicPr>
            <a:picLocks noChangeAspect="1"/>
          </p:cNvPicPr>
          <p:nvPr/>
        </p:nvPicPr>
        <p:blipFill>
          <a:blip r:embed="rId2"/>
          <a:stretch>
            <a:fillRect/>
          </a:stretch>
        </p:blipFill>
        <p:spPr>
          <a:xfrm>
            <a:off x="5189879" y="1373204"/>
            <a:ext cx="3701082" cy="3377390"/>
          </a:xfrm>
          <a:prstGeom prst="rect">
            <a:avLst/>
          </a:prstGeom>
          <a:gradFill flip="none" rotWithShape="1">
            <a:gsLst>
              <a:gs pos="31000">
                <a:schemeClr val="accent2">
                  <a:lumMod val="67000"/>
                </a:schemeClr>
              </a:gs>
              <a:gs pos="69000">
                <a:schemeClr val="accent2">
                  <a:lumMod val="97000"/>
                  <a:lumOff val="3000"/>
                </a:schemeClr>
              </a:gs>
              <a:gs pos="100000">
                <a:schemeClr val="accent2">
                  <a:lumMod val="60000"/>
                  <a:lumOff val="40000"/>
                </a:schemeClr>
              </a:gs>
            </a:gsLst>
            <a:lin ang="16200000" scaled="1"/>
            <a:tileRect/>
          </a:gradFill>
          <a:ln w="19050">
            <a:solidFill>
              <a:schemeClr val="accent1"/>
            </a:solidFill>
          </a:ln>
          <a:effectLst>
            <a:outerShdw blurRad="50800" dist="38100" dir="2700000" algn="tl" rotWithShape="0">
              <a:schemeClr val="accent2">
                <a:lumMod val="75000"/>
                <a:alpha val="40000"/>
              </a:schemeClr>
            </a:outerShdw>
          </a:effectLst>
        </p:spPr>
      </p:pic>
      <p:pic>
        <p:nvPicPr>
          <p:cNvPr id="9" name="Picture 8">
            <a:extLst>
              <a:ext uri="{FF2B5EF4-FFF2-40B4-BE49-F238E27FC236}">
                <a16:creationId xmlns:a16="http://schemas.microsoft.com/office/drawing/2014/main" id="{24E69616-2DB4-4D2C-B252-2F24518FCE9C}"/>
              </a:ext>
            </a:extLst>
          </p:cNvPr>
          <p:cNvPicPr>
            <a:picLocks noChangeAspect="1"/>
          </p:cNvPicPr>
          <p:nvPr/>
        </p:nvPicPr>
        <p:blipFill>
          <a:blip r:embed="rId3"/>
          <a:stretch>
            <a:fillRect/>
          </a:stretch>
        </p:blipFill>
        <p:spPr>
          <a:xfrm>
            <a:off x="1567683" y="1562557"/>
            <a:ext cx="3556826" cy="3297600"/>
          </a:xfrm>
          <a:prstGeom prst="rect">
            <a:avLst/>
          </a:prstGeom>
        </p:spPr>
      </p:pic>
    </p:spTree>
    <p:extLst>
      <p:ext uri="{BB962C8B-B14F-4D97-AF65-F5344CB8AC3E}">
        <p14:creationId xmlns:p14="http://schemas.microsoft.com/office/powerpoint/2010/main" val="35875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B10E-C222-40AF-A065-3A230BD25F5E}"/>
              </a:ext>
            </a:extLst>
          </p:cNvPr>
          <p:cNvSpPr>
            <a:spLocks noGrp="1"/>
          </p:cNvSpPr>
          <p:nvPr>
            <p:ph type="title"/>
          </p:nvPr>
        </p:nvSpPr>
        <p:spPr>
          <a:xfrm>
            <a:off x="2856593" y="391788"/>
            <a:ext cx="5874452" cy="725349"/>
          </a:xfrm>
        </p:spPr>
        <p:txBody>
          <a:bodyPr/>
          <a:lstStyle/>
          <a:p>
            <a:pPr algn="ctr"/>
            <a:r>
              <a:rPr lang="en-IN" dirty="0"/>
              <a:t>Model Selection</a:t>
            </a:r>
          </a:p>
        </p:txBody>
      </p:sp>
      <p:sp>
        <p:nvSpPr>
          <p:cNvPr id="3" name="Content Placeholder 2">
            <a:extLst>
              <a:ext uri="{FF2B5EF4-FFF2-40B4-BE49-F238E27FC236}">
                <a16:creationId xmlns:a16="http://schemas.microsoft.com/office/drawing/2014/main" id="{D9E70D17-74A8-4C26-9434-EE9830789F5F}"/>
              </a:ext>
            </a:extLst>
          </p:cNvPr>
          <p:cNvSpPr>
            <a:spLocks noGrp="1"/>
          </p:cNvSpPr>
          <p:nvPr>
            <p:ph idx="1"/>
          </p:nvPr>
        </p:nvSpPr>
        <p:spPr/>
        <p:txBody>
          <a:bodyPr/>
          <a:lstStyle/>
          <a:p>
            <a:pPr marL="0" indent="0">
              <a:buNone/>
            </a:pPr>
            <a:r>
              <a:rPr lang="en-IN" sz="1800" dirty="0"/>
              <a:t>Comparing the R2 and MSE values for above algorithms we see that Lasso gives the lowest MSE and highest R2 for the predicted values, thus we are selecting LASSO as our best model for score prediction</a:t>
            </a:r>
          </a:p>
          <a:p>
            <a:endParaRPr lang="en-IN" sz="3600" dirty="0"/>
          </a:p>
          <a:p>
            <a:endParaRPr lang="en-IN" dirty="0"/>
          </a:p>
          <a:p>
            <a:endParaRPr lang="en-IN" dirty="0"/>
          </a:p>
        </p:txBody>
      </p:sp>
      <p:pic>
        <p:nvPicPr>
          <p:cNvPr id="4" name="Picture 3" descr="A screenshot of a cell phone&#10;&#10;Description generated with very high confidence">
            <a:extLst>
              <a:ext uri="{FF2B5EF4-FFF2-40B4-BE49-F238E27FC236}">
                <a16:creationId xmlns:a16="http://schemas.microsoft.com/office/drawing/2014/main" id="{71F45785-F187-4447-BE9D-CCC43A909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581" y="2662749"/>
            <a:ext cx="5401339" cy="1325437"/>
          </a:xfrm>
          <a:prstGeom prst="rect">
            <a:avLst/>
          </a:prstGeom>
          <a:noFill/>
          <a:ln w="22225">
            <a:solidFill>
              <a:schemeClr val="accent1"/>
            </a:solidFill>
          </a:ln>
          <a:effectLst>
            <a:outerShdw blurRad="50800" dist="38100" dir="10800000" algn="r" rotWithShape="0">
              <a:schemeClr val="accent2">
                <a:lumMod val="75000"/>
                <a:alpha val="40000"/>
              </a:schemeClr>
            </a:outerShdw>
          </a:effectLst>
        </p:spPr>
      </p:pic>
    </p:spTree>
    <p:extLst>
      <p:ext uri="{BB962C8B-B14F-4D97-AF65-F5344CB8AC3E}">
        <p14:creationId xmlns:p14="http://schemas.microsoft.com/office/powerpoint/2010/main" val="329040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DEFD-C2C2-4FEF-B3FF-E1D411E660BB}"/>
              </a:ext>
            </a:extLst>
          </p:cNvPr>
          <p:cNvSpPr>
            <a:spLocks noGrp="1"/>
          </p:cNvSpPr>
          <p:nvPr>
            <p:ph type="title"/>
          </p:nvPr>
        </p:nvSpPr>
        <p:spPr>
          <a:xfrm>
            <a:off x="2799907" y="391788"/>
            <a:ext cx="5931138" cy="725349"/>
          </a:xfrm>
        </p:spPr>
        <p:txBody>
          <a:bodyPr>
            <a:normAutofit fontScale="90000"/>
          </a:bodyPr>
          <a:lstStyle/>
          <a:p>
            <a:r>
              <a:rPr lang="en-IN" dirty="0"/>
              <a:t>Results from best model(LASSO)</a:t>
            </a:r>
          </a:p>
        </p:txBody>
      </p:sp>
      <p:pic>
        <p:nvPicPr>
          <p:cNvPr id="9" name="Content Placeholder 8" descr="A screenshot of a cell phone&#10;&#10;Description generated with very high confidence">
            <a:extLst>
              <a:ext uri="{FF2B5EF4-FFF2-40B4-BE49-F238E27FC236}">
                <a16:creationId xmlns:a16="http://schemas.microsoft.com/office/drawing/2014/main" id="{8DAD56B2-AB77-4166-9EA4-F450EEF225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325" y="1179442"/>
            <a:ext cx="2752130" cy="3509963"/>
          </a:xfrm>
          <a:ln w="22225">
            <a:solidFill>
              <a:schemeClr val="accent1"/>
            </a:solidFill>
          </a:ln>
          <a:effectLst>
            <a:outerShdw blurRad="50800" dist="38100" dir="10800000" algn="r" rotWithShape="0">
              <a:schemeClr val="accent2">
                <a:lumMod val="75000"/>
                <a:alpha val="40000"/>
              </a:schemeClr>
            </a:outerShdw>
          </a:effectLst>
        </p:spPr>
      </p:pic>
      <p:pic>
        <p:nvPicPr>
          <p:cNvPr id="3" name="Picture 2">
            <a:extLst>
              <a:ext uri="{FF2B5EF4-FFF2-40B4-BE49-F238E27FC236}">
                <a16:creationId xmlns:a16="http://schemas.microsoft.com/office/drawing/2014/main" id="{6EDD1002-40BE-441D-9029-C5280E1CC396}"/>
              </a:ext>
            </a:extLst>
          </p:cNvPr>
          <p:cNvPicPr>
            <a:picLocks noChangeAspect="1"/>
          </p:cNvPicPr>
          <p:nvPr/>
        </p:nvPicPr>
        <p:blipFill>
          <a:blip r:embed="rId3"/>
          <a:stretch>
            <a:fillRect/>
          </a:stretch>
        </p:blipFill>
        <p:spPr>
          <a:xfrm>
            <a:off x="1022388" y="2209905"/>
            <a:ext cx="4472576" cy="1831500"/>
          </a:xfrm>
          <a:prstGeom prst="rect">
            <a:avLst/>
          </a:prstGeom>
        </p:spPr>
      </p:pic>
    </p:spTree>
    <p:extLst>
      <p:ext uri="{BB962C8B-B14F-4D97-AF65-F5344CB8AC3E}">
        <p14:creationId xmlns:p14="http://schemas.microsoft.com/office/powerpoint/2010/main" val="57273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AEB5-1514-439A-856B-CE2A7782A4D5}"/>
              </a:ext>
            </a:extLst>
          </p:cNvPr>
          <p:cNvSpPr>
            <a:spLocks noGrp="1"/>
          </p:cNvSpPr>
          <p:nvPr>
            <p:ph type="title"/>
          </p:nvPr>
        </p:nvSpPr>
        <p:spPr>
          <a:xfrm>
            <a:off x="2497173" y="653310"/>
            <a:ext cx="6805260" cy="1164556"/>
          </a:xfrm>
        </p:spPr>
        <p:txBody>
          <a:bodyPr>
            <a:normAutofit/>
          </a:bodyPr>
          <a:lstStyle/>
          <a:p>
            <a:pPr algn="ctr"/>
            <a:r>
              <a:rPr lang="en-IN" dirty="0"/>
              <a:t> </a:t>
            </a:r>
          </a:p>
        </p:txBody>
      </p:sp>
      <p:sp>
        <p:nvSpPr>
          <p:cNvPr id="7" name="Title 1">
            <a:extLst>
              <a:ext uri="{FF2B5EF4-FFF2-40B4-BE49-F238E27FC236}">
                <a16:creationId xmlns:a16="http://schemas.microsoft.com/office/drawing/2014/main" id="{31462F24-46D8-4984-868D-CA517C859DAB}"/>
              </a:ext>
            </a:extLst>
          </p:cNvPr>
          <p:cNvSpPr txBox="1">
            <a:spLocks/>
          </p:cNvSpPr>
          <p:nvPr/>
        </p:nvSpPr>
        <p:spPr>
          <a:xfrm>
            <a:off x="-12281" y="3607910"/>
            <a:ext cx="4584282" cy="725349"/>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rgbClr val="499200"/>
                </a:solidFill>
                <a:effectLst>
                  <a:outerShdw blurRad="50800" dist="38100" dir="2700000" algn="tl" rotWithShape="0">
                    <a:prstClr val="black">
                      <a:alpha val="40000"/>
                    </a:prstClr>
                  </a:outerShdw>
                </a:effectLst>
                <a:latin typeface="+mj-lt"/>
                <a:ea typeface="+mj-ea"/>
                <a:cs typeface="+mj-cs"/>
              </a:defRPr>
            </a:lvl1pPr>
          </a:lstStyle>
          <a:p>
            <a:pPr algn="ctr"/>
            <a:r>
              <a:rPr lang="en-IN"/>
              <a:t> </a:t>
            </a:r>
            <a:endParaRPr lang="en-IN" dirty="0"/>
          </a:p>
        </p:txBody>
      </p:sp>
      <p:pic>
        <p:nvPicPr>
          <p:cNvPr id="10" name="Picture 9">
            <a:extLst>
              <a:ext uri="{FF2B5EF4-FFF2-40B4-BE49-F238E27FC236}">
                <a16:creationId xmlns:a16="http://schemas.microsoft.com/office/drawing/2014/main" id="{E78BBCC1-2487-44CE-B35D-CCE6FDC3B8EE}"/>
              </a:ext>
            </a:extLst>
          </p:cNvPr>
          <p:cNvPicPr>
            <a:picLocks noChangeAspect="1"/>
          </p:cNvPicPr>
          <p:nvPr/>
        </p:nvPicPr>
        <p:blipFill>
          <a:blip r:embed="rId2"/>
          <a:stretch>
            <a:fillRect/>
          </a:stretch>
        </p:blipFill>
        <p:spPr>
          <a:xfrm>
            <a:off x="2824762" y="1817866"/>
            <a:ext cx="5146088" cy="2613338"/>
          </a:xfrm>
          <a:prstGeom prst="rect">
            <a:avLst/>
          </a:prstGeom>
        </p:spPr>
      </p:pic>
      <p:sp>
        <p:nvSpPr>
          <p:cNvPr id="13" name="TextBox 12">
            <a:extLst>
              <a:ext uri="{FF2B5EF4-FFF2-40B4-BE49-F238E27FC236}">
                <a16:creationId xmlns:a16="http://schemas.microsoft.com/office/drawing/2014/main" id="{39ED9E3D-FCD9-401B-AB87-1B3F87759209}"/>
              </a:ext>
            </a:extLst>
          </p:cNvPr>
          <p:cNvSpPr txBox="1"/>
          <p:nvPr/>
        </p:nvSpPr>
        <p:spPr>
          <a:xfrm>
            <a:off x="3060296" y="527630"/>
            <a:ext cx="5562597" cy="369332"/>
          </a:xfrm>
          <a:prstGeom prst="rect">
            <a:avLst/>
          </a:prstGeom>
          <a:noFill/>
        </p:spPr>
        <p:txBody>
          <a:bodyPr wrap="square" rtlCol="0">
            <a:spAutoFit/>
          </a:bodyPr>
          <a:lstStyle/>
          <a:p>
            <a:r>
              <a:rPr lang="en-IN" b="1" dirty="0">
                <a:solidFill>
                  <a:srgbClr val="499200"/>
                </a:solidFill>
              </a:rPr>
              <a:t>MODELS FOR CLASSIFYING RESTAURANTS INTO GRADES</a:t>
            </a:r>
          </a:p>
        </p:txBody>
      </p:sp>
    </p:spTree>
    <p:extLst>
      <p:ext uri="{BB962C8B-B14F-4D97-AF65-F5344CB8AC3E}">
        <p14:creationId xmlns:p14="http://schemas.microsoft.com/office/powerpoint/2010/main" val="3477872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Words>
  <Application>Microsoft Office PowerPoint</Application>
  <PresentationFormat>On-screen Show (16:9)</PresentationFormat>
  <Paragraphs>31</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    Los Angeles Environment Health Inspection </vt:lpstr>
      <vt:lpstr>PROJECT SUMMARY</vt:lpstr>
      <vt:lpstr>EXPLORATORY DATA ANALYSIS</vt:lpstr>
      <vt:lpstr>CORRELATION MATRIX </vt:lpstr>
      <vt:lpstr>PowerPoint Presentation</vt:lpstr>
      <vt:lpstr> KEY FACTORS AFFECTING SCORE PREDICTION               OLS RESULTS        </vt:lpstr>
      <vt:lpstr>Model Selection</vt:lpstr>
      <vt:lpstr>Results from best model(LASSO)</vt:lpstr>
      <vt:lpstr> </vt:lpstr>
      <vt:lpstr>RANDOM FOREST ACCURACY</vt:lpstr>
      <vt:lpstr>FEATURE IMPORTANCES FOR RANDOM FOREST CLASSIFIER</vt:lpstr>
      <vt:lpstr>SVM RESULTS</vt:lpstr>
      <vt:lpstr>RELATIONSHIP BETWEEN HEALTH CODE VIOLATION AND SCORE OF A RESTAURANT</vt:lpstr>
      <vt:lpstr>VISUALIZING THE RESULT</vt:lpstr>
      <vt:lpstr>PATTERNS OF HEALTH SCORES OVER TIME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2019-04-24T04:42:53Z</dcterms:created>
  <dcterms:modified xsi:type="dcterms:W3CDTF">2019-04-24T17:25:02Z</dcterms:modified>
</cp:coreProperties>
</file>