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62" r:id="rId4"/>
    <p:sldId id="261" r:id="rId5"/>
    <p:sldId id="263"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19416427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2C940A-7CD1-49C2-A91C-3E46CE3E3ED4}"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60704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251473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2868461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420145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4128746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44493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421971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113978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260822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2C940A-7CD1-49C2-A91C-3E46CE3E3ED4}" type="datetimeFigureOut">
              <a:rPr lang="en-IN" smtClean="0"/>
              <a:t>26-03-2019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215681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2C940A-7CD1-49C2-A91C-3E46CE3E3ED4}"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64707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2C940A-7CD1-49C2-A91C-3E46CE3E3ED4}" type="datetimeFigureOut">
              <a:rPr lang="en-IN" smtClean="0"/>
              <a:t>26-03-2019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391148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2C940A-7CD1-49C2-A91C-3E46CE3E3ED4}" type="datetimeFigureOut">
              <a:rPr lang="en-IN" smtClean="0"/>
              <a:t>26-03-2019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8189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2C940A-7CD1-49C2-A91C-3E46CE3E3ED4}" type="datetimeFigureOut">
              <a:rPr lang="en-IN" smtClean="0"/>
              <a:t>26-03-2019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383080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2C940A-7CD1-49C2-A91C-3E46CE3E3ED4}"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192525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2C940A-7CD1-49C2-A91C-3E46CE3E3ED4}" type="datetimeFigureOut">
              <a:rPr lang="en-IN" smtClean="0"/>
              <a:t>26-03-2019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07007-B0A4-45FA-8955-A1FF07D27A48}" type="slidenum">
              <a:rPr lang="en-IN" smtClean="0"/>
              <a:t>‹#›</a:t>
            </a:fld>
            <a:endParaRPr lang="en-IN"/>
          </a:p>
        </p:txBody>
      </p:sp>
    </p:spTree>
    <p:extLst>
      <p:ext uri="{BB962C8B-B14F-4D97-AF65-F5344CB8AC3E}">
        <p14:creationId xmlns:p14="http://schemas.microsoft.com/office/powerpoint/2010/main" val="171746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2C940A-7CD1-49C2-A91C-3E46CE3E3ED4}" type="datetimeFigureOut">
              <a:rPr lang="en-IN" smtClean="0"/>
              <a:t>26-03-2019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207007-B0A4-45FA-8955-A1FF07D27A48}" type="slidenum">
              <a:rPr lang="en-IN" smtClean="0"/>
              <a:t>‹#›</a:t>
            </a:fld>
            <a:endParaRPr lang="en-IN"/>
          </a:p>
        </p:txBody>
      </p:sp>
    </p:spTree>
    <p:extLst>
      <p:ext uri="{BB962C8B-B14F-4D97-AF65-F5344CB8AC3E}">
        <p14:creationId xmlns:p14="http://schemas.microsoft.com/office/powerpoint/2010/main" val="180707300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1386D-0909-42B5-9385-A47912A12AB5}"/>
              </a:ext>
            </a:extLst>
          </p:cNvPr>
          <p:cNvSpPr>
            <a:spLocks noGrp="1"/>
          </p:cNvSpPr>
          <p:nvPr>
            <p:ph type="ctrTitle"/>
          </p:nvPr>
        </p:nvSpPr>
        <p:spPr>
          <a:xfrm>
            <a:off x="1993805" y="1354668"/>
            <a:ext cx="8204391" cy="2346475"/>
          </a:xfrm>
        </p:spPr>
        <p:txBody>
          <a:bodyPr>
            <a:normAutofit/>
          </a:bodyPr>
          <a:lstStyle/>
          <a:p>
            <a:pPr algn="ctr"/>
            <a:r>
              <a:rPr lang="en-IN" sz="6000" dirty="0"/>
              <a:t>MIS CLUB LINKVIZ 1.0</a:t>
            </a:r>
          </a:p>
        </p:txBody>
      </p:sp>
      <p:sp>
        <p:nvSpPr>
          <p:cNvPr id="3" name="Subtitle 2">
            <a:extLst>
              <a:ext uri="{FF2B5EF4-FFF2-40B4-BE49-F238E27FC236}">
                <a16:creationId xmlns:a16="http://schemas.microsoft.com/office/drawing/2014/main" id="{0BF32316-D16E-42E6-8D33-D7B19470AD5A}"/>
              </a:ext>
            </a:extLst>
          </p:cNvPr>
          <p:cNvSpPr>
            <a:spLocks noGrp="1"/>
          </p:cNvSpPr>
          <p:nvPr>
            <p:ph type="subTitle" idx="1"/>
          </p:nvPr>
        </p:nvSpPr>
        <p:spPr>
          <a:xfrm>
            <a:off x="2497137" y="3940629"/>
            <a:ext cx="7197726" cy="1240970"/>
          </a:xfrm>
        </p:spPr>
        <p:txBody>
          <a:bodyPr>
            <a:noAutofit/>
          </a:bodyPr>
          <a:lstStyle/>
          <a:p>
            <a:pPr algn="ctr">
              <a:lnSpc>
                <a:spcPct val="90000"/>
              </a:lnSpc>
            </a:pPr>
            <a:r>
              <a:rPr lang="en-IN" dirty="0"/>
              <a:t>Presented by : Vizards</a:t>
            </a:r>
          </a:p>
          <a:p>
            <a:pPr algn="ctr">
              <a:lnSpc>
                <a:spcPct val="90000"/>
              </a:lnSpc>
            </a:pPr>
            <a:endParaRPr lang="en-IN" dirty="0"/>
          </a:p>
          <a:p>
            <a:pPr algn="ctr">
              <a:lnSpc>
                <a:spcPct val="90000"/>
              </a:lnSpc>
            </a:pPr>
            <a:r>
              <a:rPr lang="en-IN" dirty="0"/>
              <a:t>Members:</a:t>
            </a:r>
          </a:p>
          <a:p>
            <a:pPr algn="ctr">
              <a:lnSpc>
                <a:spcPct val="90000"/>
              </a:lnSpc>
            </a:pPr>
            <a:r>
              <a:rPr lang="en-IN" dirty="0"/>
              <a:t>Sajal Singh</a:t>
            </a:r>
          </a:p>
          <a:p>
            <a:pPr algn="ctr">
              <a:lnSpc>
                <a:spcPct val="90000"/>
              </a:lnSpc>
            </a:pPr>
            <a:r>
              <a:rPr lang="en-IN" dirty="0"/>
              <a:t>Amanjit Singh</a:t>
            </a:r>
          </a:p>
        </p:txBody>
      </p:sp>
      <p:cxnSp>
        <p:nvCxnSpPr>
          <p:cNvPr id="6"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82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EC9A-0F57-46B9-AA98-92C579791C5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641889D-8433-4A8C-8DA4-7869B2368844}"/>
              </a:ext>
            </a:extLst>
          </p:cNvPr>
          <p:cNvSpPr>
            <a:spLocks noGrp="1"/>
          </p:cNvSpPr>
          <p:nvPr>
            <p:ph idx="1"/>
          </p:nvPr>
        </p:nvSpPr>
        <p:spPr/>
        <p:txBody>
          <a:bodyPr>
            <a:normAutofit/>
          </a:bodyPr>
          <a:lstStyle/>
          <a:p>
            <a:r>
              <a:rPr lang="en-IN" sz="2400" dirty="0"/>
              <a:t>Many restaurants these days pride themselves on serving select natural ingredients that are second to none. Vanilla has been one such ingredient especially amongst Desserts.</a:t>
            </a:r>
          </a:p>
          <a:p>
            <a:r>
              <a:rPr lang="en-IN" sz="2400" dirty="0"/>
              <a:t>In fact Vanilla ice-cream is still the favourite ice-cream flavour the United States. </a:t>
            </a:r>
          </a:p>
          <a:p>
            <a:r>
              <a:rPr lang="en-IN" sz="2400" dirty="0"/>
              <a:t>Although it is grown mostly in African and Asian countries, it’s roots are actually in Mexico. </a:t>
            </a:r>
          </a:p>
        </p:txBody>
      </p:sp>
    </p:spTree>
    <p:extLst>
      <p:ext uri="{BB962C8B-B14F-4D97-AF65-F5344CB8AC3E}">
        <p14:creationId xmlns:p14="http://schemas.microsoft.com/office/powerpoint/2010/main" val="176163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12" name="Content Placeholder 4">
            <a:extLst>
              <a:ext uri="{FF2B5EF4-FFF2-40B4-BE49-F238E27FC236}">
                <a16:creationId xmlns:a16="http://schemas.microsoft.com/office/drawing/2014/main" id="{0E24AEAE-739C-44A8-A445-62DBD7573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027" y="643463"/>
            <a:ext cx="5782752"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3" name="Content Placeholder 9">
            <a:extLst>
              <a:ext uri="{FF2B5EF4-FFF2-40B4-BE49-F238E27FC236}">
                <a16:creationId xmlns:a16="http://schemas.microsoft.com/office/drawing/2014/main" id="{97562801-9EA8-4418-BBB5-299AC43F91A3}"/>
              </a:ext>
            </a:extLst>
          </p:cNvPr>
          <p:cNvSpPr>
            <a:spLocks noGrp="1"/>
          </p:cNvSpPr>
          <p:nvPr>
            <p:ph idx="1"/>
          </p:nvPr>
        </p:nvSpPr>
        <p:spPr>
          <a:xfrm>
            <a:off x="7865806" y="643463"/>
            <a:ext cx="3706762" cy="5668560"/>
          </a:xfrm>
        </p:spPr>
        <p:txBody>
          <a:bodyPr>
            <a:normAutofit/>
          </a:bodyPr>
          <a:lstStyle/>
          <a:p>
            <a:pPr lvl="0"/>
            <a:r>
              <a:rPr lang="en-US" dirty="0"/>
              <a:t>Our first viz shows us the total Vanilla in different Regions and countries since 1965. </a:t>
            </a:r>
          </a:p>
          <a:p>
            <a:pPr lvl="0"/>
            <a:r>
              <a:rPr lang="en-US" dirty="0"/>
              <a:t>Asia and Africa have been the top regions of vanilla production from 1965 to 2017, constituting more than 80% of the world’s produce.</a:t>
            </a:r>
            <a:endParaRPr lang="en-IN" dirty="0"/>
          </a:p>
          <a:p>
            <a:pPr lvl="0"/>
            <a:r>
              <a:rPr lang="en-US" dirty="0"/>
              <a:t>Major vanilla producing countries have been Madagascar, Indonesia, China, Papua New Guinea and Mexico constituting to more than 90% of the world’s produce from 1965 to 2017.</a:t>
            </a:r>
            <a:endParaRPr lang="en-IN" dirty="0"/>
          </a:p>
          <a:p>
            <a:endParaRPr lang="en-US" dirty="0"/>
          </a:p>
        </p:txBody>
      </p:sp>
    </p:spTree>
    <p:extLst>
      <p:ext uri="{BB962C8B-B14F-4D97-AF65-F5344CB8AC3E}">
        <p14:creationId xmlns:p14="http://schemas.microsoft.com/office/powerpoint/2010/main" val="21118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5EB0AB3A-6992-43D8-9523-C7EF8510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38" y="643463"/>
            <a:ext cx="6703130"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Content Placeholder 9">
            <a:extLst>
              <a:ext uri="{FF2B5EF4-FFF2-40B4-BE49-F238E27FC236}">
                <a16:creationId xmlns:a16="http://schemas.microsoft.com/office/drawing/2014/main" id="{58C33E9C-BE03-4396-867F-692A8DA67330}"/>
              </a:ext>
            </a:extLst>
          </p:cNvPr>
          <p:cNvSpPr>
            <a:spLocks noGrp="1"/>
          </p:cNvSpPr>
          <p:nvPr>
            <p:ph idx="1"/>
          </p:nvPr>
        </p:nvSpPr>
        <p:spPr>
          <a:xfrm>
            <a:off x="7865806" y="643463"/>
            <a:ext cx="3706762" cy="5580356"/>
          </a:xfrm>
        </p:spPr>
        <p:txBody>
          <a:bodyPr>
            <a:normAutofit/>
          </a:bodyPr>
          <a:lstStyle/>
          <a:p>
            <a:r>
              <a:rPr lang="en-US" dirty="0"/>
              <a:t>With this visualization we are able to see the overall and year wise trend of vanilla production for the top 5 vanilla producing countries.</a:t>
            </a:r>
          </a:p>
          <a:p>
            <a:r>
              <a:rPr lang="en-US" dirty="0"/>
              <a:t>Ever since 2005 Madagascar has been the most consistent in production, whereas China and Indonesia have seen a significant decrease in production since 2009 and 2011 respectively.</a:t>
            </a:r>
          </a:p>
          <a:p>
            <a:r>
              <a:rPr lang="en-US" dirty="0"/>
              <a:t>Mexico and Papua New Guinea has been more or less consistent in their respective productions since 2008.   </a:t>
            </a:r>
          </a:p>
        </p:txBody>
      </p:sp>
    </p:spTree>
    <p:extLst>
      <p:ext uri="{BB962C8B-B14F-4D97-AF65-F5344CB8AC3E}">
        <p14:creationId xmlns:p14="http://schemas.microsoft.com/office/powerpoint/2010/main" val="230366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AB61F1C8-A031-4989-8BBA-5DD08E278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355655"/>
            <a:ext cx="6897878" cy="41559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Content Placeholder 9">
            <a:extLst>
              <a:ext uri="{FF2B5EF4-FFF2-40B4-BE49-F238E27FC236}">
                <a16:creationId xmlns:a16="http://schemas.microsoft.com/office/drawing/2014/main" id="{D8227864-0811-40F9-992B-BBC07D36C719}"/>
              </a:ext>
            </a:extLst>
          </p:cNvPr>
          <p:cNvSpPr>
            <a:spLocks noGrp="1"/>
          </p:cNvSpPr>
          <p:nvPr>
            <p:ph idx="1"/>
          </p:nvPr>
        </p:nvSpPr>
        <p:spPr>
          <a:xfrm>
            <a:off x="7865806" y="742950"/>
            <a:ext cx="3706762" cy="5480869"/>
          </a:xfrm>
        </p:spPr>
        <p:txBody>
          <a:bodyPr>
            <a:normAutofit fontScale="92500" lnSpcReduction="10000"/>
          </a:bodyPr>
          <a:lstStyle/>
          <a:p>
            <a:r>
              <a:rPr lang="en-US" dirty="0"/>
              <a:t>With this viz, we see the relationship between Area harvested and Production for different countries in 2017.</a:t>
            </a:r>
          </a:p>
          <a:p>
            <a:r>
              <a:rPr lang="en-US" dirty="0"/>
              <a:t>Although Madagascar is clearly the top producing country, Indonesia in the second place has been more efficient with its produce.</a:t>
            </a:r>
          </a:p>
          <a:p>
            <a:r>
              <a:rPr lang="en-US" dirty="0"/>
              <a:t>The reason for this could be due to excellent weather and soil condition in Indonesia and also its geographical location with respect to the equator.</a:t>
            </a:r>
          </a:p>
          <a:p>
            <a:r>
              <a:rPr lang="en-US" dirty="0"/>
              <a:t>For our production leader Madagascar, the production efficiency has been the worst in fact, which maybe due to the poor farmer conditions, frequent cyclones and the insurgence of the notorious Vanilla thieves. </a:t>
            </a:r>
          </a:p>
        </p:txBody>
      </p:sp>
    </p:spTree>
    <p:extLst>
      <p:ext uri="{BB962C8B-B14F-4D97-AF65-F5344CB8AC3E}">
        <p14:creationId xmlns:p14="http://schemas.microsoft.com/office/powerpoint/2010/main" val="252125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BADE4FFE-20FB-4596-B2B0-AE75DD164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152526"/>
            <a:ext cx="6897878" cy="46196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Content Placeholder 9">
            <a:extLst>
              <a:ext uri="{FF2B5EF4-FFF2-40B4-BE49-F238E27FC236}">
                <a16:creationId xmlns:a16="http://schemas.microsoft.com/office/drawing/2014/main" id="{24FF5A7A-AE16-4D64-9963-CC792311321B}"/>
              </a:ext>
            </a:extLst>
          </p:cNvPr>
          <p:cNvSpPr>
            <a:spLocks noGrp="1"/>
          </p:cNvSpPr>
          <p:nvPr>
            <p:ph idx="1"/>
          </p:nvPr>
        </p:nvSpPr>
        <p:spPr>
          <a:xfrm>
            <a:off x="7865806" y="600075"/>
            <a:ext cx="3706762" cy="5623744"/>
          </a:xfrm>
        </p:spPr>
        <p:txBody>
          <a:bodyPr>
            <a:normAutofit/>
          </a:bodyPr>
          <a:lstStyle/>
          <a:p>
            <a:r>
              <a:rPr lang="en-US" dirty="0"/>
              <a:t>With this viz we wish to investigate the relationship between Production and Price of Vanilla over the years.</a:t>
            </a:r>
          </a:p>
          <a:p>
            <a:r>
              <a:rPr lang="en-US" dirty="0"/>
              <a:t>We see a steep drop in prices in 2004 which continued until 2011. This could be due to the decrease in demand of natural vanilla </a:t>
            </a:r>
          </a:p>
          <a:p>
            <a:r>
              <a:rPr lang="en-US" dirty="0"/>
              <a:t>After 2011, however,  the vanilla prices seem to have sky rocketed especially 2015 onwards which could be due to the high demand for natural ingredients in all the products, that has been a global phenomena ever since 2015.</a:t>
            </a:r>
          </a:p>
          <a:p>
            <a:endParaRPr lang="en-US" dirty="0"/>
          </a:p>
        </p:txBody>
      </p:sp>
    </p:spTree>
    <p:extLst>
      <p:ext uri="{BB962C8B-B14F-4D97-AF65-F5344CB8AC3E}">
        <p14:creationId xmlns:p14="http://schemas.microsoft.com/office/powerpoint/2010/main" val="418340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9624-5052-4FD7-A10F-11D33A3899BF}"/>
              </a:ext>
            </a:extLst>
          </p:cNvPr>
          <p:cNvSpPr>
            <a:spLocks noGrp="1"/>
          </p:cNvSpPr>
          <p:nvPr>
            <p:ph type="title"/>
          </p:nvPr>
        </p:nvSpPr>
        <p:spPr/>
        <p:txBody>
          <a:bodyPr/>
          <a:lstStyle/>
          <a:p>
            <a:r>
              <a:rPr lang="en-IN" dirty="0"/>
              <a:t>Thank You !!</a:t>
            </a:r>
          </a:p>
        </p:txBody>
      </p:sp>
      <p:sp>
        <p:nvSpPr>
          <p:cNvPr id="3" name="Content Placeholder 2">
            <a:extLst>
              <a:ext uri="{FF2B5EF4-FFF2-40B4-BE49-F238E27FC236}">
                <a16:creationId xmlns:a16="http://schemas.microsoft.com/office/drawing/2014/main" id="{E54F6BD4-268D-4144-9476-F05F9525B9E1}"/>
              </a:ext>
            </a:extLst>
          </p:cNvPr>
          <p:cNvSpPr>
            <a:spLocks noGrp="1"/>
          </p:cNvSpPr>
          <p:nvPr>
            <p:ph idx="1"/>
          </p:nvPr>
        </p:nvSpPr>
        <p:spPr>
          <a:xfrm>
            <a:off x="614780" y="1917577"/>
            <a:ext cx="10131425" cy="2692893"/>
          </a:xfrm>
        </p:spPr>
        <p:txBody>
          <a:bodyPr>
            <a:normAutofit/>
          </a:bodyPr>
          <a:lstStyle/>
          <a:p>
            <a:pPr marL="0" indent="0">
              <a:buNone/>
            </a:pPr>
            <a:r>
              <a:rPr lang="en-IN" sz="2000" dirty="0"/>
              <a:t>We would like to take this opportunity to thank MIS Club and KPISOFT for this opportunity and providing a platform to compete with other teams. It was a great learning experience for us wherein we realised the true value of data visualization all the while learning and implementing tips and tricks of the trade.   </a:t>
            </a:r>
          </a:p>
        </p:txBody>
      </p:sp>
    </p:spTree>
    <p:extLst>
      <p:ext uri="{BB962C8B-B14F-4D97-AF65-F5344CB8AC3E}">
        <p14:creationId xmlns:p14="http://schemas.microsoft.com/office/powerpoint/2010/main" val="203640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60</TotalTime>
  <Words>469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MIS CLUB LINKVIZ 1.0</vt:lpstr>
      <vt:lpstr>Introduction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CLUB LINKVIZ 1.0</dc:title>
  <dc:creator>AMAN</dc:creator>
  <cp:lastModifiedBy>AMAN</cp:lastModifiedBy>
  <cp:revision>6</cp:revision>
  <dcterms:created xsi:type="dcterms:W3CDTF">2019-03-27T06:41:15Z</dcterms:created>
  <dcterms:modified xsi:type="dcterms:W3CDTF">2019-03-27T07:42:14Z</dcterms:modified>
</cp:coreProperties>
</file>