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76" r:id="rId11"/>
    <p:sldId id="275" r:id="rId12"/>
    <p:sldId id="266" r:id="rId13"/>
    <p:sldId id="267" r:id="rId14"/>
    <p:sldId id="268" r:id="rId15"/>
    <p:sldId id="269" r:id="rId16"/>
    <p:sldId id="270" r:id="rId17"/>
    <p:sldId id="271" r:id="rId18"/>
    <p:sldId id="272" r:id="rId19"/>
    <p:sldId id="273" r:id="rId20"/>
    <p:sldId id="274" r:id="rId21"/>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Canva Sans" panose="020B0604020202020204" charset="0"/>
      <p:regular r:id="rId26"/>
    </p:embeddedFont>
    <p:embeddedFont>
      <p:font typeface="Canva Sans Bold" panose="020B0604020202020204" charset="0"/>
      <p:regular r:id="rId27"/>
    </p:embeddedFont>
    <p:embeddedFont>
      <p:font typeface="DM Serif Display" pitchFamily="2" charset="0"/>
      <p:regular r:id="rId28"/>
      <p:italic r:id="rId29"/>
    </p:embeddedFont>
    <p:embeddedFont>
      <p:font typeface="Playfair Display" panose="00000500000000000000" pitchFamily="2" charset="0"/>
      <p:regular r:id="rId30"/>
      <p:bold r:id="rId31"/>
      <p:italic r:id="rId32"/>
      <p:boldItalic r:id="rId33"/>
    </p:embeddedFont>
    <p:embeddedFont>
      <p:font typeface="Public Sans" panose="020B0604020202020204" charset="0"/>
      <p:regular r:id="rId34"/>
    </p:embeddedFont>
    <p:embeddedFont>
      <p:font typeface="Public Sans Bold"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5196" autoAdjust="0"/>
  </p:normalViewPr>
  <p:slideViewPr>
    <p:cSldViewPr>
      <p:cViewPr varScale="1">
        <p:scale>
          <a:sx n="54" d="100"/>
          <a:sy n="54" d="100"/>
        </p:scale>
        <p:origin x="1181"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508995" y="2430682"/>
            <a:ext cx="18321083" cy="2084083"/>
          </a:xfrm>
          <a:prstGeom prst="rect">
            <a:avLst/>
          </a:prstGeom>
        </p:spPr>
        <p:txBody>
          <a:bodyPr lIns="0" tIns="0" rIns="0" bIns="0" rtlCol="0" anchor="t">
            <a:spAutoFit/>
          </a:bodyPr>
          <a:lstStyle/>
          <a:p>
            <a:pPr>
              <a:lnSpc>
                <a:spcPts val="15250"/>
              </a:lnSpc>
            </a:pPr>
            <a:r>
              <a:rPr lang="en-US" sz="16758" spc="83">
                <a:solidFill>
                  <a:srgbClr val="2B2C30"/>
                </a:solidFill>
                <a:latin typeface="Playfair Display"/>
              </a:rPr>
              <a:t>Intuit Craft Demo</a:t>
            </a:r>
          </a:p>
        </p:txBody>
      </p:sp>
      <p:sp>
        <p:nvSpPr>
          <p:cNvPr id="4" name="TextBox 4"/>
          <p:cNvSpPr txBox="1"/>
          <p:nvPr/>
        </p:nvSpPr>
        <p:spPr>
          <a:xfrm>
            <a:off x="11160351" y="8371205"/>
            <a:ext cx="6629410" cy="887095"/>
          </a:xfrm>
          <a:prstGeom prst="rect">
            <a:avLst/>
          </a:prstGeom>
        </p:spPr>
        <p:txBody>
          <a:bodyPr lIns="0" tIns="0" rIns="0" bIns="0" rtlCol="0" anchor="t">
            <a:spAutoFit/>
          </a:bodyPr>
          <a:lstStyle/>
          <a:p>
            <a:pPr algn="ctr">
              <a:lnSpc>
                <a:spcPts val="7279"/>
              </a:lnSpc>
            </a:pPr>
            <a:r>
              <a:rPr lang="en-US" sz="5199">
                <a:solidFill>
                  <a:srgbClr val="2B2C30"/>
                </a:solidFill>
                <a:latin typeface="Canva Sans Bold"/>
              </a:rPr>
              <a:t>- Amanjot Singh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6BFE099-8405-5C45-C652-2885AB49F37D}"/>
              </a:ext>
            </a:extLst>
          </p:cNvPr>
          <p:cNvSpPr txBox="1"/>
          <p:nvPr/>
        </p:nvSpPr>
        <p:spPr>
          <a:xfrm>
            <a:off x="1371600" y="911851"/>
            <a:ext cx="14630400" cy="5573257"/>
          </a:xfrm>
          <a:prstGeom prst="rect">
            <a:avLst/>
          </a:prstGeom>
          <a:noFill/>
        </p:spPr>
        <p:txBody>
          <a:bodyPr wrap="square">
            <a:spAutoFit/>
          </a:bodyPr>
          <a:lstStyle/>
          <a:p>
            <a:pPr>
              <a:lnSpc>
                <a:spcPct val="150000"/>
              </a:lnSpc>
            </a:pPr>
            <a:r>
              <a:rPr lang="en-US" sz="2400" dirty="0">
                <a:solidFill>
                  <a:srgbClr val="2B2C30"/>
                </a:solidFill>
                <a:latin typeface="Canva Sans"/>
              </a:rPr>
              <a:t>We are getting service rate limit and refresh interval from a Map.</a:t>
            </a:r>
          </a:p>
          <a:p>
            <a:pPr>
              <a:lnSpc>
                <a:spcPct val="150000"/>
              </a:lnSpc>
            </a:pPr>
            <a:r>
              <a:rPr lang="en-US" sz="2400" dirty="0">
                <a:solidFill>
                  <a:srgbClr val="2B2C30"/>
                </a:solidFill>
                <a:latin typeface="Canva Sans"/>
              </a:rPr>
              <a:t>private Map&lt;String, </a:t>
            </a:r>
            <a:r>
              <a:rPr lang="en-US" sz="2400" b="1" dirty="0">
                <a:solidFill>
                  <a:srgbClr val="2B2C30"/>
                </a:solidFill>
                <a:latin typeface="Canva Sans"/>
              </a:rPr>
              <a:t>Policy</a:t>
            </a:r>
            <a:r>
              <a:rPr lang="en-US" sz="2400" dirty="0">
                <a:solidFill>
                  <a:srgbClr val="2B2C30"/>
                </a:solidFill>
                <a:latin typeface="Canva Sans"/>
              </a:rPr>
              <a:t>&gt; service = new HashMap&lt;&gt;();</a:t>
            </a:r>
          </a:p>
          <a:p>
            <a:pPr>
              <a:lnSpc>
                <a:spcPct val="150000"/>
              </a:lnSpc>
            </a:pPr>
            <a:endParaRPr lang="en-US" sz="2400" dirty="0">
              <a:solidFill>
                <a:srgbClr val="2B2C30"/>
              </a:solidFill>
              <a:latin typeface="Canva Sans"/>
            </a:endParaRPr>
          </a:p>
          <a:p>
            <a:pPr>
              <a:lnSpc>
                <a:spcPct val="150000"/>
              </a:lnSpc>
            </a:pPr>
            <a:r>
              <a:rPr lang="en-US" sz="2400" dirty="0">
                <a:solidFill>
                  <a:srgbClr val="2B2C30"/>
                </a:solidFill>
                <a:latin typeface="Canva Sans"/>
              </a:rPr>
              <a:t>And in case client rate specific limit and refresh interval has been put for client, we can fetch it from another Map.</a:t>
            </a:r>
          </a:p>
          <a:p>
            <a:pPr>
              <a:lnSpc>
                <a:spcPct val="150000"/>
              </a:lnSpc>
            </a:pPr>
            <a:r>
              <a:rPr lang="en-US" sz="2400" dirty="0">
                <a:solidFill>
                  <a:srgbClr val="2B2C30"/>
                </a:solidFill>
                <a:latin typeface="Canva Sans"/>
              </a:rPr>
              <a:t> private Map&lt;String, </a:t>
            </a:r>
            <a:r>
              <a:rPr lang="en-US" sz="2400" b="1" dirty="0" err="1">
                <a:solidFill>
                  <a:srgbClr val="2B2C30"/>
                </a:solidFill>
                <a:latin typeface="Canva Sans"/>
              </a:rPr>
              <a:t>ClientPolicy</a:t>
            </a:r>
            <a:r>
              <a:rPr lang="en-US" sz="2400" dirty="0">
                <a:solidFill>
                  <a:srgbClr val="2B2C30"/>
                </a:solidFill>
                <a:latin typeface="Canva Sans"/>
              </a:rPr>
              <a:t>&gt; client = new HashMap&lt;&gt;();</a:t>
            </a:r>
          </a:p>
          <a:p>
            <a:pPr>
              <a:lnSpc>
                <a:spcPct val="150000"/>
              </a:lnSpc>
            </a:pPr>
            <a:endParaRPr lang="en-US" sz="2400" dirty="0">
              <a:solidFill>
                <a:srgbClr val="2B2C30"/>
              </a:solidFill>
              <a:latin typeface="Canva Sans"/>
            </a:endParaRPr>
          </a:p>
          <a:p>
            <a:pPr>
              <a:lnSpc>
                <a:spcPct val="150000"/>
              </a:lnSpc>
            </a:pPr>
            <a:r>
              <a:rPr lang="en-US" sz="2400" dirty="0">
                <a:solidFill>
                  <a:srgbClr val="2B2C30"/>
                </a:solidFill>
                <a:latin typeface="Canva Sans"/>
              </a:rPr>
              <a:t>So overall time complexity comes out to be O(1) to fetch the limit and </a:t>
            </a:r>
            <a:r>
              <a:rPr lang="en-US" sz="2400" dirty="0" err="1">
                <a:solidFill>
                  <a:srgbClr val="2B2C30"/>
                </a:solidFill>
                <a:latin typeface="Canva Sans"/>
              </a:rPr>
              <a:t>refreshInterval</a:t>
            </a:r>
            <a:r>
              <a:rPr lang="en-US" sz="2400" dirty="0">
                <a:solidFill>
                  <a:srgbClr val="2B2C30"/>
                </a:solidFill>
                <a:latin typeface="Canva Sans"/>
              </a:rPr>
              <a:t> for client/service.</a:t>
            </a:r>
          </a:p>
          <a:p>
            <a:pPr>
              <a:lnSpc>
                <a:spcPct val="150000"/>
              </a:lnSpc>
            </a:pPr>
            <a:endParaRPr lang="en-US" sz="2400" dirty="0">
              <a:solidFill>
                <a:srgbClr val="2B2C30"/>
              </a:solidFill>
              <a:latin typeface="Canva Sans"/>
            </a:endParaRPr>
          </a:p>
        </p:txBody>
      </p:sp>
    </p:spTree>
    <p:extLst>
      <p:ext uri="{BB962C8B-B14F-4D97-AF65-F5344CB8AC3E}">
        <p14:creationId xmlns:p14="http://schemas.microsoft.com/office/powerpoint/2010/main" val="3345876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44A45D-1F91-D8FF-B00A-C906C2CDE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 y="0"/>
            <a:ext cx="18288000" cy="10401300"/>
          </a:xfrm>
          <a:prstGeom prst="rect">
            <a:avLst/>
          </a:prstGeom>
        </p:spPr>
      </p:pic>
    </p:spTree>
    <p:extLst>
      <p:ext uri="{BB962C8B-B14F-4D97-AF65-F5344CB8AC3E}">
        <p14:creationId xmlns:p14="http://schemas.microsoft.com/office/powerpoint/2010/main" val="157683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06882" y="531453"/>
            <a:ext cx="16230600" cy="721626"/>
          </a:xfrm>
          <a:prstGeom prst="rect">
            <a:avLst/>
          </a:prstGeom>
        </p:spPr>
        <p:txBody>
          <a:bodyPr lIns="0" tIns="0" rIns="0" bIns="0" rtlCol="0" anchor="t">
            <a:spAutoFit/>
          </a:bodyPr>
          <a:lstStyle/>
          <a:p>
            <a:pPr>
              <a:lnSpc>
                <a:spcPts val="5900"/>
              </a:lnSpc>
              <a:spcBef>
                <a:spcPct val="0"/>
              </a:spcBef>
            </a:pPr>
            <a:r>
              <a:rPr lang="en-US" sz="4214" spc="956">
                <a:solidFill>
                  <a:srgbClr val="2B2C30"/>
                </a:solidFill>
                <a:latin typeface="Public Sans Bold"/>
              </a:rPr>
              <a:t>RATE LIMITING ALGORITHM</a:t>
            </a:r>
          </a:p>
        </p:txBody>
      </p:sp>
      <p:sp>
        <p:nvSpPr>
          <p:cNvPr id="5" name="AutoShape 5"/>
          <p:cNvSpPr/>
          <p:nvPr/>
        </p:nvSpPr>
        <p:spPr>
          <a:xfrm flipV="1">
            <a:off x="1006877" y="1257841"/>
            <a:ext cx="16230594" cy="38509"/>
          </a:xfrm>
          <a:prstGeom prst="line">
            <a:avLst/>
          </a:prstGeom>
          <a:ln w="9525" cap="flat">
            <a:solidFill>
              <a:srgbClr val="2B2C30"/>
            </a:solidFill>
            <a:prstDash val="solid"/>
            <a:headEnd type="none" w="sm" len="sm"/>
            <a:tailEnd type="none" w="sm" len="sm"/>
          </a:ln>
        </p:spPr>
      </p:sp>
      <p:sp>
        <p:nvSpPr>
          <p:cNvPr id="6" name="TextBox 6"/>
          <p:cNvSpPr txBox="1"/>
          <p:nvPr/>
        </p:nvSpPr>
        <p:spPr>
          <a:xfrm>
            <a:off x="1006877" y="1792785"/>
            <a:ext cx="16230594" cy="4180840"/>
          </a:xfrm>
          <a:prstGeom prst="rect">
            <a:avLst/>
          </a:prstGeom>
        </p:spPr>
        <p:txBody>
          <a:bodyPr lIns="0" tIns="0" rIns="0" bIns="0" rtlCol="0" anchor="t">
            <a:spAutoFit/>
          </a:bodyPr>
          <a:lstStyle/>
          <a:p>
            <a:pPr>
              <a:lnSpc>
                <a:spcPts val="4759"/>
              </a:lnSpc>
            </a:pPr>
            <a:r>
              <a:rPr lang="en-US" sz="3399" dirty="0">
                <a:solidFill>
                  <a:srgbClr val="2B2C30"/>
                </a:solidFill>
                <a:latin typeface="Canva Sans"/>
              </a:rPr>
              <a:t>TOKEN BUCKET ALGORITHM</a:t>
            </a:r>
          </a:p>
          <a:p>
            <a:pPr>
              <a:lnSpc>
                <a:spcPts val="4759"/>
              </a:lnSpc>
            </a:pPr>
            <a:endParaRPr lang="en-US" sz="3399" dirty="0">
              <a:solidFill>
                <a:srgbClr val="2B2C30"/>
              </a:solidFill>
              <a:latin typeface="Canva Sans"/>
            </a:endParaRPr>
          </a:p>
          <a:p>
            <a:pPr>
              <a:lnSpc>
                <a:spcPts val="4759"/>
              </a:lnSpc>
            </a:pPr>
            <a:r>
              <a:rPr lang="en-US" sz="3399" dirty="0">
                <a:solidFill>
                  <a:srgbClr val="2B2C30"/>
                </a:solidFill>
                <a:latin typeface="Canva Sans"/>
              </a:rPr>
              <a:t>SLIDING LOG ALGORITHM </a:t>
            </a:r>
          </a:p>
          <a:p>
            <a:pPr>
              <a:lnSpc>
                <a:spcPts val="4759"/>
              </a:lnSpc>
            </a:pPr>
            <a:endParaRPr lang="en-US" sz="3399" dirty="0">
              <a:solidFill>
                <a:srgbClr val="2B2C30"/>
              </a:solidFill>
              <a:latin typeface="Canva Sans"/>
            </a:endParaRPr>
          </a:p>
          <a:p>
            <a:pPr>
              <a:lnSpc>
                <a:spcPts val="4759"/>
              </a:lnSpc>
            </a:pPr>
            <a:r>
              <a:rPr lang="en-US" sz="3399" dirty="0">
                <a:solidFill>
                  <a:srgbClr val="2B2C30"/>
                </a:solidFill>
                <a:latin typeface="Canva Sans"/>
              </a:rPr>
              <a:t>FIXED WINDOW ALGORITHM (implemented)</a:t>
            </a:r>
          </a:p>
          <a:p>
            <a:pPr>
              <a:lnSpc>
                <a:spcPts val="4759"/>
              </a:lnSpc>
            </a:pPr>
            <a:r>
              <a:rPr lang="en-US" sz="3399" dirty="0">
                <a:solidFill>
                  <a:srgbClr val="2B2C30"/>
                </a:solidFill>
                <a:latin typeface="Canva Sans"/>
              </a:rPr>
              <a:t>SLIDING WINDOW ALGORITHM (implemented)</a:t>
            </a:r>
          </a:p>
          <a:p>
            <a:pPr>
              <a:lnSpc>
                <a:spcPts val="4759"/>
              </a:lnSpc>
            </a:pPr>
            <a:endParaRPr lang="en-US" sz="3399" dirty="0">
              <a:solidFill>
                <a:srgbClr val="2B2C30"/>
              </a:solidFill>
              <a:latin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762000" y="342900"/>
            <a:ext cx="15811500" cy="575094"/>
          </a:xfrm>
          <a:prstGeom prst="rect">
            <a:avLst/>
          </a:prstGeom>
        </p:spPr>
        <p:txBody>
          <a:bodyPr wrap="square" lIns="0" tIns="0" rIns="0" bIns="0" rtlCol="0" anchor="t">
            <a:spAutoFit/>
          </a:bodyPr>
          <a:lstStyle/>
          <a:p>
            <a:pPr>
              <a:lnSpc>
                <a:spcPts val="4798"/>
              </a:lnSpc>
            </a:pPr>
            <a:r>
              <a:rPr lang="en-US" sz="3427" dirty="0">
                <a:solidFill>
                  <a:srgbClr val="000000"/>
                </a:solidFill>
                <a:latin typeface="Canva Sans"/>
              </a:rPr>
              <a:t>FIXED WINDOW ALGORITHM: </a:t>
            </a:r>
          </a:p>
        </p:txBody>
      </p:sp>
      <p:sp>
        <p:nvSpPr>
          <p:cNvPr id="11" name="Rectangle 3">
            <a:extLst>
              <a:ext uri="{FF2B5EF4-FFF2-40B4-BE49-F238E27FC236}">
                <a16:creationId xmlns:a16="http://schemas.microsoft.com/office/drawing/2014/main" id="{C8CABC43-9595-FF97-3C3D-778741B8165E}"/>
              </a:ext>
            </a:extLst>
          </p:cNvPr>
          <p:cNvSpPr>
            <a:spLocks noChangeArrowheads="1"/>
          </p:cNvSpPr>
          <p:nvPr/>
        </p:nvSpPr>
        <p:spPr bwMode="auto">
          <a:xfrm>
            <a:off x="762000" y="1104900"/>
            <a:ext cx="14782800" cy="898546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effectLst/>
                <a:latin typeface="Canva Sans" panose="020B0604020202020204" charset="0"/>
              </a:rPr>
              <a:t>LUA SCRIPT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nva Sans" panose="020B0604020202020204" charset="0"/>
              </a:rPr>
              <a:t>local id = KEYS[</a:t>
            </a:r>
            <a:r>
              <a:rPr kumimoji="0" lang="en-US" altLang="en-US" sz="2000" b="0" i="1" u="none" strike="noStrike" cap="none" normalizeH="0" baseline="0" dirty="0">
                <a:ln>
                  <a:noFill/>
                </a:ln>
                <a:effectLst/>
                <a:latin typeface="Canva Sans" panose="020B0604020202020204" charset="0"/>
              </a:rPr>
              <a:t>1</a:t>
            </a:r>
            <a:r>
              <a:rPr kumimoji="0" lang="en-US" altLang="en-US" sz="2000" b="0" i="0" u="none" strike="noStrike" cap="none" normalizeH="0" baseline="0" dirty="0">
                <a:ln>
                  <a:noFill/>
                </a:ln>
                <a:effectLst/>
                <a:latin typeface="Canva Sans" panose="020B0604020202020204" charset="0"/>
              </a:rPr>
              <a: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local limit = </a:t>
            </a:r>
            <a:r>
              <a:rPr kumimoji="0" lang="en-US" altLang="en-US" sz="2000" b="0" i="0" u="none" strike="noStrike" cap="none" normalizeH="0" baseline="0" dirty="0" err="1">
                <a:ln>
                  <a:noFill/>
                </a:ln>
                <a:effectLst/>
                <a:latin typeface="Canva Sans" panose="020B0604020202020204" charset="0"/>
              </a:rPr>
              <a:t>tonumber</a:t>
            </a:r>
            <a:r>
              <a:rPr kumimoji="0" lang="en-US" altLang="en-US" sz="2000" b="0" i="0" u="none" strike="noStrike" cap="none" normalizeH="0" baseline="0" dirty="0">
                <a:ln>
                  <a:noFill/>
                </a:ln>
                <a:effectLst/>
                <a:latin typeface="Canva Sans" panose="020B0604020202020204" charset="0"/>
              </a:rPr>
              <a:t>(ARGV[</a:t>
            </a:r>
            <a:r>
              <a:rPr kumimoji="0" lang="en-US" altLang="en-US" sz="2000" b="0" i="1" u="none" strike="noStrike" cap="none" normalizeH="0" baseline="0" dirty="0">
                <a:ln>
                  <a:noFill/>
                </a:ln>
                <a:effectLst/>
                <a:latin typeface="Canva Sans" panose="020B0604020202020204" charset="0"/>
              </a:rPr>
              <a:t>1</a:t>
            </a:r>
            <a:r>
              <a:rPr kumimoji="0" lang="en-US" altLang="en-US" sz="2000" b="0" i="0" u="none" strike="noStrike" cap="none" normalizeH="0" baseline="0" dirty="0">
                <a:ln>
                  <a:noFill/>
                </a:ln>
                <a:effectLst/>
                <a:latin typeface="Canva Sans" panose="020B0604020202020204" charset="0"/>
              </a:rPr>
              <a: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local window = </a:t>
            </a:r>
            <a:r>
              <a:rPr kumimoji="0" lang="en-US" altLang="en-US" sz="2000" b="0" i="0" u="none" strike="noStrike" cap="none" normalizeH="0" baseline="0" dirty="0" err="1">
                <a:ln>
                  <a:noFill/>
                </a:ln>
                <a:effectLst/>
                <a:latin typeface="Canva Sans" panose="020B0604020202020204" charset="0"/>
              </a:rPr>
              <a:t>tonumber</a:t>
            </a:r>
            <a:r>
              <a:rPr kumimoji="0" lang="en-US" altLang="en-US" sz="2000" b="0" i="0" u="none" strike="noStrike" cap="none" normalizeH="0" baseline="0" dirty="0">
                <a:ln>
                  <a:noFill/>
                </a:ln>
                <a:effectLst/>
                <a:latin typeface="Canva Sans" panose="020B0604020202020204" charset="0"/>
              </a:rPr>
              <a:t>(ARGV[</a:t>
            </a:r>
            <a:r>
              <a:rPr kumimoji="0" lang="en-US" altLang="en-US" sz="2000" b="0" i="1" u="none" strike="noStrike" cap="none" normalizeH="0" baseline="0" dirty="0">
                <a:ln>
                  <a:noFill/>
                </a:ln>
                <a:effectLst/>
                <a:latin typeface="Canva Sans" panose="020B0604020202020204" charset="0"/>
              </a:rPr>
              <a:t>2</a:t>
            </a:r>
            <a:r>
              <a:rPr kumimoji="0" lang="en-US" altLang="en-US" sz="2000" b="0" i="0" u="none" strike="noStrike" cap="none" normalizeH="0" baseline="0" dirty="0">
                <a:ln>
                  <a:noFill/>
                </a:ln>
                <a:effectLst/>
                <a:latin typeface="Canva Sans" panose="020B0604020202020204" charset="0"/>
              </a:rPr>
              <a:t>])</a:t>
            </a:r>
            <a:br>
              <a:rPr kumimoji="0" lang="en-US" altLang="en-US" sz="2000" b="0" i="0" u="none" strike="noStrike" cap="none" normalizeH="0" baseline="0" dirty="0">
                <a:ln>
                  <a:noFill/>
                </a:ln>
                <a:effectLst/>
                <a:latin typeface="Canva Sans" panose="020B0604020202020204" charset="0"/>
              </a:rPr>
            </a:b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local function headers(limit, window, remaining)</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return {</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r>
              <a:rPr kumimoji="0" lang="en-US" altLang="en-US" sz="2000" b="0" i="0" u="none" strike="noStrike" cap="none" normalizeH="0" baseline="0" dirty="0" err="1">
                <a:ln>
                  <a:noFill/>
                </a:ln>
                <a:effectLst/>
                <a:latin typeface="Canva Sans" panose="020B0604020202020204" charset="0"/>
              </a:rPr>
              <a:t>tostring</a:t>
            </a:r>
            <a:r>
              <a:rPr kumimoji="0" lang="en-US" altLang="en-US" sz="2000" b="0" i="0" u="none" strike="noStrike" cap="none" normalizeH="0" baseline="0" dirty="0">
                <a:ln>
                  <a:noFill/>
                </a:ln>
                <a:effectLst/>
                <a:latin typeface="Canva Sans" panose="020B0604020202020204" charset="0"/>
              </a:rPr>
              <a:t>(limit),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r>
              <a:rPr kumimoji="0" lang="en-US" altLang="en-US" sz="2000" b="0" i="0" u="none" strike="noStrike" cap="none" normalizeH="0" baseline="0" dirty="0" err="1">
                <a:ln>
                  <a:noFill/>
                </a:ln>
                <a:effectLst/>
                <a:latin typeface="Canva Sans" panose="020B0604020202020204" charset="0"/>
              </a:rPr>
              <a:t>tostring</a:t>
            </a:r>
            <a:r>
              <a:rPr kumimoji="0" lang="en-US" altLang="en-US" sz="2000" b="0" i="0" u="none" strike="noStrike" cap="none" normalizeH="0" baseline="0" dirty="0">
                <a:ln>
                  <a:noFill/>
                </a:ln>
                <a:effectLst/>
                <a:latin typeface="Canva Sans" panose="020B0604020202020204" charset="0"/>
              </a:rPr>
              <a:t>(window),</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r>
              <a:rPr kumimoji="0" lang="en-US" altLang="en-US" sz="2000" b="0" i="0" u="none" strike="noStrike" cap="none" normalizeH="0" baseline="0" dirty="0" err="1">
                <a:ln>
                  <a:noFill/>
                </a:ln>
                <a:effectLst/>
                <a:latin typeface="Canva Sans" panose="020B0604020202020204" charset="0"/>
              </a:rPr>
              <a:t>tostring</a:t>
            </a:r>
            <a:r>
              <a:rPr kumimoji="0" lang="en-US" altLang="en-US" sz="2000" b="0" i="0" u="none" strike="noStrike" cap="none" normalizeH="0" baseline="0" dirty="0">
                <a:ln>
                  <a:noFill/>
                </a:ln>
                <a:effectLst/>
                <a:latin typeface="Canva Sans" panose="020B0604020202020204" charset="0"/>
              </a:rPr>
              <a:t>(remaining)</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end</a:t>
            </a:r>
            <a:br>
              <a:rPr kumimoji="0" lang="en-US" altLang="en-US" sz="2000" b="0" i="0" u="none" strike="noStrike" cap="none" normalizeH="0" baseline="0" dirty="0">
                <a:ln>
                  <a:noFill/>
                </a:ln>
                <a:effectLst/>
                <a:latin typeface="Canva Sans" panose="020B0604020202020204" charset="0"/>
              </a:rPr>
            </a:b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if </a:t>
            </a:r>
            <a:r>
              <a:rPr kumimoji="0" lang="en-US" altLang="en-US" sz="2000" b="0" i="0" u="none" strike="noStrike" cap="none" normalizeH="0" baseline="0" dirty="0" err="1">
                <a:ln>
                  <a:noFill/>
                </a:ln>
                <a:effectLst/>
                <a:latin typeface="Canva Sans" panose="020B0604020202020204" charset="0"/>
              </a:rPr>
              <a:t>redis.pcall</a:t>
            </a:r>
            <a:r>
              <a:rPr kumimoji="0" lang="en-US" altLang="en-US" sz="2000" b="0" i="0" u="none" strike="noStrike" cap="none" normalizeH="0" baseline="0" dirty="0">
                <a:ln>
                  <a:noFill/>
                </a:ln>
                <a:effectLst/>
                <a:latin typeface="Canva Sans" panose="020B0604020202020204" charset="0"/>
              </a:rPr>
              <a:t>('EXISTS', id) == </a:t>
            </a:r>
            <a:r>
              <a:rPr kumimoji="0" lang="en-US" altLang="en-US" sz="2000" b="0" i="1" u="none" strike="noStrike" cap="none" normalizeH="0" baseline="0" dirty="0">
                <a:ln>
                  <a:noFill/>
                </a:ln>
                <a:effectLst/>
                <a:latin typeface="Canva Sans" panose="020B0604020202020204" charset="0"/>
              </a:rPr>
              <a:t>1 </a:t>
            </a:r>
            <a:r>
              <a:rPr kumimoji="0" lang="en-US" altLang="en-US" sz="2000" b="0" i="0" u="none" strike="noStrike" cap="none" normalizeH="0" baseline="0" dirty="0">
                <a:ln>
                  <a:noFill/>
                </a:ln>
                <a:effectLst/>
                <a:latin typeface="Canva Sans" panose="020B0604020202020204" charset="0"/>
              </a:rPr>
              <a:t>then</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count = </a:t>
            </a:r>
            <a:r>
              <a:rPr kumimoji="0" lang="en-US" altLang="en-US" sz="2000" b="0" i="0" u="none" strike="noStrike" cap="none" normalizeH="0" baseline="0" dirty="0" err="1">
                <a:ln>
                  <a:noFill/>
                </a:ln>
                <a:effectLst/>
                <a:latin typeface="Canva Sans" panose="020B0604020202020204" charset="0"/>
              </a:rPr>
              <a:t>redis.pcall</a:t>
            </a:r>
            <a:r>
              <a:rPr kumimoji="0" lang="en-US" altLang="en-US" sz="2000" b="0" i="0" u="none" strike="noStrike" cap="none" normalizeH="0" baseline="0" dirty="0">
                <a:ln>
                  <a:noFill/>
                </a:ln>
                <a:effectLst/>
                <a:latin typeface="Canva Sans" panose="020B0604020202020204" charset="0"/>
              </a:rPr>
              <a:t>('DECR', id)</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a:t>
            </a:r>
            <a:r>
              <a:rPr kumimoji="0" lang="en-US" altLang="en-US" sz="2000" b="0" i="0" u="none" strike="noStrike" cap="none" normalizeH="0" baseline="0" dirty="0" err="1">
                <a:ln>
                  <a:noFill/>
                </a:ln>
                <a:effectLst/>
                <a:latin typeface="Canva Sans" panose="020B0604020202020204" charset="0"/>
              </a:rPr>
              <a:t>ttl</a:t>
            </a:r>
            <a:r>
              <a:rPr kumimoji="0" lang="en-US" altLang="en-US" sz="2000" b="0" i="0" u="none" strike="noStrike" cap="none" normalizeH="0" baseline="0" dirty="0">
                <a:ln>
                  <a:noFill/>
                </a:ln>
                <a:effectLst/>
                <a:latin typeface="Canva Sans" panose="020B0604020202020204" charset="0"/>
              </a:rPr>
              <a:t> = </a:t>
            </a:r>
            <a:r>
              <a:rPr kumimoji="0" lang="en-US" altLang="en-US" sz="2000" b="0" i="0" u="none" strike="noStrike" cap="none" normalizeH="0" baseline="0" dirty="0" err="1">
                <a:ln>
                  <a:noFill/>
                </a:ln>
                <a:effectLst/>
                <a:latin typeface="Canva Sans" panose="020B0604020202020204" charset="0"/>
              </a:rPr>
              <a:t>redis.pcall</a:t>
            </a:r>
            <a:r>
              <a:rPr kumimoji="0" lang="en-US" altLang="en-US" sz="2000" b="0" i="0" u="none" strike="noStrike" cap="none" normalizeH="0" baseline="0" dirty="0">
                <a:ln>
                  <a:noFill/>
                </a:ln>
                <a:effectLst/>
                <a:latin typeface="Canva Sans" panose="020B0604020202020204" charset="0"/>
              </a:rPr>
              <a:t>('TTL', id)</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if count &gt;= </a:t>
            </a:r>
            <a:r>
              <a:rPr kumimoji="0" lang="en-US" altLang="en-US" sz="2000" b="0" i="1" u="none" strike="noStrike" cap="none" normalizeH="0" baseline="0" dirty="0">
                <a:ln>
                  <a:noFill/>
                </a:ln>
                <a:effectLst/>
                <a:latin typeface="Canva Sans" panose="020B0604020202020204" charset="0"/>
              </a:rPr>
              <a:t>0 </a:t>
            </a:r>
            <a:r>
              <a:rPr kumimoji="0" lang="en-US" altLang="en-US" sz="2000" b="0" i="0" u="none" strike="noStrike" cap="none" normalizeH="0" baseline="0" dirty="0">
                <a:ln>
                  <a:noFill/>
                </a:ln>
                <a:effectLst/>
                <a:latin typeface="Canva Sans" panose="020B0604020202020204" charset="0"/>
              </a:rPr>
              <a:t>then</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h = headers(limit, </a:t>
            </a:r>
            <a:r>
              <a:rPr kumimoji="0" lang="en-US" altLang="en-US" sz="2000" b="0" i="0" u="none" strike="noStrike" cap="none" normalizeH="0" baseline="0" dirty="0" err="1">
                <a:ln>
                  <a:noFill/>
                </a:ln>
                <a:effectLst/>
                <a:latin typeface="Canva Sans" panose="020B0604020202020204" charset="0"/>
              </a:rPr>
              <a:t>ttl</a:t>
            </a:r>
            <a:r>
              <a:rPr kumimoji="0" lang="en-US" altLang="en-US" sz="2000" b="0" i="0" u="none" strike="noStrike" cap="none" normalizeH="0" baseline="0" dirty="0">
                <a:ln>
                  <a:noFill/>
                </a:ln>
                <a:effectLst/>
                <a:latin typeface="Canva Sans" panose="020B0604020202020204" charset="0"/>
              </a:rPr>
              <a:t>, count)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return {'allow', h}</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else</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h = headers(limit, </a:t>
            </a:r>
            <a:r>
              <a:rPr kumimoji="0" lang="en-US" altLang="en-US" sz="2000" b="0" i="0" u="none" strike="noStrike" cap="none" normalizeH="0" baseline="0" dirty="0" err="1">
                <a:ln>
                  <a:noFill/>
                </a:ln>
                <a:effectLst/>
                <a:latin typeface="Canva Sans" panose="020B0604020202020204" charset="0"/>
              </a:rPr>
              <a:t>ttl</a:t>
            </a:r>
            <a:r>
              <a:rPr kumimoji="0" lang="en-US" altLang="en-US" sz="2000" b="0" i="0" u="none" strike="noStrike" cap="none" normalizeH="0" baseline="0" dirty="0">
                <a:ln>
                  <a:noFill/>
                </a:ln>
                <a:effectLst/>
                <a:latin typeface="Canva Sans" panose="020B0604020202020204" charset="0"/>
              </a:rPr>
              <a:t>, </a:t>
            </a:r>
            <a:r>
              <a:rPr kumimoji="0" lang="en-US" altLang="en-US" sz="2000" b="0" i="1" u="none" strike="noStrike" cap="none" normalizeH="0" baseline="0" dirty="0">
                <a:ln>
                  <a:noFill/>
                </a:ln>
                <a:effectLst/>
                <a:latin typeface="Canva Sans" panose="020B0604020202020204" charset="0"/>
              </a:rPr>
              <a:t>0</a:t>
            </a:r>
            <a:r>
              <a:rPr kumimoji="0" lang="en-US" altLang="en-US" sz="2000" b="0" i="0" u="none" strike="noStrike" cap="none" normalizeH="0" baseline="0" dirty="0">
                <a:ln>
                  <a:noFill/>
                </a:ln>
                <a:effectLst/>
                <a:latin typeface="Canva Sans" panose="020B0604020202020204" charset="0"/>
              </a:rPr>
              <a: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return {'deny', h}</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end</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else</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count = limit - </a:t>
            </a:r>
            <a:r>
              <a:rPr kumimoji="0" lang="en-US" altLang="en-US" sz="2000" b="0" i="1" u="none" strike="noStrike" cap="none" normalizeH="0" baseline="0" dirty="0">
                <a:ln>
                  <a:noFill/>
                </a:ln>
                <a:effectLst/>
                <a:latin typeface="Canva Sans" panose="020B0604020202020204" charset="0"/>
              </a:rPr>
              <a:t>1</a:t>
            </a:r>
            <a:br>
              <a:rPr kumimoji="0" lang="en-US" altLang="en-US" sz="2000" b="0" i="1"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r>
              <a:rPr kumimoji="0" lang="en-US" altLang="en-US" sz="2000" b="0" i="0" u="none" strike="noStrike" cap="none" normalizeH="0" baseline="0" dirty="0" err="1">
                <a:ln>
                  <a:noFill/>
                </a:ln>
                <a:effectLst/>
                <a:latin typeface="Canva Sans" panose="020B0604020202020204" charset="0"/>
              </a:rPr>
              <a:t>redis.pcall</a:t>
            </a:r>
            <a:r>
              <a:rPr kumimoji="0" lang="en-US" altLang="en-US" sz="2000" b="0" i="0" u="none" strike="noStrike" cap="none" normalizeH="0" baseline="0" dirty="0">
                <a:ln>
                  <a:noFill/>
                </a:ln>
                <a:effectLst/>
                <a:latin typeface="Canva Sans" panose="020B0604020202020204" charset="0"/>
              </a:rPr>
              <a:t>('SETEX', id, window, count)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h = headers(limit, window, count)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return {'allow', h}</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end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990600" y="266700"/>
            <a:ext cx="14973300" cy="575094"/>
          </a:xfrm>
          <a:prstGeom prst="rect">
            <a:avLst/>
          </a:prstGeom>
        </p:spPr>
        <p:txBody>
          <a:bodyPr wrap="square" lIns="0" tIns="0" rIns="0" bIns="0" rtlCol="0" anchor="t">
            <a:spAutoFit/>
          </a:bodyPr>
          <a:lstStyle/>
          <a:p>
            <a:pPr>
              <a:lnSpc>
                <a:spcPts val="4798"/>
              </a:lnSpc>
            </a:pPr>
            <a:r>
              <a:rPr lang="en-US" sz="3427" dirty="0">
                <a:solidFill>
                  <a:srgbClr val="000000"/>
                </a:solidFill>
                <a:latin typeface="Canva Sans"/>
              </a:rPr>
              <a:t>SLIDING WINDOW ALGORITHM: </a:t>
            </a:r>
          </a:p>
        </p:txBody>
      </p:sp>
      <p:sp>
        <p:nvSpPr>
          <p:cNvPr id="5" name="Rectangle 2">
            <a:extLst>
              <a:ext uri="{FF2B5EF4-FFF2-40B4-BE49-F238E27FC236}">
                <a16:creationId xmlns:a16="http://schemas.microsoft.com/office/drawing/2014/main" id="{DF006201-53F2-D8FE-545F-5DFBED4AECC4}"/>
              </a:ext>
            </a:extLst>
          </p:cNvPr>
          <p:cNvSpPr>
            <a:spLocks noChangeArrowheads="1"/>
          </p:cNvSpPr>
          <p:nvPr/>
        </p:nvSpPr>
        <p:spPr bwMode="auto">
          <a:xfrm>
            <a:off x="1005840" y="1286304"/>
            <a:ext cx="15605760" cy="85561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sng" strike="noStrike" cap="none" normalizeH="0" baseline="0" dirty="0">
                <a:ln>
                  <a:noFill/>
                </a:ln>
                <a:effectLst/>
                <a:latin typeface="Canva Sans" panose="020B0604020202020204" charset="0"/>
              </a:rPr>
              <a:t>LUA SCRIPT: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sng" strike="noStrike" cap="none" normalizeH="0" baseline="0" dirty="0">
              <a:ln>
                <a:noFill/>
              </a:ln>
              <a:effectLst/>
              <a:latin typeface="Canva San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Canva Sans" panose="020B0604020202020204" charset="0"/>
              </a:rPr>
              <a:t>local </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('TIME')</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a:t>
            </a:r>
            <a:r>
              <a:rPr kumimoji="0" lang="en-US" altLang="en-US" sz="2200" b="0" i="0" u="none" strike="noStrike" cap="none" normalizeH="0" baseline="0" dirty="0" err="1">
                <a:ln>
                  <a:noFill/>
                </a:ln>
                <a:effectLst/>
                <a:latin typeface="Canva Sans" panose="020B0604020202020204" charset="0"/>
              </a:rPr>
              <a:t>trim_time</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 ARGV[</a:t>
            </a:r>
            <a:r>
              <a:rPr kumimoji="0" lang="en-US" altLang="en-US" sz="2200" b="0" i="1" u="none" strike="noStrike" cap="none" normalizeH="0" baseline="0" dirty="0">
                <a:ln>
                  <a:noFill/>
                </a:ln>
                <a:effectLst/>
                <a:latin typeface="Canva Sans" panose="020B0604020202020204" charset="0"/>
              </a:rPr>
              <a:t>2</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function headers(limit, window, remaining)</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return {</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tostring</a:t>
            </a:r>
            <a:r>
              <a:rPr kumimoji="0" lang="en-US" altLang="en-US" sz="2200" b="0" i="0" u="none" strike="noStrike" cap="none" normalizeH="0" baseline="0" dirty="0">
                <a:ln>
                  <a:noFill/>
                </a:ln>
                <a:effectLst/>
                <a:latin typeface="Canva Sans" panose="020B0604020202020204" charset="0"/>
              </a:rPr>
              <a:t>(limit),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tostring</a:t>
            </a:r>
            <a:r>
              <a:rPr kumimoji="0" lang="en-US" altLang="en-US" sz="2200" b="0" i="0" u="none" strike="noStrike" cap="none" normalizeH="0" baseline="0" dirty="0">
                <a:ln>
                  <a:noFill/>
                </a:ln>
                <a:effectLst/>
                <a:latin typeface="Canva Sans" panose="020B0604020202020204" charset="0"/>
              </a:rPr>
              <a:t>(window),</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tostring</a:t>
            </a:r>
            <a:r>
              <a:rPr kumimoji="0" lang="en-US" altLang="en-US" sz="2200" b="0" i="0" u="none" strike="noStrike" cap="none" normalizeH="0" baseline="0" dirty="0">
                <a:ln>
                  <a:noFill/>
                </a:ln>
                <a:effectLst/>
                <a:latin typeface="Canva Sans" panose="020B0604020202020204" charset="0"/>
              </a:rPr>
              <a:t>(remaining)</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end</a:t>
            </a:r>
            <a:br>
              <a:rPr kumimoji="0" lang="en-US" altLang="en-US" sz="2200" b="0" i="0" u="none" strike="noStrike" cap="none" normalizeH="0" baseline="0" dirty="0">
                <a:ln>
                  <a:noFill/>
                </a:ln>
                <a:effectLst/>
                <a:latin typeface="Canva Sans" panose="020B0604020202020204" charset="0"/>
              </a:rPr>
            </a:b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('ZREMRANGEBYSCORE',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1" u="none" strike="noStrike" cap="none" normalizeH="0" baseline="0" dirty="0">
                <a:ln>
                  <a:noFill/>
                </a:ln>
                <a:effectLst/>
                <a:latin typeface="Canva Sans" panose="020B0604020202020204" charset="0"/>
              </a:rPr>
              <a:t>0</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trim_time</a:t>
            </a:r>
            <a:r>
              <a:rPr kumimoji="0" lang="en-US" altLang="en-US" sz="2200" b="0" i="0" u="none" strike="noStrike" cap="none" normalizeH="0" baseline="0" dirty="0">
                <a:ln>
                  <a:noFill/>
                </a:ln>
                <a:effectLst/>
                <a:latin typeface="Canva Sans" panose="020B0604020202020204" charset="0"/>
              </a:rPr>
              <a:t>)                                   ------ Uses Sorted Set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a:t>
            </a:r>
            <a:r>
              <a:rPr kumimoji="0" lang="en-US" altLang="en-US" sz="2200" b="0" i="0" u="none" strike="noStrike" cap="none" normalizeH="0" baseline="0" dirty="0" err="1">
                <a:ln>
                  <a:noFill/>
                </a:ln>
                <a:effectLst/>
                <a:latin typeface="Canva Sans" panose="020B0604020202020204" charset="0"/>
              </a:rPr>
              <a:t>request_count</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('ZCARD',KEYS[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a:t>
            </a:r>
            <a:r>
              <a:rPr kumimoji="0" lang="en-US" altLang="en-US" sz="2200" b="0" i="0" u="none" strike="noStrike" cap="none" normalizeH="0" baseline="0" dirty="0" err="1">
                <a:ln>
                  <a:noFill/>
                </a:ln>
                <a:effectLst/>
                <a:latin typeface="Canva Sans" panose="020B0604020202020204" charset="0"/>
              </a:rPr>
              <a:t>ttl</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redis.pcall</a:t>
            </a:r>
            <a:r>
              <a:rPr kumimoji="0" lang="en-US" altLang="en-US" sz="2200" b="0" i="0" u="none" strike="noStrike" cap="none" normalizeH="0" baseline="0" dirty="0">
                <a:ln>
                  <a:noFill/>
                </a:ln>
                <a:effectLst/>
                <a:latin typeface="Canva Sans" panose="020B0604020202020204" charset="0"/>
              </a:rPr>
              <a:t>('TTL',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if </a:t>
            </a:r>
            <a:r>
              <a:rPr kumimoji="0" lang="en-US" altLang="en-US" sz="2200" b="0" i="0" u="none" strike="noStrike" cap="none" normalizeH="0" baseline="0" dirty="0" err="1">
                <a:ln>
                  <a:noFill/>
                </a:ln>
                <a:effectLst/>
                <a:latin typeface="Canva Sans" panose="020B0604020202020204" charset="0"/>
              </a:rPr>
              <a:t>request_count</a:t>
            </a:r>
            <a:r>
              <a:rPr kumimoji="0" lang="en-US" altLang="en-US" sz="2200" b="0" i="0" u="none" strike="noStrike" cap="none" normalizeH="0" baseline="0" dirty="0">
                <a:ln>
                  <a:noFill/>
                </a:ln>
                <a:effectLst/>
                <a:latin typeface="Canva Sans" panose="020B0604020202020204" charset="0"/>
              </a:rPr>
              <a:t> &lt; </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(ARGV[</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then</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('ZADD',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a:t>
            </a:r>
            <a:r>
              <a:rPr kumimoji="0" lang="en-US" altLang="en-US" sz="2200" b="0" i="1" u="none" strike="noStrike" cap="none" normalizeH="0" baseline="0" dirty="0">
                <a:ln>
                  <a:noFill/>
                </a:ln>
                <a:effectLst/>
                <a:latin typeface="Canva Sans" panose="020B0604020202020204" charset="0"/>
              </a:rPr>
              <a:t>2</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('EXPIRE',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ARGV[</a:t>
            </a:r>
            <a:r>
              <a:rPr kumimoji="0" lang="en-US" altLang="en-US" sz="2200" b="0" i="1" u="none" strike="noStrike" cap="none" normalizeH="0" baseline="0" dirty="0">
                <a:ln>
                  <a:noFill/>
                </a:ln>
                <a:effectLst/>
                <a:latin typeface="Canva Sans" panose="020B0604020202020204" charset="0"/>
              </a:rPr>
              <a:t>2</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local </a:t>
            </a:r>
            <a:r>
              <a:rPr kumimoji="0" lang="en-US" altLang="en-US" sz="2200" b="0" i="0" u="none" strike="noStrike" cap="none" normalizeH="0" baseline="0" dirty="0" err="1">
                <a:ln>
                  <a:noFill/>
                </a:ln>
                <a:effectLst/>
                <a:latin typeface="Canva Sans" panose="020B0604020202020204" charset="0"/>
              </a:rPr>
              <a:t>ttl</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redis.pcall</a:t>
            </a:r>
            <a:r>
              <a:rPr kumimoji="0" lang="en-US" altLang="en-US" sz="2200" b="0" i="0" u="none" strike="noStrike" cap="none" normalizeH="0" baseline="0" dirty="0">
                <a:ln>
                  <a:noFill/>
                </a:ln>
                <a:effectLst/>
                <a:latin typeface="Canva Sans" panose="020B0604020202020204" charset="0"/>
              </a:rPr>
              <a:t>('TTL',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local h = headers(</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(ARGV[</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ttl</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(ARGV[</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])-request_count-</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return {'allow', h}</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end</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h = headers(</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(ARGV[</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ttl</a:t>
            </a:r>
            <a:r>
              <a:rPr kumimoji="0" lang="en-US" altLang="en-US" sz="2200" b="0" i="0" u="none" strike="noStrike" cap="none" normalizeH="0" baseline="0" dirty="0">
                <a:ln>
                  <a:noFill/>
                </a:ln>
                <a:effectLst/>
                <a:latin typeface="Canva Sans" panose="020B0604020202020204" charset="0"/>
              </a:rPr>
              <a:t>, </a:t>
            </a:r>
            <a:r>
              <a:rPr kumimoji="0" lang="en-US" altLang="en-US" sz="2200" b="0" i="1" u="none" strike="noStrike" cap="none" normalizeH="0" baseline="0" dirty="0">
                <a:ln>
                  <a:noFill/>
                </a:ln>
                <a:effectLst/>
                <a:latin typeface="Canva Sans" panose="020B0604020202020204" charset="0"/>
              </a:rPr>
              <a:t>0</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return {'deny', 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461153" y="3105302"/>
            <a:ext cx="9365695" cy="2991481"/>
          </a:xfrm>
          <a:prstGeom prst="rect">
            <a:avLst/>
          </a:prstGeom>
        </p:spPr>
        <p:txBody>
          <a:bodyPr lIns="0" tIns="0" rIns="0" bIns="0" rtlCol="0" anchor="t">
            <a:spAutoFit/>
          </a:bodyPr>
          <a:lstStyle/>
          <a:p>
            <a:pPr algn="ctr">
              <a:lnSpc>
                <a:spcPts val="12040"/>
              </a:lnSpc>
            </a:pPr>
            <a:r>
              <a:rPr lang="en-US" sz="8600">
                <a:solidFill>
                  <a:srgbClr val="000000"/>
                </a:solidFill>
                <a:latin typeface="Canva Sans"/>
              </a:rPr>
              <a:t>DEMO AND CODE</a:t>
            </a:r>
          </a:p>
          <a:p>
            <a:pPr algn="ctr">
              <a:lnSpc>
                <a:spcPts val="12040"/>
              </a:lnSpc>
            </a:pPr>
            <a:r>
              <a:rPr lang="en-US" sz="8600">
                <a:solidFill>
                  <a:srgbClr val="000000"/>
                </a:solidFill>
                <a:latin typeface="Canva Sans"/>
              </a:rPr>
              <a:t>WALK THROUGH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6697264" y="3742049"/>
            <a:ext cx="4357688" cy="1401451"/>
          </a:xfrm>
          <a:prstGeom prst="rect">
            <a:avLst/>
          </a:prstGeom>
        </p:spPr>
        <p:txBody>
          <a:bodyPr lIns="0" tIns="0" rIns="0" bIns="0" rtlCol="0" anchor="t">
            <a:spAutoFit/>
          </a:bodyPr>
          <a:lstStyle/>
          <a:p>
            <a:pPr algn="ctr">
              <a:lnSpc>
                <a:spcPts val="11479"/>
              </a:lnSpc>
            </a:pPr>
            <a:r>
              <a:rPr lang="en-US" sz="8199">
                <a:solidFill>
                  <a:srgbClr val="000000"/>
                </a:solidFill>
                <a:latin typeface="Canva Sans"/>
              </a:rPr>
              <a:t>TESTING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06882" y="531453"/>
            <a:ext cx="16230600" cy="721626"/>
          </a:xfrm>
          <a:prstGeom prst="rect">
            <a:avLst/>
          </a:prstGeom>
        </p:spPr>
        <p:txBody>
          <a:bodyPr lIns="0" tIns="0" rIns="0" bIns="0" rtlCol="0" anchor="t">
            <a:spAutoFit/>
          </a:bodyPr>
          <a:lstStyle/>
          <a:p>
            <a:pPr>
              <a:lnSpc>
                <a:spcPts val="5900"/>
              </a:lnSpc>
              <a:spcBef>
                <a:spcPct val="0"/>
              </a:spcBef>
            </a:pPr>
            <a:r>
              <a:rPr lang="en-US" sz="4214" spc="956">
                <a:solidFill>
                  <a:srgbClr val="2B2C30"/>
                </a:solidFill>
                <a:latin typeface="Public Sans Bold"/>
              </a:rPr>
              <a:t>CHALLENGES</a:t>
            </a:r>
          </a:p>
        </p:txBody>
      </p:sp>
      <p:sp>
        <p:nvSpPr>
          <p:cNvPr id="5" name="AutoShape 5"/>
          <p:cNvSpPr/>
          <p:nvPr/>
        </p:nvSpPr>
        <p:spPr>
          <a:xfrm flipV="1">
            <a:off x="1006877" y="1257841"/>
            <a:ext cx="16230594" cy="38509"/>
          </a:xfrm>
          <a:prstGeom prst="line">
            <a:avLst/>
          </a:prstGeom>
          <a:ln w="9525" cap="flat">
            <a:solidFill>
              <a:srgbClr val="2B2C30"/>
            </a:solidFill>
            <a:prstDash val="solid"/>
            <a:headEnd type="none" w="sm" len="sm"/>
            <a:tailEnd type="none" w="sm" len="sm"/>
          </a:ln>
        </p:spPr>
      </p:sp>
      <p:sp>
        <p:nvSpPr>
          <p:cNvPr id="6" name="TextBox 6"/>
          <p:cNvSpPr txBox="1"/>
          <p:nvPr/>
        </p:nvSpPr>
        <p:spPr>
          <a:xfrm>
            <a:off x="1006877" y="1792785"/>
            <a:ext cx="16230594" cy="4180840"/>
          </a:xfrm>
          <a:prstGeom prst="rect">
            <a:avLst/>
          </a:prstGeom>
        </p:spPr>
        <p:txBody>
          <a:bodyPr lIns="0" tIns="0" rIns="0" bIns="0" rtlCol="0" anchor="t">
            <a:spAutoFit/>
          </a:bodyPr>
          <a:lstStyle/>
          <a:p>
            <a:pPr>
              <a:lnSpc>
                <a:spcPts val="4759"/>
              </a:lnSpc>
            </a:pPr>
            <a:endParaRPr/>
          </a:p>
          <a:p>
            <a:pPr marL="734059" lvl="1" indent="-367030">
              <a:lnSpc>
                <a:spcPts val="4759"/>
              </a:lnSpc>
              <a:buFont typeface="Arial"/>
              <a:buChar char="•"/>
            </a:pPr>
            <a:r>
              <a:rPr lang="en-US" sz="3399">
                <a:solidFill>
                  <a:srgbClr val="2B2C30"/>
                </a:solidFill>
                <a:latin typeface="Canva Sans"/>
              </a:rPr>
              <a:t>Introduced latency to the service.</a:t>
            </a:r>
          </a:p>
          <a:p>
            <a:pPr marL="734059" lvl="1" indent="-367030">
              <a:lnSpc>
                <a:spcPts val="4759"/>
              </a:lnSpc>
              <a:buFont typeface="Arial"/>
              <a:buChar char="•"/>
            </a:pPr>
            <a:r>
              <a:rPr lang="en-US" sz="3399">
                <a:solidFill>
                  <a:srgbClr val="2B2C30"/>
                </a:solidFill>
                <a:latin typeface="Canva Sans"/>
              </a:rPr>
              <a:t>Atomicity - When there is high concurrent requests, as transaction to get-inc-set  is not atomic.  While there is limit pending and two request can pick the counter , increment it and set it , which will result in breaching the rate limiting counter.</a:t>
            </a:r>
          </a:p>
          <a:p>
            <a:pPr>
              <a:lnSpc>
                <a:spcPts val="4759"/>
              </a:lnSpc>
            </a:pPr>
            <a:endParaRPr lang="en-US" sz="3399">
              <a:solidFill>
                <a:srgbClr val="2B2C30"/>
              </a:solidFill>
              <a:latin typeface="Canv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82" y="531453"/>
            <a:ext cx="16230600" cy="721626"/>
          </a:xfrm>
          <a:prstGeom prst="rect">
            <a:avLst/>
          </a:prstGeom>
        </p:spPr>
        <p:txBody>
          <a:bodyPr lIns="0" tIns="0" rIns="0" bIns="0" rtlCol="0" anchor="t">
            <a:spAutoFit/>
          </a:bodyPr>
          <a:lstStyle/>
          <a:p>
            <a:pPr>
              <a:lnSpc>
                <a:spcPts val="5900"/>
              </a:lnSpc>
              <a:spcBef>
                <a:spcPct val="0"/>
              </a:spcBef>
            </a:pPr>
            <a:r>
              <a:rPr lang="en-US" sz="4214" spc="956">
                <a:solidFill>
                  <a:srgbClr val="2B2C30"/>
                </a:solidFill>
                <a:latin typeface="Public Sans Bold"/>
              </a:rPr>
              <a:t>ENHANCEMENTS</a:t>
            </a:r>
          </a:p>
        </p:txBody>
      </p:sp>
      <p:sp>
        <p:nvSpPr>
          <p:cNvPr id="3" name="AutoShape 3"/>
          <p:cNvSpPr/>
          <p:nvPr/>
        </p:nvSpPr>
        <p:spPr>
          <a:xfrm flipV="1">
            <a:off x="1006877" y="125784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819353" y="1229675"/>
            <a:ext cx="16230594" cy="7181215"/>
          </a:xfrm>
          <a:prstGeom prst="rect">
            <a:avLst/>
          </a:prstGeom>
        </p:spPr>
        <p:txBody>
          <a:bodyPr lIns="0" tIns="0" rIns="0" bIns="0" rtlCol="0" anchor="t">
            <a:spAutoFit/>
          </a:bodyPr>
          <a:lstStyle/>
          <a:p>
            <a:pPr>
              <a:lnSpc>
                <a:spcPts val="4759"/>
              </a:lnSpc>
            </a:pPr>
            <a:endParaRPr dirty="0"/>
          </a:p>
          <a:p>
            <a:pPr marL="734059" lvl="1" indent="-367030">
              <a:lnSpc>
                <a:spcPts val="4759"/>
              </a:lnSpc>
              <a:buFont typeface="Arial"/>
              <a:buChar char="•"/>
            </a:pPr>
            <a:r>
              <a:rPr lang="en-US" sz="3399" dirty="0">
                <a:solidFill>
                  <a:srgbClr val="2B2C30"/>
                </a:solidFill>
                <a:latin typeface="Canva Sans"/>
              </a:rPr>
              <a:t>Multi server </a:t>
            </a:r>
            <a:r>
              <a:rPr lang="en-US" sz="3399" dirty="0" err="1">
                <a:solidFill>
                  <a:srgbClr val="2B2C30"/>
                </a:solidFill>
                <a:latin typeface="Canva Sans"/>
              </a:rPr>
              <a:t>redis</a:t>
            </a:r>
            <a:r>
              <a:rPr lang="en-US" sz="3399" dirty="0">
                <a:solidFill>
                  <a:srgbClr val="2B2C30"/>
                </a:solidFill>
                <a:latin typeface="Canva Sans"/>
              </a:rPr>
              <a:t> cluster to deal with high requests.</a:t>
            </a:r>
          </a:p>
          <a:p>
            <a:pPr marL="734059" lvl="1" indent="-367030">
              <a:lnSpc>
                <a:spcPts val="4759"/>
              </a:lnSpc>
              <a:buFont typeface="Arial"/>
              <a:buChar char="•"/>
            </a:pPr>
            <a:r>
              <a:rPr lang="en-US" sz="3399" dirty="0">
                <a:solidFill>
                  <a:srgbClr val="2B2C30"/>
                </a:solidFill>
                <a:latin typeface="Canva Sans"/>
              </a:rPr>
              <a:t>Support for multiple Rate Limiting Algorithms.</a:t>
            </a:r>
          </a:p>
          <a:p>
            <a:pPr marL="734059" lvl="1" indent="-367030">
              <a:lnSpc>
                <a:spcPts val="4759"/>
              </a:lnSpc>
              <a:buFont typeface="Arial"/>
              <a:buChar char="•"/>
            </a:pPr>
            <a:r>
              <a:rPr lang="en-US" sz="3399" dirty="0">
                <a:solidFill>
                  <a:srgbClr val="2B2C30"/>
                </a:solidFill>
                <a:latin typeface="Canva Sans"/>
              </a:rPr>
              <a:t>Support for having different algorithm for different services.</a:t>
            </a:r>
          </a:p>
          <a:p>
            <a:pPr marL="734059" lvl="1" indent="-367030">
              <a:lnSpc>
                <a:spcPts val="4759"/>
              </a:lnSpc>
              <a:buFont typeface="Arial"/>
              <a:buChar char="•"/>
            </a:pPr>
            <a:r>
              <a:rPr lang="en-US" sz="3399" dirty="0">
                <a:solidFill>
                  <a:srgbClr val="2B2C30"/>
                </a:solidFill>
                <a:latin typeface="Canva Sans"/>
              </a:rPr>
              <a:t>Creating metrices to analyze the requests and rate limiting data. Running a separate sidecar may be, to analyze the logging and create dashboard.</a:t>
            </a:r>
          </a:p>
          <a:p>
            <a:pPr marL="734059" lvl="1" indent="-367030">
              <a:lnSpc>
                <a:spcPts val="4759"/>
              </a:lnSpc>
              <a:buFont typeface="Arial"/>
              <a:buChar char="•"/>
            </a:pPr>
            <a:r>
              <a:rPr lang="en-US" sz="3399" dirty="0">
                <a:solidFill>
                  <a:srgbClr val="2B2C30"/>
                </a:solidFill>
                <a:latin typeface="Canva Sans"/>
              </a:rPr>
              <a:t>Implementing separate rule engine, a cache to have all rate limiting data related to service and clients as config will be difficult to maintain once data will increase.</a:t>
            </a:r>
          </a:p>
          <a:p>
            <a:pPr marL="734059" lvl="1" indent="-367030">
              <a:lnSpc>
                <a:spcPts val="4759"/>
              </a:lnSpc>
              <a:buFont typeface="Arial"/>
              <a:buChar char="•"/>
            </a:pPr>
            <a:r>
              <a:rPr lang="en-US" sz="3399" dirty="0">
                <a:solidFill>
                  <a:srgbClr val="2B2C30"/>
                </a:solidFill>
                <a:latin typeface="Canva Sans"/>
              </a:rPr>
              <a:t>Ability to modify the rate limiting (limit, </a:t>
            </a:r>
            <a:r>
              <a:rPr lang="en-US" sz="3399" dirty="0" err="1">
                <a:solidFill>
                  <a:srgbClr val="2B2C30"/>
                </a:solidFill>
                <a:latin typeface="Canva Sans"/>
              </a:rPr>
              <a:t>refreshInterval</a:t>
            </a:r>
            <a:r>
              <a:rPr lang="en-US" sz="3399" dirty="0">
                <a:solidFill>
                  <a:srgbClr val="2B2C30"/>
                </a:solidFill>
                <a:latin typeface="Canva Sans"/>
              </a:rPr>
              <a:t>) at runtime.</a:t>
            </a:r>
          </a:p>
          <a:p>
            <a:pPr marL="734059" lvl="1" indent="-367030">
              <a:lnSpc>
                <a:spcPts val="4759"/>
              </a:lnSpc>
              <a:buFont typeface="Arial"/>
              <a:buChar char="•"/>
            </a:pPr>
            <a:r>
              <a:rPr lang="en-US" sz="3399" dirty="0">
                <a:solidFill>
                  <a:srgbClr val="2B2C30"/>
                </a:solidFill>
                <a:latin typeface="Canva Sans"/>
              </a:rPr>
              <a:t>Ability of rate limiting to block clients for duration.</a:t>
            </a:r>
          </a:p>
          <a:p>
            <a:pPr>
              <a:lnSpc>
                <a:spcPts val="4759"/>
              </a:lnSpc>
            </a:pPr>
            <a:endParaRPr lang="en-US" sz="3399" dirty="0">
              <a:solidFill>
                <a:srgbClr val="2B2C30"/>
              </a:solidFill>
              <a:latin typeface="Canv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7617916" y="4274503"/>
            <a:ext cx="3583484" cy="1545295"/>
          </a:xfrm>
          <a:prstGeom prst="rect">
            <a:avLst/>
          </a:prstGeom>
        </p:spPr>
        <p:txBody>
          <a:bodyPr wrap="square" lIns="0" tIns="0" rIns="0" bIns="0" rtlCol="0" anchor="t">
            <a:spAutoFit/>
          </a:bodyPr>
          <a:lstStyle/>
          <a:p>
            <a:pPr algn="ctr">
              <a:lnSpc>
                <a:spcPts val="12880"/>
              </a:lnSpc>
            </a:pPr>
            <a:r>
              <a:rPr lang="en-US" sz="9200" dirty="0">
                <a:solidFill>
                  <a:srgbClr val="000000"/>
                </a:solidFill>
                <a:latin typeface="Canva Sans Bold"/>
              </a:rPr>
              <a:t>Q &amp; 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2195272" y="4024874"/>
            <a:ext cx="6319425" cy="1118626"/>
          </a:xfrm>
          <a:prstGeom prst="rect">
            <a:avLst/>
          </a:prstGeom>
        </p:spPr>
        <p:txBody>
          <a:bodyPr lIns="0" tIns="0" rIns="0" bIns="0" rtlCol="0" anchor="t">
            <a:spAutoFit/>
          </a:bodyPr>
          <a:lstStyle/>
          <a:p>
            <a:pPr>
              <a:lnSpc>
                <a:spcPts val="9218"/>
              </a:lnSpc>
              <a:spcBef>
                <a:spcPct val="0"/>
              </a:spcBef>
            </a:pPr>
            <a:r>
              <a:rPr lang="en-US" sz="6584" spc="1494">
                <a:solidFill>
                  <a:srgbClr val="2B2C30"/>
                </a:solidFill>
                <a:latin typeface="DM Serif Display"/>
              </a:rPr>
              <a:t>AGENDA</a:t>
            </a:r>
          </a:p>
        </p:txBody>
      </p:sp>
      <p:sp>
        <p:nvSpPr>
          <p:cNvPr id="3" name="TextBox 3"/>
          <p:cNvSpPr txBox="1"/>
          <p:nvPr/>
        </p:nvSpPr>
        <p:spPr>
          <a:xfrm>
            <a:off x="9627435" y="-59997"/>
            <a:ext cx="7631865" cy="12550102"/>
          </a:xfrm>
          <a:prstGeom prst="rect">
            <a:avLst/>
          </a:prstGeom>
        </p:spPr>
        <p:txBody>
          <a:bodyPr lIns="0" tIns="0" rIns="0" bIns="0" rtlCol="0" anchor="t">
            <a:spAutoFit/>
          </a:bodyPr>
          <a:lstStyle/>
          <a:p>
            <a:pPr marL="670588" lvl="1" indent="-335294">
              <a:lnSpc>
                <a:spcPts val="5808"/>
              </a:lnSpc>
              <a:buFont typeface="Arial"/>
              <a:buChar char="•"/>
            </a:pPr>
            <a:r>
              <a:rPr lang="en-US" sz="3106" dirty="0">
                <a:solidFill>
                  <a:srgbClr val="2B2C30"/>
                </a:solidFill>
                <a:latin typeface="Public Sans"/>
              </a:rPr>
              <a:t>Introduction</a:t>
            </a:r>
          </a:p>
          <a:p>
            <a:pPr marL="670588" lvl="1" indent="-335294">
              <a:lnSpc>
                <a:spcPts val="5808"/>
              </a:lnSpc>
              <a:buFont typeface="Arial"/>
              <a:buChar char="•"/>
            </a:pPr>
            <a:r>
              <a:rPr lang="en-US" sz="3106" dirty="0">
                <a:solidFill>
                  <a:srgbClr val="2B2C30"/>
                </a:solidFill>
                <a:latin typeface="Public Sans"/>
              </a:rPr>
              <a:t>Craft Demo / Case study Statement</a:t>
            </a:r>
          </a:p>
          <a:p>
            <a:pPr marL="670588" lvl="1" indent="-335294">
              <a:lnSpc>
                <a:spcPts val="5808"/>
              </a:lnSpc>
              <a:buFont typeface="Arial"/>
              <a:buChar char="•"/>
            </a:pPr>
            <a:r>
              <a:rPr lang="en-US" sz="3106" dirty="0">
                <a:solidFill>
                  <a:srgbClr val="2B2C30"/>
                </a:solidFill>
                <a:latin typeface="Public Sans"/>
              </a:rPr>
              <a:t>Assumptions</a:t>
            </a:r>
          </a:p>
          <a:p>
            <a:pPr marL="670588" lvl="1" indent="-335294">
              <a:lnSpc>
                <a:spcPts val="5808"/>
              </a:lnSpc>
              <a:buFont typeface="Arial"/>
              <a:buChar char="•"/>
            </a:pPr>
            <a:r>
              <a:rPr lang="en-US" sz="3106" dirty="0">
                <a:solidFill>
                  <a:srgbClr val="2B2C30"/>
                </a:solidFill>
                <a:latin typeface="Public Sans"/>
              </a:rPr>
              <a:t>Use Case </a:t>
            </a:r>
          </a:p>
          <a:p>
            <a:pPr marL="670588" lvl="1" indent="-335294">
              <a:lnSpc>
                <a:spcPts val="5808"/>
              </a:lnSpc>
              <a:buFont typeface="Arial"/>
              <a:buChar char="•"/>
            </a:pPr>
            <a:r>
              <a:rPr lang="en-US" sz="3106" dirty="0">
                <a:solidFill>
                  <a:srgbClr val="2B2C30"/>
                </a:solidFill>
                <a:latin typeface="Public Sans"/>
              </a:rPr>
              <a:t>Architecture </a:t>
            </a:r>
          </a:p>
          <a:p>
            <a:pPr marL="670588" lvl="1" indent="-335294">
              <a:lnSpc>
                <a:spcPts val="5808"/>
              </a:lnSpc>
              <a:buFont typeface="Arial"/>
              <a:buChar char="•"/>
            </a:pPr>
            <a:r>
              <a:rPr lang="en-US" sz="3106" dirty="0">
                <a:solidFill>
                  <a:srgbClr val="2B2C30"/>
                </a:solidFill>
                <a:latin typeface="Public Sans"/>
              </a:rPr>
              <a:t>Usage - Gateway / Service</a:t>
            </a:r>
          </a:p>
          <a:p>
            <a:pPr marL="670588" lvl="1" indent="-335294">
              <a:lnSpc>
                <a:spcPts val="5808"/>
              </a:lnSpc>
              <a:buFont typeface="Arial"/>
              <a:buChar char="•"/>
            </a:pPr>
            <a:r>
              <a:rPr lang="en-US" sz="3106" dirty="0">
                <a:solidFill>
                  <a:srgbClr val="2B2C30"/>
                </a:solidFill>
                <a:latin typeface="Public Sans"/>
              </a:rPr>
              <a:t>Entity - Config</a:t>
            </a:r>
          </a:p>
          <a:p>
            <a:pPr marL="670588" lvl="1" indent="-335294">
              <a:lnSpc>
                <a:spcPts val="5808"/>
              </a:lnSpc>
              <a:buFont typeface="Arial"/>
              <a:buChar char="•"/>
            </a:pPr>
            <a:r>
              <a:rPr lang="en-US" sz="3106" dirty="0">
                <a:solidFill>
                  <a:srgbClr val="2B2C30"/>
                </a:solidFill>
                <a:latin typeface="Public Sans"/>
              </a:rPr>
              <a:t>Class Diagram</a:t>
            </a:r>
          </a:p>
          <a:p>
            <a:pPr marL="670588" lvl="1" indent="-335294">
              <a:lnSpc>
                <a:spcPts val="5808"/>
              </a:lnSpc>
              <a:buFont typeface="Arial"/>
              <a:buChar char="•"/>
            </a:pPr>
            <a:r>
              <a:rPr lang="en-US" sz="3106" dirty="0">
                <a:solidFill>
                  <a:srgbClr val="2B2C30"/>
                </a:solidFill>
                <a:latin typeface="Public Sans"/>
              </a:rPr>
              <a:t>Algorithms</a:t>
            </a:r>
          </a:p>
          <a:p>
            <a:pPr marL="670588" lvl="1" indent="-335294">
              <a:lnSpc>
                <a:spcPts val="5808"/>
              </a:lnSpc>
              <a:buFont typeface="Arial"/>
              <a:buChar char="•"/>
            </a:pPr>
            <a:r>
              <a:rPr lang="en-US" sz="3106" dirty="0">
                <a:solidFill>
                  <a:srgbClr val="2B2C30"/>
                </a:solidFill>
                <a:latin typeface="Public Sans"/>
              </a:rPr>
              <a:t>Code Walkthrough</a:t>
            </a:r>
          </a:p>
          <a:p>
            <a:pPr marL="670588" lvl="1" indent="-335294">
              <a:lnSpc>
                <a:spcPts val="5808"/>
              </a:lnSpc>
              <a:buFont typeface="Arial"/>
              <a:buChar char="•"/>
            </a:pPr>
            <a:r>
              <a:rPr lang="en-US" sz="3106" dirty="0">
                <a:solidFill>
                  <a:srgbClr val="2B2C30"/>
                </a:solidFill>
                <a:latin typeface="Public Sans"/>
              </a:rPr>
              <a:t>Testing</a:t>
            </a:r>
          </a:p>
          <a:p>
            <a:pPr marL="670588" lvl="1" indent="-335294">
              <a:lnSpc>
                <a:spcPts val="5808"/>
              </a:lnSpc>
              <a:buFont typeface="Arial"/>
              <a:buChar char="•"/>
            </a:pPr>
            <a:r>
              <a:rPr lang="en-US" sz="3106" dirty="0">
                <a:solidFill>
                  <a:srgbClr val="2B2C30"/>
                </a:solidFill>
                <a:latin typeface="Public Sans"/>
              </a:rPr>
              <a:t>Problems</a:t>
            </a:r>
          </a:p>
          <a:p>
            <a:pPr marL="670588" lvl="1" indent="-335294">
              <a:lnSpc>
                <a:spcPts val="5808"/>
              </a:lnSpc>
              <a:buFont typeface="Arial"/>
              <a:buChar char="•"/>
            </a:pPr>
            <a:r>
              <a:rPr lang="en-US" sz="3106" dirty="0">
                <a:solidFill>
                  <a:srgbClr val="2B2C30"/>
                </a:solidFill>
                <a:latin typeface="Public Sans"/>
              </a:rPr>
              <a:t>Enhancements</a:t>
            </a:r>
          </a:p>
          <a:p>
            <a:pPr marL="670588" lvl="1" indent="-335294">
              <a:lnSpc>
                <a:spcPts val="5808"/>
              </a:lnSpc>
              <a:buFont typeface="Arial"/>
              <a:buChar char="•"/>
            </a:pPr>
            <a:r>
              <a:rPr lang="en-US" sz="3106" dirty="0">
                <a:solidFill>
                  <a:srgbClr val="2B2C30"/>
                </a:solidFill>
                <a:latin typeface="Public Sans"/>
              </a:rPr>
              <a:t>Q&amp;A</a:t>
            </a:r>
          </a:p>
          <a:p>
            <a:pPr>
              <a:lnSpc>
                <a:spcPts val="5808"/>
              </a:lnSpc>
            </a:pPr>
            <a:endParaRPr lang="en-US" sz="3106" dirty="0">
              <a:solidFill>
                <a:srgbClr val="2B2C30"/>
              </a:solidFill>
              <a:latin typeface="Public Sans"/>
            </a:endParaRPr>
          </a:p>
          <a:p>
            <a:pPr>
              <a:lnSpc>
                <a:spcPts val="5808"/>
              </a:lnSpc>
            </a:pPr>
            <a:endParaRPr lang="en-US" sz="3106" dirty="0">
              <a:solidFill>
                <a:srgbClr val="2B2C30"/>
              </a:solidFill>
              <a:latin typeface="Public Sans"/>
            </a:endParaRPr>
          </a:p>
          <a:p>
            <a:pPr>
              <a:lnSpc>
                <a:spcPts val="5808"/>
              </a:lnSpc>
            </a:pPr>
            <a:endParaRPr lang="en-US" sz="3106" dirty="0">
              <a:solidFill>
                <a:srgbClr val="2B2C30"/>
              </a:solidFill>
              <a:latin typeface="Public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5680234" y="4274503"/>
            <a:ext cx="6927532"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387126"/>
            <a:ext cx="16230600" cy="695591"/>
          </a:xfrm>
          <a:prstGeom prst="rect">
            <a:avLst/>
          </a:prstGeom>
        </p:spPr>
        <p:txBody>
          <a:bodyPr lIns="0" tIns="0" rIns="0" bIns="0" rtlCol="0" anchor="t">
            <a:spAutoFit/>
          </a:bodyPr>
          <a:lstStyle/>
          <a:p>
            <a:pPr>
              <a:lnSpc>
                <a:spcPts val="5760"/>
              </a:lnSpc>
              <a:spcBef>
                <a:spcPct val="0"/>
              </a:spcBef>
            </a:pPr>
            <a:r>
              <a:rPr lang="en-US" sz="4114" spc="933">
                <a:solidFill>
                  <a:srgbClr val="2B2C30"/>
                </a:solidFill>
                <a:latin typeface="Public Sans Bold"/>
              </a:rPr>
              <a:t>INTRODUCTION</a:t>
            </a:r>
          </a:p>
        </p:txBody>
      </p:sp>
      <p:sp>
        <p:nvSpPr>
          <p:cNvPr id="3" name="AutoShape 3"/>
          <p:cNvSpPr/>
          <p:nvPr/>
        </p:nvSpPr>
        <p:spPr>
          <a:xfrm flipV="1">
            <a:off x="1028711" y="1033462"/>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15345" y="1300316"/>
            <a:ext cx="15291240" cy="9249712"/>
          </a:xfrm>
          <a:prstGeom prst="rect">
            <a:avLst/>
          </a:prstGeom>
        </p:spPr>
        <p:txBody>
          <a:bodyPr lIns="0" tIns="0" rIns="0" bIns="0" rtlCol="0" anchor="t">
            <a:spAutoFit/>
          </a:bodyPr>
          <a:lstStyle/>
          <a:p>
            <a:pPr marL="692746" lvl="1" indent="-346373">
              <a:lnSpc>
                <a:spcPts val="5230"/>
              </a:lnSpc>
              <a:buFont typeface="Arial"/>
              <a:buChar char="•"/>
            </a:pPr>
            <a:r>
              <a:rPr lang="en-US" sz="3208" dirty="0">
                <a:solidFill>
                  <a:srgbClr val="2B2C30"/>
                </a:solidFill>
                <a:latin typeface="Canva Sans"/>
              </a:rPr>
              <a:t>~11 years of experience working on Java, Spring, Spring Boot, REST. Mentored teammates and juniors.</a:t>
            </a:r>
          </a:p>
          <a:p>
            <a:pPr marL="692746" lvl="1" indent="-346373">
              <a:lnSpc>
                <a:spcPts val="5230"/>
              </a:lnSpc>
              <a:buFont typeface="Arial"/>
              <a:buChar char="•"/>
            </a:pPr>
            <a:r>
              <a:rPr lang="en-US" sz="3208" dirty="0">
                <a:solidFill>
                  <a:srgbClr val="2B2C30"/>
                </a:solidFill>
                <a:latin typeface="Canva Sans"/>
              </a:rPr>
              <a:t>Knowledge of Cloud services</a:t>
            </a:r>
          </a:p>
          <a:p>
            <a:pPr marL="692746" lvl="1" indent="-346373">
              <a:lnSpc>
                <a:spcPts val="5230"/>
              </a:lnSpc>
              <a:buFont typeface="Arial"/>
              <a:buChar char="•"/>
            </a:pPr>
            <a:r>
              <a:rPr lang="en-US" sz="3208" dirty="0">
                <a:solidFill>
                  <a:srgbClr val="2B2C30"/>
                </a:solidFill>
                <a:latin typeface="Canva Sans"/>
              </a:rPr>
              <a:t>Currently working with NAB as Senior Consultant</a:t>
            </a:r>
          </a:p>
          <a:p>
            <a:pPr marL="692746" lvl="1" indent="-346373">
              <a:lnSpc>
                <a:spcPts val="5230"/>
              </a:lnSpc>
              <a:buFont typeface="Arial"/>
              <a:buChar char="•"/>
            </a:pPr>
            <a:r>
              <a:rPr lang="en-US" sz="3208" dirty="0">
                <a:solidFill>
                  <a:srgbClr val="2B2C30"/>
                </a:solidFill>
                <a:latin typeface="Canva Sans"/>
              </a:rPr>
              <a:t>Latest Project: Internal trading application which involves Data from upstream services to our system and process it to store in Database and enable downstream clients to consume.</a:t>
            </a:r>
          </a:p>
          <a:p>
            <a:pPr marL="692746" lvl="1" indent="-346373">
              <a:lnSpc>
                <a:spcPts val="5230"/>
              </a:lnSpc>
              <a:buFont typeface="Arial"/>
              <a:buChar char="•"/>
            </a:pPr>
            <a:r>
              <a:rPr lang="en-US" sz="3208" dirty="0">
                <a:solidFill>
                  <a:srgbClr val="2B2C30"/>
                </a:solidFill>
                <a:latin typeface="Canva Sans"/>
              </a:rPr>
              <a:t>Tech Stack : Java, Spring Boot, REST, Kafka, Gitlab, Teamcity, Docker, AWS</a:t>
            </a:r>
          </a:p>
          <a:p>
            <a:pPr marL="692746" lvl="1" indent="-346373">
              <a:lnSpc>
                <a:spcPts val="5230"/>
              </a:lnSpc>
              <a:buFont typeface="Arial"/>
              <a:buChar char="•"/>
            </a:pPr>
            <a:r>
              <a:rPr lang="en-US" sz="3208" dirty="0">
                <a:solidFill>
                  <a:srgbClr val="2B2C30"/>
                </a:solidFill>
                <a:latin typeface="Canva Sans"/>
              </a:rPr>
              <a:t>Previous Experience:</a:t>
            </a:r>
          </a:p>
          <a:p>
            <a:pPr>
              <a:lnSpc>
                <a:spcPts val="5230"/>
              </a:lnSpc>
            </a:pPr>
            <a:r>
              <a:rPr lang="en-US" sz="3208" dirty="0">
                <a:solidFill>
                  <a:srgbClr val="2B2C30"/>
                </a:solidFill>
                <a:latin typeface="Canva Sans"/>
              </a:rPr>
              <a:t>       </a:t>
            </a:r>
            <a:r>
              <a:rPr lang="en-US" sz="3208" dirty="0" err="1">
                <a:solidFill>
                  <a:srgbClr val="2B2C30"/>
                </a:solidFill>
                <a:latin typeface="Canva Sans"/>
              </a:rPr>
              <a:t>Natwest</a:t>
            </a:r>
            <a:r>
              <a:rPr lang="en-US" sz="3208" dirty="0">
                <a:solidFill>
                  <a:srgbClr val="2B2C30"/>
                </a:solidFill>
                <a:latin typeface="Canva Sans"/>
              </a:rPr>
              <a:t> Group - 6.5 years (Lead Engineer)</a:t>
            </a:r>
          </a:p>
          <a:p>
            <a:pPr>
              <a:lnSpc>
                <a:spcPts val="4973"/>
              </a:lnSpc>
            </a:pPr>
            <a:r>
              <a:rPr lang="en-US" sz="3208" dirty="0">
                <a:solidFill>
                  <a:srgbClr val="2B2C30"/>
                </a:solidFill>
                <a:latin typeface="Canva Sans"/>
              </a:rPr>
              <a:t>       Publicis Sapient - 5 months (Senior Software Developer)</a:t>
            </a:r>
          </a:p>
          <a:p>
            <a:pPr>
              <a:lnSpc>
                <a:spcPts val="5230"/>
              </a:lnSpc>
            </a:pPr>
            <a:r>
              <a:rPr lang="en-US" sz="3208" dirty="0">
                <a:solidFill>
                  <a:srgbClr val="2B2C30"/>
                </a:solidFill>
                <a:latin typeface="Canva Sans"/>
              </a:rPr>
              <a:t>       </a:t>
            </a:r>
            <a:r>
              <a:rPr lang="en-US" sz="3208" dirty="0" err="1">
                <a:solidFill>
                  <a:srgbClr val="2B2C30"/>
                </a:solidFill>
                <a:latin typeface="Canva Sans"/>
              </a:rPr>
              <a:t>Raremile</a:t>
            </a:r>
            <a:r>
              <a:rPr lang="en-US" sz="3208" dirty="0">
                <a:solidFill>
                  <a:srgbClr val="2B2C30"/>
                </a:solidFill>
                <a:latin typeface="Canva Sans"/>
              </a:rPr>
              <a:t> - ~1 year (Software Developer)</a:t>
            </a:r>
          </a:p>
          <a:p>
            <a:pPr>
              <a:lnSpc>
                <a:spcPts val="5230"/>
              </a:lnSpc>
            </a:pPr>
            <a:r>
              <a:rPr lang="en-US" sz="3208" dirty="0">
                <a:solidFill>
                  <a:srgbClr val="2B2C30"/>
                </a:solidFill>
                <a:latin typeface="Canva Sans"/>
              </a:rPr>
              <a:t>       Accenture - ~3 years (Software Developer)</a:t>
            </a:r>
          </a:p>
          <a:p>
            <a:pPr>
              <a:lnSpc>
                <a:spcPts val="5230"/>
              </a:lnSpc>
            </a:pPr>
            <a:endParaRPr lang="en-US" sz="3208" dirty="0">
              <a:solidFill>
                <a:srgbClr val="2B2C30"/>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739014" y="625024"/>
            <a:ext cx="16230600" cy="721626"/>
          </a:xfrm>
          <a:prstGeom prst="rect">
            <a:avLst/>
          </a:prstGeom>
        </p:spPr>
        <p:txBody>
          <a:bodyPr lIns="0" tIns="0" rIns="0" bIns="0" rtlCol="0" anchor="t">
            <a:spAutoFit/>
          </a:bodyPr>
          <a:lstStyle/>
          <a:p>
            <a:pPr>
              <a:lnSpc>
                <a:spcPts val="5900"/>
              </a:lnSpc>
              <a:spcBef>
                <a:spcPct val="0"/>
              </a:spcBef>
            </a:pPr>
            <a:r>
              <a:rPr lang="en-US" sz="4214" spc="956">
                <a:solidFill>
                  <a:srgbClr val="2B2C30"/>
                </a:solidFill>
                <a:latin typeface="Public Sans Bold"/>
              </a:rPr>
              <a:t>REQUIREMENT</a:t>
            </a:r>
          </a:p>
        </p:txBody>
      </p:sp>
      <p:sp>
        <p:nvSpPr>
          <p:cNvPr id="3" name="AutoShape 3"/>
          <p:cNvSpPr/>
          <p:nvPr/>
        </p:nvSpPr>
        <p:spPr>
          <a:xfrm flipV="1">
            <a:off x="471141" y="1384522"/>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0" y="2033888"/>
            <a:ext cx="18288000" cy="6581140"/>
          </a:xfrm>
          <a:prstGeom prst="rect">
            <a:avLst/>
          </a:prstGeom>
        </p:spPr>
        <p:txBody>
          <a:bodyPr lIns="0" tIns="0" rIns="0" bIns="0" rtlCol="0" anchor="t">
            <a:spAutoFit/>
          </a:bodyPr>
          <a:lstStyle/>
          <a:p>
            <a:pPr algn="ctr">
              <a:lnSpc>
                <a:spcPts val="4759"/>
              </a:lnSpc>
            </a:pPr>
            <a:r>
              <a:rPr lang="en-US" sz="3399">
                <a:solidFill>
                  <a:srgbClr val="2B2C30"/>
                </a:solidFill>
                <a:latin typeface="Canva Sans"/>
              </a:rPr>
              <a:t>“Web Services like AWS and Intuit impose Rate Limits on how many Requests per Second a Client can make. For example, you can only poll the AWS CloudFormation Status Service less than 30 times/second.</a:t>
            </a:r>
          </a:p>
          <a:p>
            <a:pPr algn="ctr">
              <a:lnSpc>
                <a:spcPts val="4759"/>
              </a:lnSpc>
            </a:pPr>
            <a:r>
              <a:rPr lang="en-US" sz="3399">
                <a:solidFill>
                  <a:srgbClr val="2B2C30"/>
                </a:solidFill>
                <a:latin typeface="Canva Sans"/>
              </a:rPr>
              <a:t>Design a solution for a Rate-Limiting Scheme under these conditions:</a:t>
            </a:r>
          </a:p>
          <a:p>
            <a:pPr algn="ctr">
              <a:lnSpc>
                <a:spcPts val="4759"/>
              </a:lnSpc>
            </a:pPr>
            <a:r>
              <a:rPr lang="en-US" sz="3399">
                <a:solidFill>
                  <a:srgbClr val="2B2C30"/>
                </a:solidFill>
                <a:latin typeface="Canva Sans"/>
              </a:rPr>
              <a:t>A single DataCenter/region</a:t>
            </a:r>
          </a:p>
          <a:p>
            <a:pPr algn="ctr">
              <a:lnSpc>
                <a:spcPts val="4759"/>
              </a:lnSpc>
            </a:pPr>
            <a:r>
              <a:rPr lang="en-US" sz="3399">
                <a:solidFill>
                  <a:srgbClr val="2B2C30"/>
                </a:solidFill>
                <a:latin typeface="Canva Sans"/>
              </a:rPr>
              <a:t>We have different Web Services and want to impose different rate-limits on them</a:t>
            </a:r>
          </a:p>
          <a:p>
            <a:pPr algn="ctr">
              <a:lnSpc>
                <a:spcPts val="4759"/>
              </a:lnSpc>
            </a:pPr>
            <a:r>
              <a:rPr lang="en-US" sz="3399">
                <a:solidFill>
                  <a:srgbClr val="2B2C30"/>
                </a:solidFill>
                <a:latin typeface="Canva Sans"/>
              </a:rPr>
              <a:t>Each Client has a Client Id</a:t>
            </a:r>
          </a:p>
          <a:p>
            <a:pPr algn="ctr">
              <a:lnSpc>
                <a:spcPts val="4759"/>
              </a:lnSpc>
            </a:pPr>
            <a:r>
              <a:rPr lang="en-US" sz="3399">
                <a:solidFill>
                  <a:srgbClr val="2B2C30"/>
                </a:solidFill>
                <a:latin typeface="Canva Sans"/>
              </a:rPr>
              <a:t>Each Client has a different Rate-Limit per Web Service</a:t>
            </a:r>
          </a:p>
          <a:p>
            <a:pPr algn="ctr">
              <a:lnSpc>
                <a:spcPts val="4759"/>
              </a:lnSpc>
            </a:pPr>
            <a:r>
              <a:rPr lang="en-US" sz="3399">
                <a:solidFill>
                  <a:srgbClr val="2B2C30"/>
                </a:solidFill>
                <a:latin typeface="Canva Sans"/>
              </a:rPr>
              <a:t>Be sure to explain any issues you can think of! For example, what if 1000 Clients all make simultaneous calls to the same Web Service?”</a:t>
            </a:r>
          </a:p>
          <a:p>
            <a:pPr algn="ctr">
              <a:lnSpc>
                <a:spcPts val="4759"/>
              </a:lnSpc>
            </a:pPr>
            <a:endParaRPr lang="en-US" sz="3399">
              <a:solidFill>
                <a:srgbClr val="2B2C30"/>
              </a:solidFill>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82" y="609600"/>
            <a:ext cx="16230600" cy="695591"/>
          </a:xfrm>
          <a:prstGeom prst="rect">
            <a:avLst/>
          </a:prstGeom>
        </p:spPr>
        <p:txBody>
          <a:bodyPr lIns="0" tIns="0" rIns="0" bIns="0" rtlCol="0" anchor="t">
            <a:spAutoFit/>
          </a:bodyPr>
          <a:lstStyle/>
          <a:p>
            <a:pPr>
              <a:lnSpc>
                <a:spcPts val="5760"/>
              </a:lnSpc>
              <a:spcBef>
                <a:spcPct val="0"/>
              </a:spcBef>
            </a:pPr>
            <a:r>
              <a:rPr lang="en-US" sz="4114" spc="933">
                <a:solidFill>
                  <a:srgbClr val="2B2C30"/>
                </a:solidFill>
                <a:latin typeface="Public Sans Bold"/>
              </a:rPr>
              <a:t>ASSUMPTIONS</a:t>
            </a:r>
          </a:p>
        </p:txBody>
      </p:sp>
      <p:sp>
        <p:nvSpPr>
          <p:cNvPr id="3" name="AutoShape 3"/>
          <p:cNvSpPr/>
          <p:nvPr/>
        </p:nvSpPr>
        <p:spPr>
          <a:xfrm flipV="1">
            <a:off x="1028695" y="1309954"/>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801141" y="1591512"/>
            <a:ext cx="16436341" cy="7296934"/>
          </a:xfrm>
          <a:prstGeom prst="rect">
            <a:avLst/>
          </a:prstGeom>
        </p:spPr>
        <p:txBody>
          <a:bodyPr lIns="0" tIns="0" rIns="0" bIns="0" rtlCol="0" anchor="t">
            <a:spAutoFit/>
          </a:bodyPr>
          <a:lstStyle/>
          <a:p>
            <a:pPr marL="732332" lvl="1" indent="-366166" algn="just">
              <a:lnSpc>
                <a:spcPts val="4748"/>
              </a:lnSpc>
              <a:buFont typeface="Arial"/>
              <a:buChar char="•"/>
            </a:pPr>
            <a:r>
              <a:rPr lang="en-US" sz="2800" dirty="0">
                <a:solidFill>
                  <a:srgbClr val="2B2C30"/>
                </a:solidFill>
                <a:latin typeface="Canva Sans"/>
              </a:rPr>
              <a:t>Each Client has a </a:t>
            </a:r>
            <a:r>
              <a:rPr lang="en-US" sz="2800" dirty="0" err="1">
                <a:solidFill>
                  <a:srgbClr val="2B2C30"/>
                </a:solidFill>
                <a:latin typeface="Canva Sans"/>
              </a:rPr>
              <a:t>client_id</a:t>
            </a:r>
            <a:r>
              <a:rPr lang="en-US" sz="2800" dirty="0">
                <a:solidFill>
                  <a:srgbClr val="2B2C30"/>
                </a:solidFill>
                <a:latin typeface="Canva Sans"/>
              </a:rPr>
              <a:t> associated with each request.</a:t>
            </a:r>
          </a:p>
          <a:p>
            <a:pPr marL="732332" lvl="1" indent="-366166" algn="just">
              <a:lnSpc>
                <a:spcPts val="4748"/>
              </a:lnSpc>
              <a:buFont typeface="Arial"/>
              <a:buChar char="•"/>
            </a:pPr>
            <a:r>
              <a:rPr lang="en-US" sz="2800" dirty="0">
                <a:solidFill>
                  <a:srgbClr val="2B2C30"/>
                </a:solidFill>
                <a:latin typeface="Canva Sans"/>
              </a:rPr>
              <a:t>Each Client could have different rate limit for different web service. And if client specific rate limit is not specified for a service then web service’s default limit will be applicable.</a:t>
            </a:r>
          </a:p>
          <a:p>
            <a:pPr marL="732332" lvl="1" indent="-366166" algn="just">
              <a:lnSpc>
                <a:spcPts val="4748"/>
              </a:lnSpc>
              <a:buFont typeface="Arial"/>
              <a:buChar char="•"/>
            </a:pPr>
            <a:r>
              <a:rPr lang="en-US" sz="2800" dirty="0">
                <a:solidFill>
                  <a:srgbClr val="2B2C30"/>
                </a:solidFill>
                <a:latin typeface="Canva Sans"/>
              </a:rPr>
              <a:t>Single Data center/region in picture.</a:t>
            </a:r>
          </a:p>
          <a:p>
            <a:pPr marL="732332" lvl="1" indent="-366166" algn="just">
              <a:lnSpc>
                <a:spcPts val="4748"/>
              </a:lnSpc>
              <a:buFont typeface="Arial"/>
              <a:buChar char="•"/>
            </a:pPr>
            <a:r>
              <a:rPr lang="en-US" sz="2800" dirty="0">
                <a:solidFill>
                  <a:srgbClr val="2B2C30"/>
                </a:solidFill>
                <a:latin typeface="Canva Sans"/>
              </a:rPr>
              <a:t>If no client or service level rate limit is specified, request will be rejected as we </a:t>
            </a:r>
            <a:r>
              <a:rPr lang="en-US" sz="2800" dirty="0" err="1">
                <a:solidFill>
                  <a:srgbClr val="2B2C30"/>
                </a:solidFill>
                <a:latin typeface="Canva Sans"/>
              </a:rPr>
              <a:t>dont</a:t>
            </a:r>
            <a:r>
              <a:rPr lang="en-US" sz="2800" dirty="0">
                <a:solidFill>
                  <a:srgbClr val="2B2C30"/>
                </a:solidFill>
                <a:latin typeface="Canva Sans"/>
              </a:rPr>
              <a:t> want services to be bombarded with requests.</a:t>
            </a:r>
          </a:p>
          <a:p>
            <a:pPr marL="732332" lvl="1" indent="-366166" algn="just">
              <a:lnSpc>
                <a:spcPts val="4748"/>
              </a:lnSpc>
              <a:buFont typeface="Arial"/>
              <a:buChar char="•"/>
            </a:pPr>
            <a:r>
              <a:rPr lang="en-US" sz="2800" dirty="0">
                <a:solidFill>
                  <a:srgbClr val="2B2C30"/>
                </a:solidFill>
                <a:latin typeface="Canva Sans"/>
              </a:rPr>
              <a:t>Services implementing Rate limiting could be </a:t>
            </a:r>
            <a:r>
              <a:rPr lang="en-US" sz="2800" dirty="0" err="1">
                <a:solidFill>
                  <a:srgbClr val="2B2C30"/>
                </a:solidFill>
                <a:latin typeface="Canva Sans"/>
              </a:rPr>
              <a:t>seperate</a:t>
            </a:r>
            <a:r>
              <a:rPr lang="en-US" sz="2800" dirty="0">
                <a:solidFill>
                  <a:srgbClr val="2B2C30"/>
                </a:solidFill>
                <a:latin typeface="Canva Sans"/>
              </a:rPr>
              <a:t> microservices or could be behind gateway.</a:t>
            </a:r>
          </a:p>
          <a:p>
            <a:pPr marL="732332" lvl="1" indent="-366166" algn="just">
              <a:lnSpc>
                <a:spcPts val="5087"/>
              </a:lnSpc>
              <a:buFont typeface="Arial"/>
              <a:buChar char="•"/>
            </a:pPr>
            <a:r>
              <a:rPr lang="en-US" sz="2800" dirty="0">
                <a:solidFill>
                  <a:srgbClr val="2B2C30"/>
                </a:solidFill>
                <a:latin typeface="Canva Sans"/>
              </a:rPr>
              <a:t>Authentication and Authorization are implemented by either gateway or services </a:t>
            </a:r>
            <a:r>
              <a:rPr lang="en-US" sz="2800" dirty="0" err="1">
                <a:solidFill>
                  <a:srgbClr val="2B2C30"/>
                </a:solidFill>
                <a:latin typeface="Canva Sans"/>
              </a:rPr>
              <a:t>seperately</a:t>
            </a:r>
            <a:r>
              <a:rPr lang="en-US" sz="2800" dirty="0">
                <a:solidFill>
                  <a:srgbClr val="2B2C30"/>
                </a:solidFill>
                <a:latin typeface="Canva Sans"/>
              </a:rPr>
              <a:t>.</a:t>
            </a:r>
          </a:p>
          <a:p>
            <a:pPr marL="732332" lvl="1" indent="-366166" algn="just">
              <a:lnSpc>
                <a:spcPts val="4748"/>
              </a:lnSpc>
              <a:buFont typeface="Arial"/>
              <a:buChar char="•"/>
            </a:pPr>
            <a:r>
              <a:rPr lang="en-US" sz="2800" dirty="0" err="1">
                <a:solidFill>
                  <a:srgbClr val="2B2C30"/>
                </a:solidFill>
                <a:latin typeface="Canva Sans"/>
              </a:rPr>
              <a:t>Client_id</a:t>
            </a:r>
            <a:r>
              <a:rPr lang="en-US" sz="2800" dirty="0">
                <a:solidFill>
                  <a:srgbClr val="2B2C30"/>
                </a:solidFill>
                <a:latin typeface="Canva Sans"/>
              </a:rPr>
              <a:t> will be passed in request headers.</a:t>
            </a:r>
          </a:p>
          <a:p>
            <a:pPr marL="732332" lvl="1" indent="-366166" algn="just">
              <a:lnSpc>
                <a:spcPts val="4748"/>
              </a:lnSpc>
              <a:buFont typeface="Arial"/>
              <a:buChar char="•"/>
            </a:pPr>
            <a:r>
              <a:rPr lang="en-US" sz="2800" dirty="0">
                <a:solidFill>
                  <a:srgbClr val="2B2C30"/>
                </a:solidFill>
                <a:latin typeface="Canva Sans"/>
              </a:rPr>
              <a:t>Fetching </a:t>
            </a:r>
            <a:r>
              <a:rPr lang="en-US" sz="2800" dirty="0" err="1">
                <a:solidFill>
                  <a:srgbClr val="2B2C30"/>
                </a:solidFill>
                <a:latin typeface="Canva Sans"/>
              </a:rPr>
              <a:t>service_id</a:t>
            </a:r>
            <a:r>
              <a:rPr lang="en-US" sz="2800" dirty="0">
                <a:solidFill>
                  <a:srgbClr val="2B2C30"/>
                </a:solidFill>
                <a:latin typeface="Canva Sans"/>
              </a:rPr>
              <a:t> from request header or /route mapping to service</a:t>
            </a:r>
            <a:r>
              <a:rPr lang="en-US" sz="3391" dirty="0">
                <a:solidFill>
                  <a:srgbClr val="2B2C30"/>
                </a:solidFill>
                <a:latin typeface="Canva Sans"/>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33450"/>
            <a:ext cx="16230600" cy="747661"/>
          </a:xfrm>
          <a:prstGeom prst="rect">
            <a:avLst/>
          </a:prstGeom>
        </p:spPr>
        <p:txBody>
          <a:bodyPr lIns="0" tIns="0" rIns="0" bIns="0" rtlCol="0" anchor="t">
            <a:spAutoFit/>
          </a:bodyPr>
          <a:lstStyle/>
          <a:p>
            <a:pPr>
              <a:lnSpc>
                <a:spcPts val="6040"/>
              </a:lnSpc>
              <a:spcBef>
                <a:spcPct val="0"/>
              </a:spcBef>
            </a:pPr>
            <a:r>
              <a:rPr lang="en-US" sz="4314" spc="979">
                <a:solidFill>
                  <a:srgbClr val="2B2C30"/>
                </a:solidFill>
                <a:latin typeface="Public Sans Bold"/>
              </a:rPr>
              <a:t>ARCHITECTURE</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pic>
        <p:nvPicPr>
          <p:cNvPr id="13" name="Picture 12">
            <a:extLst>
              <a:ext uri="{FF2B5EF4-FFF2-40B4-BE49-F238E27FC236}">
                <a16:creationId xmlns:a16="http://schemas.microsoft.com/office/drawing/2014/main" id="{60259E28-CA1D-DEBE-426A-4C016199E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17828"/>
            <a:ext cx="14573250" cy="83548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06882" y="531453"/>
            <a:ext cx="16230600" cy="691600"/>
          </a:xfrm>
          <a:prstGeom prst="rect">
            <a:avLst/>
          </a:prstGeom>
        </p:spPr>
        <p:txBody>
          <a:bodyPr lIns="0" tIns="0" rIns="0" bIns="0" rtlCol="0" anchor="t">
            <a:spAutoFit/>
          </a:bodyPr>
          <a:lstStyle/>
          <a:p>
            <a:pPr>
              <a:lnSpc>
                <a:spcPts val="5900"/>
              </a:lnSpc>
              <a:spcBef>
                <a:spcPct val="0"/>
              </a:spcBef>
            </a:pPr>
            <a:r>
              <a:rPr lang="en-US" sz="4214" spc="956" dirty="0">
                <a:solidFill>
                  <a:srgbClr val="2B2C30"/>
                </a:solidFill>
                <a:latin typeface="Public Sans Bold"/>
              </a:rPr>
              <a:t>USAGE – GATEWAY / SERVICE</a:t>
            </a:r>
          </a:p>
        </p:txBody>
      </p:sp>
      <p:sp>
        <p:nvSpPr>
          <p:cNvPr id="5" name="AutoShape 5"/>
          <p:cNvSpPr/>
          <p:nvPr/>
        </p:nvSpPr>
        <p:spPr>
          <a:xfrm flipV="1">
            <a:off x="1006877" y="1257841"/>
            <a:ext cx="16230594" cy="38509"/>
          </a:xfrm>
          <a:prstGeom prst="line">
            <a:avLst/>
          </a:prstGeom>
          <a:ln w="9525" cap="flat">
            <a:solidFill>
              <a:srgbClr val="2B2C30"/>
            </a:solidFill>
            <a:prstDash val="solid"/>
            <a:headEnd type="none" w="sm" len="sm"/>
            <a:tailEnd type="none" w="sm" len="sm"/>
          </a:ln>
        </p:spPr>
      </p:sp>
      <p:sp>
        <p:nvSpPr>
          <p:cNvPr id="6" name="TextBox 6"/>
          <p:cNvSpPr txBox="1"/>
          <p:nvPr/>
        </p:nvSpPr>
        <p:spPr>
          <a:xfrm>
            <a:off x="1006877" y="1792785"/>
            <a:ext cx="17281123" cy="2387770"/>
          </a:xfrm>
          <a:prstGeom prst="rect">
            <a:avLst/>
          </a:prstGeom>
        </p:spPr>
        <p:txBody>
          <a:bodyPr lIns="0" tIns="0" rIns="0" bIns="0" rtlCol="0" anchor="t">
            <a:spAutoFit/>
          </a:bodyPr>
          <a:lstStyle/>
          <a:p>
            <a:pPr>
              <a:lnSpc>
                <a:spcPts val="4759"/>
              </a:lnSpc>
            </a:pPr>
            <a:r>
              <a:rPr lang="en-US" sz="3399" dirty="0">
                <a:solidFill>
                  <a:srgbClr val="2B2C30"/>
                </a:solidFill>
                <a:latin typeface="Canva Sans"/>
              </a:rPr>
              <a:t>GATEWAY:</a:t>
            </a:r>
          </a:p>
          <a:p>
            <a:pPr>
              <a:lnSpc>
                <a:spcPts val="4759"/>
              </a:lnSpc>
            </a:pPr>
            <a:endParaRPr lang="en-US" sz="3399" dirty="0">
              <a:solidFill>
                <a:srgbClr val="2B2C30"/>
              </a:solidFill>
              <a:latin typeface="Canva Sans"/>
            </a:endParaRPr>
          </a:p>
          <a:p>
            <a:pPr>
              <a:lnSpc>
                <a:spcPts val="4759"/>
              </a:lnSpc>
            </a:pPr>
            <a:r>
              <a:rPr lang="en-US" sz="2400" dirty="0">
                <a:solidFill>
                  <a:srgbClr val="2B2C30"/>
                </a:solidFill>
                <a:latin typeface="Canva Sans"/>
              </a:rPr>
              <a:t>If all the microservices are behind a service gateway, we can have all the clients and services rate limiting </a:t>
            </a:r>
          </a:p>
          <a:p>
            <a:pPr>
              <a:lnSpc>
                <a:spcPts val="4759"/>
              </a:lnSpc>
            </a:pPr>
            <a:r>
              <a:rPr lang="en-US" sz="2400" dirty="0">
                <a:solidFill>
                  <a:srgbClr val="2B2C30"/>
                </a:solidFill>
                <a:latin typeface="Canva Sans"/>
              </a:rPr>
              <a:t>details with gateway either via DB/Cache/configs.</a:t>
            </a:r>
          </a:p>
        </p:txBody>
      </p:sp>
      <p:pic>
        <p:nvPicPr>
          <p:cNvPr id="1028" name="Picture 4">
            <a:extLst>
              <a:ext uri="{FF2B5EF4-FFF2-40B4-BE49-F238E27FC236}">
                <a16:creationId xmlns:a16="http://schemas.microsoft.com/office/drawing/2014/main" id="{4534F705-7B19-7FD6-2DBF-5C4F2397D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5251588"/>
            <a:ext cx="11054308" cy="2101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971550"/>
            <a:ext cx="16230600" cy="4268413"/>
          </a:xfrm>
          <a:prstGeom prst="rect">
            <a:avLst/>
          </a:prstGeom>
        </p:spPr>
        <p:txBody>
          <a:bodyPr lIns="0" tIns="0" rIns="0" bIns="0" rtlCol="0" anchor="t">
            <a:spAutoFit/>
          </a:bodyPr>
          <a:lstStyle/>
          <a:p>
            <a:pPr>
              <a:lnSpc>
                <a:spcPts val="4798"/>
              </a:lnSpc>
            </a:pPr>
            <a:r>
              <a:rPr lang="en-US" sz="3427" dirty="0">
                <a:solidFill>
                  <a:srgbClr val="000000"/>
                </a:solidFill>
                <a:latin typeface="Canva Sans"/>
              </a:rPr>
              <a:t>WITHIN SERVICE:</a:t>
            </a:r>
          </a:p>
          <a:p>
            <a:pPr>
              <a:lnSpc>
                <a:spcPts val="4798"/>
              </a:lnSpc>
            </a:pPr>
            <a:endParaRPr lang="en-US" sz="3427" dirty="0">
              <a:solidFill>
                <a:srgbClr val="000000"/>
              </a:solidFill>
              <a:latin typeface="Canva Sans"/>
            </a:endParaRPr>
          </a:p>
          <a:p>
            <a:pPr>
              <a:lnSpc>
                <a:spcPts val="4798"/>
              </a:lnSpc>
            </a:pPr>
            <a:r>
              <a:rPr lang="en-US" sz="2400" dirty="0">
                <a:solidFill>
                  <a:srgbClr val="000000"/>
                </a:solidFill>
                <a:latin typeface="Canva Sans"/>
              </a:rPr>
              <a:t>In case Gateway doesn’t provide Rate limiting feature and due to constraints we can’t put rate limiting feature in gateway or services are not behind gateway. Each service can have their own rate limiting implementation and logic. </a:t>
            </a:r>
          </a:p>
          <a:p>
            <a:pPr>
              <a:lnSpc>
                <a:spcPts val="4798"/>
              </a:lnSpc>
            </a:pPr>
            <a:endParaRPr lang="en-US" sz="3427" dirty="0">
              <a:solidFill>
                <a:srgbClr val="000000"/>
              </a:solidFill>
              <a:latin typeface="Canva Sans"/>
            </a:endParaRPr>
          </a:p>
          <a:p>
            <a:pPr>
              <a:lnSpc>
                <a:spcPts val="4798"/>
              </a:lnSpc>
            </a:pPr>
            <a:endParaRPr lang="en-US" sz="3427" dirty="0">
              <a:solidFill>
                <a:srgbClr val="000000"/>
              </a:solidFill>
              <a:latin typeface="Canva Sans"/>
            </a:endParaRPr>
          </a:p>
        </p:txBody>
      </p:sp>
      <p:pic>
        <p:nvPicPr>
          <p:cNvPr id="3" name="Picture 2">
            <a:extLst>
              <a:ext uri="{FF2B5EF4-FFF2-40B4-BE49-F238E27FC236}">
                <a16:creationId xmlns:a16="http://schemas.microsoft.com/office/drawing/2014/main" id="{7796DB75-1926-60CA-2D92-687CCC949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399" y="5600700"/>
            <a:ext cx="10668001" cy="1833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307074"/>
            <a:ext cx="16230600" cy="721626"/>
          </a:xfrm>
          <a:prstGeom prst="rect">
            <a:avLst/>
          </a:prstGeom>
        </p:spPr>
        <p:txBody>
          <a:bodyPr lIns="0" tIns="0" rIns="0" bIns="0" rtlCol="0" anchor="t">
            <a:spAutoFit/>
          </a:bodyPr>
          <a:lstStyle/>
          <a:p>
            <a:pPr>
              <a:lnSpc>
                <a:spcPts val="5900"/>
              </a:lnSpc>
              <a:spcBef>
                <a:spcPct val="0"/>
              </a:spcBef>
            </a:pPr>
            <a:r>
              <a:rPr lang="en-US" sz="4214" spc="956">
                <a:solidFill>
                  <a:srgbClr val="2B2C30"/>
                </a:solidFill>
                <a:latin typeface="Public Sans Bold"/>
              </a:rPr>
              <a:t>ENTITY</a:t>
            </a:r>
          </a:p>
        </p:txBody>
      </p:sp>
      <p:sp>
        <p:nvSpPr>
          <p:cNvPr id="3" name="AutoShape 3"/>
          <p:cNvSpPr/>
          <p:nvPr/>
        </p:nvSpPr>
        <p:spPr>
          <a:xfrm flipV="1">
            <a:off x="1006877" y="1033462"/>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186658" y="1166032"/>
            <a:ext cx="16186942" cy="8804911"/>
          </a:xfrm>
          <a:prstGeom prst="rect">
            <a:avLst/>
          </a:prstGeom>
        </p:spPr>
        <p:txBody>
          <a:bodyPr lIns="0" tIns="0" rIns="0" bIns="0" rtlCol="0" anchor="t">
            <a:spAutoFit/>
          </a:bodyPr>
          <a:lstStyle/>
          <a:p>
            <a:pPr>
              <a:lnSpc>
                <a:spcPct val="150000"/>
              </a:lnSpc>
            </a:pPr>
            <a:r>
              <a:rPr lang="en-US" sz="2400" dirty="0">
                <a:solidFill>
                  <a:srgbClr val="2B2C30"/>
                </a:solidFill>
                <a:latin typeface="Canva Sans"/>
              </a:rPr>
              <a:t>public class </a:t>
            </a:r>
            <a:r>
              <a:rPr lang="en-US" sz="2400" dirty="0" err="1">
                <a:solidFill>
                  <a:srgbClr val="2B2C30"/>
                </a:solidFill>
                <a:latin typeface="Canva Sans"/>
              </a:rPr>
              <a:t>RateLimiterProperties</a:t>
            </a:r>
            <a:r>
              <a:rPr lang="en-US" sz="2400" dirty="0">
                <a:solidFill>
                  <a:srgbClr val="2B2C30"/>
                </a:solidFill>
                <a:latin typeface="Canva Sans"/>
              </a:rPr>
              <a:t> {</a:t>
            </a:r>
          </a:p>
          <a:p>
            <a:pPr>
              <a:lnSpc>
                <a:spcPct val="150000"/>
              </a:lnSpc>
            </a:pPr>
            <a:r>
              <a:rPr lang="en-US" sz="2400" dirty="0">
                <a:solidFill>
                  <a:srgbClr val="2B2C30"/>
                </a:solidFill>
                <a:latin typeface="Canva Sans"/>
              </a:rPr>
              <a:t>    private </a:t>
            </a:r>
            <a:r>
              <a:rPr lang="en-US" sz="2400" dirty="0" err="1">
                <a:solidFill>
                  <a:srgbClr val="2B2C30"/>
                </a:solidFill>
                <a:latin typeface="Canva Sans"/>
              </a:rPr>
              <a:t>boolean</a:t>
            </a:r>
            <a:r>
              <a:rPr lang="en-US" sz="2400" dirty="0">
                <a:solidFill>
                  <a:srgbClr val="2B2C30"/>
                </a:solidFill>
                <a:latin typeface="Canva Sans"/>
              </a:rPr>
              <a:t> enabled;</a:t>
            </a:r>
          </a:p>
          <a:p>
            <a:pPr>
              <a:lnSpc>
                <a:spcPct val="150000"/>
              </a:lnSpc>
            </a:pPr>
            <a:r>
              <a:rPr lang="en-US" sz="2400" dirty="0">
                <a:solidFill>
                  <a:srgbClr val="2B2C30"/>
                </a:solidFill>
                <a:latin typeface="Canva Sans"/>
              </a:rPr>
              <a:t>    private </a:t>
            </a:r>
            <a:r>
              <a:rPr lang="en-US" sz="2400" dirty="0" err="1">
                <a:solidFill>
                  <a:srgbClr val="2B2C30"/>
                </a:solidFill>
                <a:latin typeface="Canva Sans"/>
              </a:rPr>
              <a:t>RateLimiterType</a:t>
            </a:r>
            <a:r>
              <a:rPr lang="en-US" sz="2400" dirty="0">
                <a:solidFill>
                  <a:srgbClr val="2B2C30"/>
                </a:solidFill>
                <a:latin typeface="Canva Sans"/>
              </a:rPr>
              <a:t> algorithm;</a:t>
            </a:r>
          </a:p>
          <a:p>
            <a:pPr>
              <a:lnSpc>
                <a:spcPct val="150000"/>
              </a:lnSpc>
            </a:pPr>
            <a:r>
              <a:rPr lang="en-US" sz="2400" dirty="0">
                <a:solidFill>
                  <a:srgbClr val="2B2C30"/>
                </a:solidFill>
                <a:latin typeface="Canva Sans"/>
              </a:rPr>
              <a:t>    private Map&lt;String, Policy&gt; service = new HashMap&lt;&gt;();</a:t>
            </a:r>
          </a:p>
          <a:p>
            <a:pPr>
              <a:lnSpc>
                <a:spcPct val="150000"/>
              </a:lnSpc>
            </a:pPr>
            <a:endParaRPr lang="en-US" sz="2400" dirty="0">
              <a:solidFill>
                <a:srgbClr val="2B2C30"/>
              </a:solidFill>
              <a:latin typeface="Canva Sans"/>
            </a:endParaRPr>
          </a:p>
          <a:p>
            <a:pPr>
              <a:lnSpc>
                <a:spcPct val="150000"/>
              </a:lnSpc>
            </a:pPr>
            <a:r>
              <a:rPr lang="en-US" sz="2400" dirty="0">
                <a:solidFill>
                  <a:srgbClr val="2B2C30"/>
                </a:solidFill>
                <a:latin typeface="Canva Sans"/>
              </a:rPr>
              <a:t>    public static class Policy{</a:t>
            </a:r>
          </a:p>
          <a:p>
            <a:pPr>
              <a:lnSpc>
                <a:spcPct val="150000"/>
              </a:lnSpc>
            </a:pPr>
            <a:r>
              <a:rPr lang="en-US" sz="2400" dirty="0">
                <a:solidFill>
                  <a:srgbClr val="2B2C30"/>
                </a:solidFill>
                <a:latin typeface="Canva Sans"/>
              </a:rPr>
              <a:t>        private int limit;        </a:t>
            </a:r>
          </a:p>
          <a:p>
            <a:pPr>
              <a:lnSpc>
                <a:spcPct val="150000"/>
              </a:lnSpc>
            </a:pPr>
            <a:r>
              <a:rPr lang="en-US" sz="2400" dirty="0">
                <a:solidFill>
                  <a:srgbClr val="2B2C30"/>
                </a:solidFill>
                <a:latin typeface="Canva Sans"/>
              </a:rPr>
              <a:t>        private int </a:t>
            </a:r>
            <a:r>
              <a:rPr lang="en-US" sz="2400" dirty="0" err="1">
                <a:solidFill>
                  <a:srgbClr val="2B2C30"/>
                </a:solidFill>
                <a:latin typeface="Canva Sans"/>
              </a:rPr>
              <a:t>refreshInterval</a:t>
            </a:r>
            <a:r>
              <a:rPr lang="en-US" sz="2400" dirty="0">
                <a:solidFill>
                  <a:srgbClr val="2B2C30"/>
                </a:solidFill>
                <a:latin typeface="Canva Sans"/>
              </a:rPr>
              <a:t>;</a:t>
            </a:r>
          </a:p>
          <a:p>
            <a:pPr>
              <a:lnSpc>
                <a:spcPct val="150000"/>
              </a:lnSpc>
            </a:pPr>
            <a:r>
              <a:rPr lang="en-US" sz="2400" dirty="0">
                <a:solidFill>
                  <a:srgbClr val="2B2C30"/>
                </a:solidFill>
                <a:latin typeface="Canva Sans"/>
              </a:rPr>
              <a:t>        private Map&lt;String, </a:t>
            </a:r>
            <a:r>
              <a:rPr lang="en-US" sz="2400" dirty="0" err="1">
                <a:solidFill>
                  <a:srgbClr val="2B2C30"/>
                </a:solidFill>
                <a:latin typeface="Canva Sans"/>
              </a:rPr>
              <a:t>ClientPolicy</a:t>
            </a:r>
            <a:r>
              <a:rPr lang="en-US" sz="2400" dirty="0">
                <a:solidFill>
                  <a:srgbClr val="2B2C30"/>
                </a:solidFill>
                <a:latin typeface="Canva Sans"/>
              </a:rPr>
              <a:t>&gt; client = new HashMap&lt;&gt;();</a:t>
            </a:r>
          </a:p>
          <a:p>
            <a:pPr>
              <a:lnSpc>
                <a:spcPct val="150000"/>
              </a:lnSpc>
            </a:pPr>
            <a:r>
              <a:rPr lang="en-US" sz="2400" dirty="0">
                <a:solidFill>
                  <a:srgbClr val="2B2C30"/>
                </a:solidFill>
                <a:latin typeface="Canva Sans"/>
              </a:rPr>
              <a:t>    }</a:t>
            </a:r>
          </a:p>
          <a:p>
            <a:pPr>
              <a:lnSpc>
                <a:spcPct val="150000"/>
              </a:lnSpc>
            </a:pPr>
            <a:r>
              <a:rPr lang="en-US" sz="2400" dirty="0">
                <a:solidFill>
                  <a:srgbClr val="2B2C30"/>
                </a:solidFill>
                <a:latin typeface="Canva Sans"/>
              </a:rPr>
              <a:t>    public static class </a:t>
            </a:r>
            <a:r>
              <a:rPr lang="en-US" sz="2400" dirty="0" err="1">
                <a:solidFill>
                  <a:srgbClr val="2B2C30"/>
                </a:solidFill>
                <a:latin typeface="Canva Sans"/>
              </a:rPr>
              <a:t>ClientPolicy</a:t>
            </a:r>
            <a:r>
              <a:rPr lang="en-US" sz="2400" dirty="0">
                <a:solidFill>
                  <a:srgbClr val="2B2C30"/>
                </a:solidFill>
                <a:latin typeface="Canva Sans"/>
              </a:rPr>
              <a:t>{</a:t>
            </a:r>
          </a:p>
          <a:p>
            <a:pPr>
              <a:lnSpc>
                <a:spcPct val="150000"/>
              </a:lnSpc>
            </a:pPr>
            <a:r>
              <a:rPr lang="en-US" sz="2400" dirty="0">
                <a:solidFill>
                  <a:srgbClr val="2B2C30"/>
                </a:solidFill>
                <a:latin typeface="Canva Sans"/>
              </a:rPr>
              <a:t>        private int </a:t>
            </a:r>
            <a:r>
              <a:rPr lang="en-US" sz="2400" dirty="0" err="1">
                <a:solidFill>
                  <a:srgbClr val="2B2C30"/>
                </a:solidFill>
                <a:latin typeface="Canva Sans"/>
              </a:rPr>
              <a:t>clientLimit</a:t>
            </a:r>
            <a:r>
              <a:rPr lang="en-US" sz="2400" dirty="0">
                <a:solidFill>
                  <a:srgbClr val="2B2C30"/>
                </a:solidFill>
                <a:latin typeface="Canva Sans"/>
              </a:rPr>
              <a:t>;        </a:t>
            </a:r>
          </a:p>
          <a:p>
            <a:pPr>
              <a:lnSpc>
                <a:spcPct val="150000"/>
              </a:lnSpc>
            </a:pPr>
            <a:r>
              <a:rPr lang="en-US" sz="2400" dirty="0">
                <a:solidFill>
                  <a:srgbClr val="2B2C30"/>
                </a:solidFill>
                <a:latin typeface="Canva Sans"/>
              </a:rPr>
              <a:t>        private int </a:t>
            </a:r>
            <a:r>
              <a:rPr lang="en-US" sz="2400" dirty="0" err="1">
                <a:solidFill>
                  <a:srgbClr val="2B2C30"/>
                </a:solidFill>
                <a:latin typeface="Canva Sans"/>
              </a:rPr>
              <a:t>clientRefreshInterval</a:t>
            </a:r>
            <a:r>
              <a:rPr lang="en-US" sz="2400" dirty="0">
                <a:solidFill>
                  <a:srgbClr val="2B2C30"/>
                </a:solidFill>
                <a:latin typeface="Canva Sans"/>
              </a:rPr>
              <a:t>;</a:t>
            </a:r>
          </a:p>
          <a:p>
            <a:pPr>
              <a:lnSpc>
                <a:spcPct val="150000"/>
              </a:lnSpc>
            </a:pPr>
            <a:r>
              <a:rPr lang="en-US" sz="2400" dirty="0">
                <a:solidFill>
                  <a:srgbClr val="2B2C30"/>
                </a:solidFill>
                <a:latin typeface="Canva Sans"/>
              </a:rPr>
              <a:t>    }</a:t>
            </a:r>
          </a:p>
          <a:p>
            <a:pPr>
              <a:lnSpc>
                <a:spcPct val="150000"/>
              </a:lnSpc>
            </a:pPr>
            <a:r>
              <a:rPr lang="en-US" sz="2400" dirty="0">
                <a:solidFill>
                  <a:srgbClr val="2B2C30"/>
                </a:solidFill>
                <a:latin typeface="Canva Sans"/>
              </a:rPr>
              <a:t>}</a:t>
            </a:r>
          </a:p>
          <a:p>
            <a:pPr>
              <a:lnSpc>
                <a:spcPct val="150000"/>
              </a:lnSpc>
            </a:pPr>
            <a:endParaRPr lang="en-US" sz="2400" dirty="0">
              <a:solidFill>
                <a:srgbClr val="2B2C30"/>
              </a:solidFill>
              <a:latin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1317</Words>
  <Application>Microsoft Office PowerPoint</Application>
  <PresentationFormat>Custom</PresentationFormat>
  <Paragraphs>110</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Public Sans</vt:lpstr>
      <vt:lpstr>Playfair Display</vt:lpstr>
      <vt:lpstr>Public Sans Bold</vt:lpstr>
      <vt:lpstr>DM Serif Display</vt:lpstr>
      <vt:lpstr>Canva Sans Bold</vt:lpstr>
      <vt:lpstr>Canva 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Neutral Minimalist New Business Pitch Deck Presentation</dc:title>
  <cp:lastModifiedBy>Amanjot Singh</cp:lastModifiedBy>
  <cp:revision>7</cp:revision>
  <dcterms:created xsi:type="dcterms:W3CDTF">2006-08-16T00:00:00Z</dcterms:created>
  <dcterms:modified xsi:type="dcterms:W3CDTF">2024-01-05T10:49:28Z</dcterms:modified>
  <dc:identifier>DAF46-CS9pQ</dc:identifier>
</cp:coreProperties>
</file>