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9" r:id="rId3"/>
    <p:sldId id="266" r:id="rId4"/>
    <p:sldId id="261" r:id="rId5"/>
    <p:sldId id="263" r:id="rId6"/>
    <p:sldId id="267" r:id="rId7"/>
    <p:sldId id="282" r:id="rId8"/>
    <p:sldId id="327" r:id="rId9"/>
    <p:sldId id="299" r:id="rId10"/>
    <p:sldId id="328" r:id="rId11"/>
    <p:sldId id="305" r:id="rId12"/>
  </p:sldIdLst>
  <p:sldSz cx="9144000" cy="5143500" type="screen16x9"/>
  <p:notesSz cx="6858000" cy="9144000"/>
  <p:embeddedFontLst>
    <p:embeddedFont>
      <p:font typeface="Albert Sans" panose="020B0604020202020204" charset="0"/>
      <p:regular r:id="rId14"/>
      <p:bold r:id="rId15"/>
      <p:italic r:id="rId16"/>
      <p:boldItalic r:id="rId17"/>
    </p:embeddedFont>
    <p:embeddedFont>
      <p:font typeface="Anybody SemiBold" panose="020B0604020202020204" charset="0"/>
      <p:regular r:id="rId18"/>
      <p:bold r:id="rId19"/>
      <p:italic r:id="rId20"/>
      <p:boldItalic r:id="rId21"/>
    </p:embeddedFont>
    <p:embeddedFont>
      <p:font typeface="Calisto MT" panose="020406030505050303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702F7-D228-4703-92DB-F67AC21C8C58}">
  <a:tblStyle styleId="{FFD702F7-D228-4703-92DB-F67AC21C8C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06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db0f9523dd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db0f9523dd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19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0f9523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0f9523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85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db0f9523dd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db0f9523dd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0" r:id="rId6"/>
    <p:sldLayoutId id="2147483664" r:id="rId7"/>
    <p:sldLayoutId id="2147483670" r:id="rId8"/>
    <p:sldLayoutId id="2147483671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1" dirty="0">
                <a:latin typeface="Calisto MT" panose="02040603050505030304" pitchFamily="18" charset="0"/>
              </a:rPr>
            </a:br>
            <a:r>
              <a:rPr lang="en-IN" b="1" dirty="0">
                <a:latin typeface="Calisto MT" panose="02040603050505030304" pitchFamily="18" charset="0"/>
              </a:rPr>
              <a:t>Social Media</a:t>
            </a:r>
            <a:br>
              <a:rPr lang="en-IN" b="1" dirty="0">
                <a:latin typeface="Calisto MT" panose="02040603050505030304" pitchFamily="18" charset="0"/>
              </a:rPr>
            </a:br>
            <a:r>
              <a:rPr lang="en-IN" b="1" dirty="0">
                <a:latin typeface="Calisto MT" panose="02040603050505030304" pitchFamily="18" charset="0"/>
              </a:rPr>
              <a:t>Analytics:</a:t>
            </a:r>
            <a:br>
              <a:rPr lang="en-IN" b="1" dirty="0">
                <a:latin typeface="Calisto MT" panose="02040603050505030304" pitchFamily="18" charset="0"/>
              </a:rPr>
            </a:br>
            <a:r>
              <a:rPr lang="en-IN" b="1" dirty="0">
                <a:latin typeface="Calisto MT" panose="02040603050505030304" pitchFamily="18" charset="0"/>
              </a:rPr>
              <a:t>Reddit</a:t>
            </a:r>
            <a:endParaRPr lang="en-IN" b="1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2848150" y="4004912"/>
            <a:ext cx="5966400" cy="450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1800" b="1" i="0" dirty="0"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Unlocking Insights in the Russia-Ukraine War Discourse</a:t>
            </a:r>
            <a:endParaRPr lang="en-IN" sz="18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sto MT" panose="02040603050505030304" pitchFamily="18" charset="0"/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80"/>
          <p:cNvSpPr txBox="1">
            <a:spLocks noGrp="1"/>
          </p:cNvSpPr>
          <p:nvPr>
            <p:ph type="title"/>
          </p:nvPr>
        </p:nvSpPr>
        <p:spPr>
          <a:xfrm>
            <a:off x="198800" y="479323"/>
            <a:ext cx="7704000" cy="596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listo MT" panose="02040603050505030304" pitchFamily="18" charset="0"/>
              </a:rPr>
              <a:t>Wireframe</a:t>
            </a:r>
            <a:endParaRPr sz="2800" b="1" dirty="0">
              <a:latin typeface="Calisto MT" panose="02040603050505030304" pitchFamily="18" charset="0"/>
            </a:endParaRPr>
          </a:p>
        </p:txBody>
      </p:sp>
      <p:sp>
        <p:nvSpPr>
          <p:cNvPr id="1133" name="Google Shape;1133;p80"/>
          <p:cNvSpPr txBox="1"/>
          <p:nvPr/>
        </p:nvSpPr>
        <p:spPr>
          <a:xfrm>
            <a:off x="411735" y="1440808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Model Development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138" name="Google Shape;1138;p80"/>
          <p:cNvSpPr txBox="1"/>
          <p:nvPr/>
        </p:nvSpPr>
        <p:spPr>
          <a:xfrm>
            <a:off x="3329972" y="1440808"/>
            <a:ext cx="347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Train a model to predict controversiality based on the extracted features.</a:t>
            </a:r>
            <a:endParaRPr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143" name="Google Shape;1143;p80"/>
          <p:cNvCxnSpPr>
            <a:cxnSpLocks/>
            <a:stCxn id="1133" idx="3"/>
          </p:cNvCxnSpPr>
          <p:nvPr/>
        </p:nvCxnSpPr>
        <p:spPr>
          <a:xfrm>
            <a:off x="3085935" y="1637608"/>
            <a:ext cx="160200" cy="400200"/>
          </a:xfrm>
          <a:prstGeom prst="bentConnector2">
            <a:avLst/>
          </a:prstGeom>
          <a:noFill/>
          <a:ln w="9525" cap="flat" cmpd="sng">
            <a:solidFill>
              <a:srgbClr val="0F3D3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80"/>
          <p:cNvGrpSpPr/>
          <p:nvPr/>
        </p:nvGrpSpPr>
        <p:grpSpPr>
          <a:xfrm>
            <a:off x="7902796" y="546408"/>
            <a:ext cx="402866" cy="369933"/>
            <a:chOff x="6985538" y="307000"/>
            <a:chExt cx="1545325" cy="1419000"/>
          </a:xfrm>
        </p:grpSpPr>
        <p:sp>
          <p:nvSpPr>
            <p:cNvPr id="1145" name="Google Shape;1145;p80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6" name="Google Shape;1146;p80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7" name="Google Shape;1147;p80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8" name="Google Shape;1148;p80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9" name="Google Shape;1149;p80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50" name="Google Shape;1150;p80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</p:grpSp>
      <p:sp>
        <p:nvSpPr>
          <p:cNvPr id="22" name="Google Shape;1134;p80">
            <a:extLst>
              <a:ext uri="{FF2B5EF4-FFF2-40B4-BE49-F238E27FC236}">
                <a16:creationId xmlns:a16="http://schemas.microsoft.com/office/drawing/2014/main" id="{B5B76DE9-30DA-4107-AF6F-53E85E180A0C}"/>
              </a:ext>
            </a:extLst>
          </p:cNvPr>
          <p:cNvSpPr txBox="1"/>
          <p:nvPr/>
        </p:nvSpPr>
        <p:spPr>
          <a:xfrm>
            <a:off x="743024" y="2037152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Evaluation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23" name="Google Shape;1139;p80">
            <a:extLst>
              <a:ext uri="{FF2B5EF4-FFF2-40B4-BE49-F238E27FC236}">
                <a16:creationId xmlns:a16="http://schemas.microsoft.com/office/drawing/2014/main" id="{03708892-0E32-4A63-8C22-003AD15D45C1}"/>
              </a:ext>
            </a:extLst>
          </p:cNvPr>
          <p:cNvSpPr txBox="1"/>
          <p:nvPr/>
        </p:nvSpPr>
        <p:spPr>
          <a:xfrm>
            <a:off x="3645791" y="2037152"/>
            <a:ext cx="347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Assess model performance using accuracy, precision, recall, and F1 score.</a:t>
            </a:r>
            <a:endParaRPr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24" name="Google Shape;1130;p80">
            <a:extLst>
              <a:ext uri="{FF2B5EF4-FFF2-40B4-BE49-F238E27FC236}">
                <a16:creationId xmlns:a16="http://schemas.microsoft.com/office/drawing/2014/main" id="{606A1AC8-D385-4F37-8134-97A0A757B856}"/>
              </a:ext>
            </a:extLst>
          </p:cNvPr>
          <p:cNvSpPr txBox="1"/>
          <p:nvPr/>
        </p:nvSpPr>
        <p:spPr>
          <a:xfrm>
            <a:off x="1102852" y="2633495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Visualization Dashboard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25" name="Google Shape;1131;p80">
            <a:extLst>
              <a:ext uri="{FF2B5EF4-FFF2-40B4-BE49-F238E27FC236}">
                <a16:creationId xmlns:a16="http://schemas.microsoft.com/office/drawing/2014/main" id="{87305EDD-57FC-4FD4-927D-060B96B636B0}"/>
              </a:ext>
            </a:extLst>
          </p:cNvPr>
          <p:cNvSpPr txBox="1"/>
          <p:nvPr/>
        </p:nvSpPr>
        <p:spPr>
          <a:xfrm>
            <a:off x="1426866" y="3229839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User Interface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26" name="Google Shape;1135;p80">
            <a:extLst>
              <a:ext uri="{FF2B5EF4-FFF2-40B4-BE49-F238E27FC236}">
                <a16:creationId xmlns:a16="http://schemas.microsoft.com/office/drawing/2014/main" id="{C00FA82E-86FF-46CE-9B35-5E95D7FF89EE}"/>
              </a:ext>
            </a:extLst>
          </p:cNvPr>
          <p:cNvSpPr txBox="1"/>
          <p:nvPr/>
        </p:nvSpPr>
        <p:spPr>
          <a:xfrm>
            <a:off x="4050800" y="2633495"/>
            <a:ext cx="347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Present insights, highlighting controversial posts and their features.</a:t>
            </a:r>
            <a:endParaRPr lang="en-IN"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27" name="Google Shape;1136;p80">
            <a:extLst>
              <a:ext uri="{FF2B5EF4-FFF2-40B4-BE49-F238E27FC236}">
                <a16:creationId xmlns:a16="http://schemas.microsoft.com/office/drawing/2014/main" id="{D1BBC7DE-FEC1-4826-AF76-CFFA0E823229}"/>
              </a:ext>
            </a:extLst>
          </p:cNvPr>
          <p:cNvSpPr txBox="1"/>
          <p:nvPr/>
        </p:nvSpPr>
        <p:spPr>
          <a:xfrm>
            <a:off x="4219820" y="3229839"/>
            <a:ext cx="349734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Enables users to interact with the model, explore predictions, and customize for different topics</a:t>
            </a:r>
            <a:endParaRPr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8" name="Google Shape;1140;p80">
            <a:extLst>
              <a:ext uri="{FF2B5EF4-FFF2-40B4-BE49-F238E27FC236}">
                <a16:creationId xmlns:a16="http://schemas.microsoft.com/office/drawing/2014/main" id="{75491578-4F33-4F49-89C4-4C38EFE5CFA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777052" y="2830295"/>
            <a:ext cx="167700" cy="400200"/>
          </a:xfrm>
          <a:prstGeom prst="bentConnector2">
            <a:avLst/>
          </a:prstGeom>
          <a:noFill/>
          <a:ln w="9525" cap="flat" cmpd="sng">
            <a:solidFill>
              <a:srgbClr val="0F3D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140;p80">
            <a:extLst>
              <a:ext uri="{FF2B5EF4-FFF2-40B4-BE49-F238E27FC236}">
                <a16:creationId xmlns:a16="http://schemas.microsoft.com/office/drawing/2014/main" id="{ECED0FDC-53DA-4682-92D8-EDD98AAB3C08}"/>
              </a:ext>
            </a:extLst>
          </p:cNvPr>
          <p:cNvCxnSpPr>
            <a:cxnSpLocks/>
          </p:cNvCxnSpPr>
          <p:nvPr/>
        </p:nvCxnSpPr>
        <p:spPr>
          <a:xfrm>
            <a:off x="3417224" y="2233623"/>
            <a:ext cx="167700" cy="400200"/>
          </a:xfrm>
          <a:prstGeom prst="bentConnector2">
            <a:avLst/>
          </a:prstGeom>
          <a:noFill/>
          <a:ln w="9525" cap="flat" cmpd="sng">
            <a:solidFill>
              <a:srgbClr val="0F3D3E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998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sto MT" panose="02040603050505030304" pitchFamily="18" charset="0"/>
              </a:rPr>
              <a:t>Thanks!</a:t>
            </a:r>
            <a:endParaRPr>
              <a:latin typeface="Calisto MT" panose="02040603050505030304" pitchFamily="18" charset="0"/>
            </a:endParaRPr>
          </a:p>
        </p:txBody>
      </p:sp>
      <p:sp>
        <p:nvSpPr>
          <p:cNvPr id="1269" name="Google Shape;1269;p86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Do you have any questions?</a:t>
            </a:r>
            <a:endParaRPr sz="2000" dirty="0">
              <a:latin typeface="Calisto MT" panose="02040603050505030304" pitchFamily="18" charset="0"/>
            </a:endParaRPr>
          </a:p>
        </p:txBody>
      </p:sp>
      <p:sp>
        <p:nvSpPr>
          <p:cNvPr id="1270" name="Google Shape;1270;p86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sto MT" panose="02040603050505030304" pitchFamily="18" charset="0"/>
              </a:rPr>
              <a:t>Please keep this slide for attribution</a:t>
            </a:r>
            <a:endParaRPr>
              <a:latin typeface="Calisto MT" panose="02040603050505030304" pitchFamily="18" charset="0"/>
            </a:endParaRPr>
          </a:p>
        </p:txBody>
      </p:sp>
      <p:cxnSp>
        <p:nvCxnSpPr>
          <p:cNvPr id="1271" name="Google Shape;1271;p86"/>
          <p:cNvCxnSpPr/>
          <p:nvPr/>
        </p:nvCxnSpPr>
        <p:spPr>
          <a:xfrm>
            <a:off x="2468800" y="3562475"/>
            <a:ext cx="672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p8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1273" name="Google Shape;1273;p8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1274" name="Google Shape;1274;p8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1275" name="Google Shape;1275;p8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1276" name="Google Shape;1276;p8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1277" name="Google Shape;1277;p8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1278" name="Google Shape;1278;p8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9ED928-456C-4C01-969C-7B6C22DED1EB}"/>
              </a:ext>
            </a:extLst>
          </p:cNvPr>
          <p:cNvSpPr/>
          <p:nvPr/>
        </p:nvSpPr>
        <p:spPr>
          <a:xfrm>
            <a:off x="2677212" y="3676454"/>
            <a:ext cx="5664283" cy="927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298085" y="355035"/>
            <a:ext cx="5347608" cy="574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>
                <a:latin typeface="Calisto MT" panose="02040603050505030304" pitchFamily="18" charset="0"/>
              </a:rPr>
              <a:t>Social Media Analytics</a:t>
            </a:r>
            <a:endParaRPr sz="2800" dirty="0">
              <a:latin typeface="Calisto MT" panose="02040603050505030304" pitchFamily="18" charset="0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319189" y="25"/>
            <a:ext cx="38873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 flipH="1">
            <a:off x="8707923" y="0"/>
            <a:ext cx="436076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Unlocking Business Success: A Comprehensive Guide to Social Media Analytics  Strategies">
            <a:extLst>
              <a:ext uri="{FF2B5EF4-FFF2-40B4-BE49-F238E27FC236}">
                <a16:creationId xmlns:a16="http://schemas.microsoft.com/office/drawing/2014/main" id="{409D7DA7-853A-4081-8248-F766F4303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1"/>
          <a:stretch/>
        </p:blipFill>
        <p:spPr bwMode="auto">
          <a:xfrm>
            <a:off x="254831" y="1859519"/>
            <a:ext cx="7625884" cy="32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0D6CB-3E32-4B3C-87BF-A2D1EB5E376F}"/>
              </a:ext>
            </a:extLst>
          </p:cNvPr>
          <p:cNvSpPr txBox="1"/>
          <p:nvPr/>
        </p:nvSpPr>
        <p:spPr>
          <a:xfrm>
            <a:off x="254832" y="929772"/>
            <a:ext cx="8064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alisto MT" panose="02040603050505030304" pitchFamily="18" charset="0"/>
              </a:rPr>
              <a:t>Social media analytics entails gathering, analysing and interpreting data (containing metrics like engagement, reach, sentiments, demographics, etc.) from social platforms.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>
            <a:spLocks noGrp="1"/>
          </p:cNvSpPr>
          <p:nvPr>
            <p:ph type="title"/>
          </p:nvPr>
        </p:nvSpPr>
        <p:spPr>
          <a:xfrm>
            <a:off x="520360" y="30871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Calisto MT" panose="02040603050505030304" pitchFamily="18" charset="0"/>
              </a:rPr>
              <a:t>Reddit</a:t>
            </a:r>
            <a:endParaRPr sz="2800" dirty="0">
              <a:latin typeface="Calisto MT" panose="02040603050505030304" pitchFamily="18" charset="0"/>
            </a:endParaRPr>
          </a:p>
        </p:txBody>
      </p:sp>
      <p:sp>
        <p:nvSpPr>
          <p:cNvPr id="365" name="Google Shape;365;p47"/>
          <p:cNvSpPr txBox="1"/>
          <p:nvPr/>
        </p:nvSpPr>
        <p:spPr>
          <a:xfrm>
            <a:off x="650090" y="2742263"/>
            <a:ext cx="180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Reddit users 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Americans</a:t>
            </a:r>
            <a:endParaRPr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687798" y="2618885"/>
            <a:ext cx="18093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370" name="Google Shape;370;p47"/>
          <p:cNvSpPr/>
          <p:nvPr/>
        </p:nvSpPr>
        <p:spPr>
          <a:xfrm>
            <a:off x="687798" y="2162195"/>
            <a:ext cx="604500" cy="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59%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372" name="Google Shape;372;p47"/>
          <p:cNvSpPr/>
          <p:nvPr/>
        </p:nvSpPr>
        <p:spPr>
          <a:xfrm>
            <a:off x="567498" y="2158894"/>
            <a:ext cx="120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374" name="Google Shape;374;p47"/>
          <p:cNvSpPr/>
          <p:nvPr/>
        </p:nvSpPr>
        <p:spPr>
          <a:xfrm>
            <a:off x="2704868" y="2149467"/>
            <a:ext cx="120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B44E3-F833-45F0-BA54-53D1ED32F312}"/>
              </a:ext>
            </a:extLst>
          </p:cNvPr>
          <p:cNvSpPr txBox="1"/>
          <p:nvPr/>
        </p:nvSpPr>
        <p:spPr>
          <a:xfrm>
            <a:off x="511982" y="870048"/>
            <a:ext cx="7906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sto MT" panose="02040603050505030304" pitchFamily="18" charset="0"/>
              </a:rPr>
              <a:t>Reddit is a sprawling online platform comprising diverse communities known as subreddits, where users engage in discussions on an extensive range of topics. It serves as a dynamic hub for real-time discourse, offering a unique blend of anonymity, community-driven content curation, and unrestricted expression.</a:t>
            </a:r>
            <a:endParaRPr lang="en-IN" sz="1500" dirty="0">
              <a:latin typeface="Calisto MT" panose="02040603050505030304" pitchFamily="18" charset="0"/>
            </a:endParaRPr>
          </a:p>
        </p:txBody>
      </p:sp>
      <p:sp>
        <p:nvSpPr>
          <p:cNvPr id="33" name="Google Shape;367;p47">
            <a:extLst>
              <a:ext uri="{FF2B5EF4-FFF2-40B4-BE49-F238E27FC236}">
                <a16:creationId xmlns:a16="http://schemas.microsoft.com/office/drawing/2014/main" id="{27F4C7A2-00AB-4DF6-9BF2-1297CD089544}"/>
              </a:ext>
            </a:extLst>
          </p:cNvPr>
          <p:cNvSpPr/>
          <p:nvPr/>
        </p:nvSpPr>
        <p:spPr>
          <a:xfrm>
            <a:off x="5023182" y="2015279"/>
            <a:ext cx="6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35" name="Google Shape;374;p47">
            <a:extLst>
              <a:ext uri="{FF2B5EF4-FFF2-40B4-BE49-F238E27FC236}">
                <a16:creationId xmlns:a16="http://schemas.microsoft.com/office/drawing/2014/main" id="{DCFC60BA-F8FE-4DAA-A0B4-C57CFC2FFF94}"/>
              </a:ext>
            </a:extLst>
          </p:cNvPr>
          <p:cNvSpPr/>
          <p:nvPr/>
        </p:nvSpPr>
        <p:spPr>
          <a:xfrm>
            <a:off x="4865174" y="2132181"/>
            <a:ext cx="120300" cy="10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37" name="Google Shape;365;p47">
            <a:extLst>
              <a:ext uri="{FF2B5EF4-FFF2-40B4-BE49-F238E27FC236}">
                <a16:creationId xmlns:a16="http://schemas.microsoft.com/office/drawing/2014/main" id="{8F65A584-F3AA-4316-A6C7-E7A2709F1922}"/>
              </a:ext>
            </a:extLst>
          </p:cNvPr>
          <p:cNvSpPr txBox="1"/>
          <p:nvPr/>
        </p:nvSpPr>
        <p:spPr>
          <a:xfrm>
            <a:off x="2787460" y="2742263"/>
            <a:ext cx="180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Fall within the 18 to 29 age bracket</a:t>
            </a:r>
            <a:endParaRPr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39" name="Google Shape;370;p47">
            <a:extLst>
              <a:ext uri="{FF2B5EF4-FFF2-40B4-BE49-F238E27FC236}">
                <a16:creationId xmlns:a16="http://schemas.microsoft.com/office/drawing/2014/main" id="{AC380E7C-BFA2-4564-937C-DC2A187BE834}"/>
              </a:ext>
            </a:extLst>
          </p:cNvPr>
          <p:cNvSpPr/>
          <p:nvPr/>
        </p:nvSpPr>
        <p:spPr>
          <a:xfrm>
            <a:off x="2825168" y="2162195"/>
            <a:ext cx="604500" cy="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44%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28" name="Google Shape;365;p47">
            <a:extLst>
              <a:ext uri="{FF2B5EF4-FFF2-40B4-BE49-F238E27FC236}">
                <a16:creationId xmlns:a16="http://schemas.microsoft.com/office/drawing/2014/main" id="{FF077688-2CD1-4947-BA22-0846FBB4ABDA}"/>
              </a:ext>
            </a:extLst>
          </p:cNvPr>
          <p:cNvSpPr txBox="1"/>
          <p:nvPr/>
        </p:nvSpPr>
        <p:spPr>
          <a:xfrm>
            <a:off x="4947766" y="2683500"/>
            <a:ext cx="1809300" cy="48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Reddit users are college graduates</a:t>
            </a:r>
          </a:p>
        </p:txBody>
      </p:sp>
      <p:sp>
        <p:nvSpPr>
          <p:cNvPr id="41" name="Google Shape;370;p47">
            <a:extLst>
              <a:ext uri="{FF2B5EF4-FFF2-40B4-BE49-F238E27FC236}">
                <a16:creationId xmlns:a16="http://schemas.microsoft.com/office/drawing/2014/main" id="{C875E701-7B41-4943-8611-B181D2DD3910}"/>
              </a:ext>
            </a:extLst>
          </p:cNvPr>
          <p:cNvSpPr/>
          <p:nvPr/>
        </p:nvSpPr>
        <p:spPr>
          <a:xfrm>
            <a:off x="4985474" y="2128261"/>
            <a:ext cx="604500" cy="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42%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2" name="Google Shape;372;p47">
            <a:extLst>
              <a:ext uri="{FF2B5EF4-FFF2-40B4-BE49-F238E27FC236}">
                <a16:creationId xmlns:a16="http://schemas.microsoft.com/office/drawing/2014/main" id="{3950DDB3-9C6D-4594-8C52-11AE40522946}"/>
              </a:ext>
            </a:extLst>
          </p:cNvPr>
          <p:cNvSpPr/>
          <p:nvPr/>
        </p:nvSpPr>
        <p:spPr>
          <a:xfrm>
            <a:off x="4865174" y="2132787"/>
            <a:ext cx="120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43" name="Google Shape;365;p47">
            <a:extLst>
              <a:ext uri="{FF2B5EF4-FFF2-40B4-BE49-F238E27FC236}">
                <a16:creationId xmlns:a16="http://schemas.microsoft.com/office/drawing/2014/main" id="{59BB1BFD-7030-49AE-94E2-0D017D721AB0}"/>
              </a:ext>
            </a:extLst>
          </p:cNvPr>
          <p:cNvSpPr txBox="1"/>
          <p:nvPr/>
        </p:nvSpPr>
        <p:spPr>
          <a:xfrm>
            <a:off x="650090" y="4208117"/>
            <a:ext cx="1809300" cy="62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Gen Z users perceive Reddit as a trustworthy platform</a:t>
            </a:r>
            <a:endParaRPr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5" name="Google Shape;370;p47">
            <a:extLst>
              <a:ext uri="{FF2B5EF4-FFF2-40B4-BE49-F238E27FC236}">
                <a16:creationId xmlns:a16="http://schemas.microsoft.com/office/drawing/2014/main" id="{840BF677-766B-44F0-9C69-06451C9405F6}"/>
              </a:ext>
            </a:extLst>
          </p:cNvPr>
          <p:cNvSpPr/>
          <p:nvPr/>
        </p:nvSpPr>
        <p:spPr>
          <a:xfrm>
            <a:off x="687798" y="3628049"/>
            <a:ext cx="604500" cy="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82%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6" name="Google Shape;372;p47">
            <a:extLst>
              <a:ext uri="{FF2B5EF4-FFF2-40B4-BE49-F238E27FC236}">
                <a16:creationId xmlns:a16="http://schemas.microsoft.com/office/drawing/2014/main" id="{5DE48DA7-7B9C-4730-ADAF-7C6A21A52D90}"/>
              </a:ext>
            </a:extLst>
          </p:cNvPr>
          <p:cNvSpPr/>
          <p:nvPr/>
        </p:nvSpPr>
        <p:spPr>
          <a:xfrm>
            <a:off x="567498" y="3624748"/>
            <a:ext cx="120300" cy="1155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47" name="Google Shape;374;p47">
            <a:extLst>
              <a:ext uri="{FF2B5EF4-FFF2-40B4-BE49-F238E27FC236}">
                <a16:creationId xmlns:a16="http://schemas.microsoft.com/office/drawing/2014/main" id="{917A46D0-A0D8-44FF-9044-9F2517C63EEE}"/>
              </a:ext>
            </a:extLst>
          </p:cNvPr>
          <p:cNvSpPr/>
          <p:nvPr/>
        </p:nvSpPr>
        <p:spPr>
          <a:xfrm>
            <a:off x="2704868" y="3615320"/>
            <a:ext cx="120300" cy="1165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48" name="Google Shape;367;p47">
            <a:extLst>
              <a:ext uri="{FF2B5EF4-FFF2-40B4-BE49-F238E27FC236}">
                <a16:creationId xmlns:a16="http://schemas.microsoft.com/office/drawing/2014/main" id="{F8020CA3-226F-4EC8-BC8D-FDB2668D40B6}"/>
              </a:ext>
            </a:extLst>
          </p:cNvPr>
          <p:cNvSpPr/>
          <p:nvPr/>
        </p:nvSpPr>
        <p:spPr>
          <a:xfrm>
            <a:off x="5023182" y="3481133"/>
            <a:ext cx="6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9" name="Google Shape;374;p47">
            <a:extLst>
              <a:ext uri="{FF2B5EF4-FFF2-40B4-BE49-F238E27FC236}">
                <a16:creationId xmlns:a16="http://schemas.microsoft.com/office/drawing/2014/main" id="{111623A0-E206-4CF2-8332-5B71FB391390}"/>
              </a:ext>
            </a:extLst>
          </p:cNvPr>
          <p:cNvSpPr/>
          <p:nvPr/>
        </p:nvSpPr>
        <p:spPr>
          <a:xfrm>
            <a:off x="4865174" y="3598035"/>
            <a:ext cx="120300" cy="10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50" name="Google Shape;365;p47">
            <a:extLst>
              <a:ext uri="{FF2B5EF4-FFF2-40B4-BE49-F238E27FC236}">
                <a16:creationId xmlns:a16="http://schemas.microsoft.com/office/drawing/2014/main" id="{FFF7B146-145F-4234-9CF3-1A6E1FAECA5A}"/>
              </a:ext>
            </a:extLst>
          </p:cNvPr>
          <p:cNvSpPr txBox="1"/>
          <p:nvPr/>
        </p:nvSpPr>
        <p:spPr>
          <a:xfrm>
            <a:off x="2787460" y="4208117"/>
            <a:ext cx="1809300" cy="5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Subreddit is World News on Reddit</a:t>
            </a:r>
            <a:endParaRPr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" name="Google Shape;370;p47">
            <a:extLst>
              <a:ext uri="{FF2B5EF4-FFF2-40B4-BE49-F238E27FC236}">
                <a16:creationId xmlns:a16="http://schemas.microsoft.com/office/drawing/2014/main" id="{A91FF756-4F60-486E-AC7E-70524F2FF433}"/>
              </a:ext>
            </a:extLst>
          </p:cNvPr>
          <p:cNvSpPr/>
          <p:nvPr/>
        </p:nvSpPr>
        <p:spPr>
          <a:xfrm>
            <a:off x="2825168" y="3628049"/>
            <a:ext cx="869326" cy="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Top 5</a:t>
            </a:r>
            <a:r>
              <a:rPr lang="en-IN" sz="1600" baseline="300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th</a:t>
            </a: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 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" name="Google Shape;365;p47">
            <a:extLst>
              <a:ext uri="{FF2B5EF4-FFF2-40B4-BE49-F238E27FC236}">
                <a16:creationId xmlns:a16="http://schemas.microsoft.com/office/drawing/2014/main" id="{06544D94-607A-4F43-841E-F4462ADBEBD9}"/>
              </a:ext>
            </a:extLst>
          </p:cNvPr>
          <p:cNvSpPr txBox="1"/>
          <p:nvPr/>
        </p:nvSpPr>
        <p:spPr>
          <a:xfrm>
            <a:off x="4997729" y="4348049"/>
            <a:ext cx="1572304" cy="48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Reddit users are men</a:t>
            </a:r>
          </a:p>
        </p:txBody>
      </p:sp>
      <p:sp>
        <p:nvSpPr>
          <p:cNvPr id="53" name="Google Shape;370;p47">
            <a:extLst>
              <a:ext uri="{FF2B5EF4-FFF2-40B4-BE49-F238E27FC236}">
                <a16:creationId xmlns:a16="http://schemas.microsoft.com/office/drawing/2014/main" id="{D2D40B2F-C33B-4B7C-951E-BF60D882FEEC}"/>
              </a:ext>
            </a:extLst>
          </p:cNvPr>
          <p:cNvSpPr/>
          <p:nvPr/>
        </p:nvSpPr>
        <p:spPr>
          <a:xfrm>
            <a:off x="4985474" y="3594115"/>
            <a:ext cx="604500" cy="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65%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4" name="Google Shape;372;p47">
            <a:extLst>
              <a:ext uri="{FF2B5EF4-FFF2-40B4-BE49-F238E27FC236}">
                <a16:creationId xmlns:a16="http://schemas.microsoft.com/office/drawing/2014/main" id="{D2564BC2-51CE-4161-9D77-90AEA25BB0A7}"/>
              </a:ext>
            </a:extLst>
          </p:cNvPr>
          <p:cNvSpPr/>
          <p:nvPr/>
        </p:nvSpPr>
        <p:spPr>
          <a:xfrm>
            <a:off x="4861586" y="3594115"/>
            <a:ext cx="120300" cy="1240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2812500" y="340217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listo MT" panose="02040603050505030304" pitchFamily="18" charset="0"/>
              </a:rPr>
              <a:t>Problem Definition</a:t>
            </a:r>
            <a:endParaRPr sz="2800" b="1" dirty="0">
              <a:latin typeface="Calisto MT" panose="02040603050505030304" pitchFamily="18" charset="0"/>
            </a:endParaRPr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1"/>
          </p:nvPr>
        </p:nvSpPr>
        <p:spPr>
          <a:xfrm>
            <a:off x="2812500" y="1458025"/>
            <a:ext cx="6218379" cy="1209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latin typeface="Calisto MT" panose="02040603050505030304" pitchFamily="18" charset="0"/>
              </a:rPr>
              <a:t>This project aims to provide a tailored solution that efficiently navigates through the complexity of identifying controversial content on the Russia-Ukraine war while revealing factors influencing the content’s controversiality, enabling users to engage in informed discussions and comprehend the multifaceted perspectives surrounding the conflict.</a:t>
            </a:r>
            <a:endParaRPr sz="1500" dirty="0">
              <a:latin typeface="Calisto MT" panose="02040603050505030304" pitchFamily="18" charset="0"/>
            </a:endParaRP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77275" y="1240496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listo MT" panose="02040603050505030304" pitchFamily="18" charset="0"/>
              </a:rPr>
              <a:t>Project Specifications</a:t>
            </a:r>
            <a:endParaRPr sz="2800" b="1" dirty="0">
              <a:latin typeface="Calisto MT" panose="02040603050505030304" pitchFamily="18" charset="0"/>
            </a:endParaRPr>
          </a:p>
        </p:txBody>
      </p:sp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20007" y="1186929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latin typeface="Calisto MT" panose="02040603050505030304" pitchFamily="18" charset="0"/>
              </a:rPr>
              <a:t>Challenges</a:t>
            </a:r>
            <a:endParaRPr sz="1700" b="1" dirty="0">
              <a:latin typeface="Calisto MT" panose="02040603050505030304" pitchFamily="18" charset="0"/>
            </a:endParaRPr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 idx="2"/>
          </p:nvPr>
        </p:nvSpPr>
        <p:spPr>
          <a:xfrm>
            <a:off x="4571581" y="1186929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latin typeface="Calisto MT" panose="02040603050505030304" pitchFamily="18" charset="0"/>
              </a:rPr>
              <a:t>Target Consumer</a:t>
            </a:r>
            <a:endParaRPr sz="1700" b="1" dirty="0">
              <a:latin typeface="Calisto MT" panose="02040603050505030304" pitchFamily="18" charset="0"/>
            </a:endParaRPr>
          </a:p>
        </p:txBody>
      </p:sp>
      <p:sp>
        <p:nvSpPr>
          <p:cNvPr id="316" name="Google Shape;316;p44"/>
          <p:cNvSpPr txBox="1">
            <a:spLocks noGrp="1"/>
          </p:cNvSpPr>
          <p:nvPr>
            <p:ph type="subTitle" idx="1"/>
          </p:nvPr>
        </p:nvSpPr>
        <p:spPr>
          <a:xfrm>
            <a:off x="719999" y="1580528"/>
            <a:ext cx="3276965" cy="1294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sto MT" panose="02040603050505030304" pitchFamily="18" charset="0"/>
              </a:rPr>
              <a:t>Managing information overload, discerning diverse and polarized opinions, efficiently navigating discussions, and addressing the intersectionality of issues</a:t>
            </a:r>
            <a:endParaRPr sz="1300" dirty="0">
              <a:latin typeface="Calisto MT" panose="02040603050505030304" pitchFamily="18" charset="0"/>
            </a:endParaRPr>
          </a:p>
        </p:txBody>
      </p:sp>
      <p:sp>
        <p:nvSpPr>
          <p:cNvPr id="317" name="Google Shape;317;p44"/>
          <p:cNvSpPr txBox="1">
            <a:spLocks noGrp="1"/>
          </p:cNvSpPr>
          <p:nvPr>
            <p:ph type="subTitle" idx="3"/>
          </p:nvPr>
        </p:nvSpPr>
        <p:spPr>
          <a:xfrm>
            <a:off x="4571580" y="1580529"/>
            <a:ext cx="30547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sto MT" panose="02040603050505030304" pitchFamily="18" charset="0"/>
              </a:rPr>
              <a:t>Ranging from the general public seeking insight into Reddit's discussions, to researchers analyzing online discourse, and media professionals aiming to gauge public sentiment</a:t>
            </a:r>
            <a:endParaRPr sz="1300" dirty="0">
              <a:latin typeface="Calisto MT" panose="02040603050505030304" pitchFamily="18" charset="0"/>
            </a:endParaRPr>
          </a:p>
        </p:txBody>
      </p:sp>
      <p:sp>
        <p:nvSpPr>
          <p:cNvPr id="318" name="Google Shape;318;p44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latin typeface="Calisto MT" panose="02040603050505030304" pitchFamily="18" charset="0"/>
              </a:rPr>
              <a:t>Value Proposition</a:t>
            </a:r>
            <a:endParaRPr sz="1700" b="1" dirty="0">
              <a:latin typeface="Calisto MT" panose="02040603050505030304" pitchFamily="18" charset="0"/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latin typeface="Calisto MT" panose="02040603050505030304" pitchFamily="18" charset="0"/>
              </a:rPr>
              <a:t>Outcome</a:t>
            </a:r>
          </a:p>
        </p:txBody>
      </p:sp>
      <p:sp>
        <p:nvSpPr>
          <p:cNvPr id="320" name="Google Shape;320;p44"/>
          <p:cNvSpPr txBox="1">
            <a:spLocks noGrp="1"/>
          </p:cNvSpPr>
          <p:nvPr>
            <p:ph type="subTitle" idx="6"/>
          </p:nvPr>
        </p:nvSpPr>
        <p:spPr>
          <a:xfrm>
            <a:off x="720000" y="3614074"/>
            <a:ext cx="3276964" cy="1334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sto MT" panose="02040603050505030304" pitchFamily="18" charset="0"/>
              </a:rPr>
              <a:t>Offers a valuable tool to navigate efficiently, understand diverse perspectives, and facilitate informed discussions within the complex discourse surrounding the Russia-Ukraine war on Reddit.</a:t>
            </a:r>
            <a:endParaRPr sz="1300" dirty="0">
              <a:latin typeface="Calisto MT" panose="02040603050505030304" pitchFamily="18" charset="0"/>
            </a:endParaRPr>
          </a:p>
        </p:txBody>
      </p:sp>
      <p:sp>
        <p:nvSpPr>
          <p:cNvPr id="321" name="Google Shape;321;p44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32769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sto MT" panose="02040603050505030304" pitchFamily="18" charset="0"/>
              </a:rPr>
              <a:t>Provides with the means to identify and comprehend controversial content, enabling deeper understanding of diverse perspectives on the Russia-Ukraine war.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Calisto MT" panose="02040603050505030304" pitchFamily="18" charset="0"/>
            </a:endParaRPr>
          </a:p>
        </p:txBody>
      </p:sp>
      <p:cxnSp>
        <p:nvCxnSpPr>
          <p:cNvPr id="322" name="Google Shape;322;p44"/>
          <p:cNvCxnSpPr/>
          <p:nvPr/>
        </p:nvCxnSpPr>
        <p:spPr>
          <a:xfrm>
            <a:off x="720000" y="2948559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listo MT" panose="02040603050505030304" pitchFamily="18" charset="0"/>
              </a:rPr>
              <a:t>Unique Value Proposition</a:t>
            </a:r>
            <a:endParaRPr sz="2800" b="1" dirty="0">
              <a:latin typeface="Calisto MT" panose="02040603050505030304" pitchFamily="18" charset="0"/>
            </a:endParaRPr>
          </a:p>
        </p:txBody>
      </p:sp>
      <p:sp>
        <p:nvSpPr>
          <p:cNvPr id="388" name="Google Shape;388;p48"/>
          <p:cNvSpPr txBox="1">
            <a:spLocks noGrp="1"/>
          </p:cNvSpPr>
          <p:nvPr>
            <p:ph type="subTitle" idx="1"/>
          </p:nvPr>
        </p:nvSpPr>
        <p:spPr>
          <a:xfrm>
            <a:off x="1669825" y="1648208"/>
            <a:ext cx="35793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Calisto MT" panose="02040603050505030304" pitchFamily="18" charset="0"/>
              </a:rPr>
              <a:t>Providing users with insights into the factors influencing the controversiality of a post</a:t>
            </a:r>
            <a:endParaRPr sz="1300" dirty="0">
              <a:latin typeface="Calisto MT" panose="02040603050505030304" pitchFamily="18" charset="0"/>
            </a:endParaRPr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4250208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sto MT" panose="02040603050505030304" pitchFamily="18" charset="0"/>
              </a:rPr>
              <a:t>Model tailored to analyze and predict controversiality within the specific context of the Russia-Ukraine war on Reddit.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390" name="Google Shape;390;p48"/>
          <p:cNvSpPr txBox="1">
            <a:spLocks noGrp="1"/>
          </p:cNvSpPr>
          <p:nvPr>
            <p:ph type="subTitle" idx="3"/>
          </p:nvPr>
        </p:nvSpPr>
        <p:spPr>
          <a:xfrm>
            <a:off x="1669849" y="3794257"/>
            <a:ext cx="4250183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sto MT" panose="02040603050505030304" pitchFamily="18" charset="0"/>
              </a:rPr>
              <a:t>Model excels in customization and adaptability, allowing users to modify parameters and features to suit the evolving discourse landscape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391" name="Google Shape;391;p48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alisto MT" panose="02040603050505030304" pitchFamily="18" charset="0"/>
              </a:rPr>
              <a:t>Dynamic Adaptability</a:t>
            </a:r>
            <a:endParaRPr sz="1700" b="1" dirty="0">
              <a:latin typeface="Calisto MT" panose="02040603050505030304" pitchFamily="18" charset="0"/>
            </a:endParaRPr>
          </a:p>
        </p:txBody>
      </p:sp>
      <p:sp>
        <p:nvSpPr>
          <p:cNvPr id="392" name="Google Shape;392;p48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alisto MT" panose="02040603050505030304" pitchFamily="18" charset="0"/>
              </a:rPr>
              <a:t>Tailored Analysis</a:t>
            </a:r>
            <a:endParaRPr sz="1700" b="1" dirty="0">
              <a:latin typeface="Calisto MT" panose="02040603050505030304" pitchFamily="18" charset="0"/>
            </a:endParaRPr>
          </a:p>
        </p:txBody>
      </p:sp>
      <p:sp>
        <p:nvSpPr>
          <p:cNvPr id="393" name="Google Shape;393;p48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alisto MT" panose="02040603050505030304" pitchFamily="18" charset="0"/>
              </a:rPr>
              <a:t>Transparent Decision-Making</a:t>
            </a:r>
            <a:endParaRPr sz="1700" b="1" dirty="0">
              <a:latin typeface="Calisto MT" panose="02040603050505030304" pitchFamily="18" charset="0"/>
            </a:endParaRPr>
          </a:p>
        </p:txBody>
      </p:sp>
      <p:grpSp>
        <p:nvGrpSpPr>
          <p:cNvPr id="394" name="Google Shape;394;p48"/>
          <p:cNvGrpSpPr/>
          <p:nvPr/>
        </p:nvGrpSpPr>
        <p:grpSpPr>
          <a:xfrm>
            <a:off x="944750" y="2591100"/>
            <a:ext cx="496225" cy="454800"/>
            <a:chOff x="1048600" y="1879850"/>
            <a:chExt cx="496225" cy="454800"/>
          </a:xfrm>
        </p:grpSpPr>
        <p:sp>
          <p:nvSpPr>
            <p:cNvPr id="395" name="Google Shape;395;p48"/>
            <p:cNvSpPr/>
            <p:nvPr/>
          </p:nvSpPr>
          <p:spPr>
            <a:xfrm>
              <a:off x="1048600" y="1879850"/>
              <a:ext cx="496225" cy="454800"/>
            </a:xfrm>
            <a:custGeom>
              <a:avLst/>
              <a:gdLst/>
              <a:ahLst/>
              <a:cxnLst/>
              <a:rect l="l" t="t" r="r" b="b"/>
              <a:pathLst>
                <a:path w="19849" h="18192" extrusionOk="0">
                  <a:moveTo>
                    <a:pt x="18686" y="1163"/>
                  </a:moveTo>
                  <a:lnTo>
                    <a:pt x="18686" y="13949"/>
                  </a:lnTo>
                  <a:lnTo>
                    <a:pt x="1162" y="13949"/>
                  </a:lnTo>
                  <a:lnTo>
                    <a:pt x="1162" y="1163"/>
                  </a:lnTo>
                  <a:close/>
                  <a:moveTo>
                    <a:pt x="10491" y="15112"/>
                  </a:moveTo>
                  <a:lnTo>
                    <a:pt x="10491" y="17029"/>
                  </a:lnTo>
                  <a:lnTo>
                    <a:pt x="9329" y="17029"/>
                  </a:lnTo>
                  <a:lnTo>
                    <a:pt x="9329" y="15112"/>
                  </a:lnTo>
                  <a:close/>
                  <a:moveTo>
                    <a:pt x="581" y="1"/>
                  </a:moveTo>
                  <a:cubicBezTo>
                    <a:pt x="263" y="1"/>
                    <a:pt x="0" y="261"/>
                    <a:pt x="0" y="582"/>
                  </a:cubicBezTo>
                  <a:lnTo>
                    <a:pt x="0" y="14530"/>
                  </a:lnTo>
                  <a:cubicBezTo>
                    <a:pt x="0" y="14849"/>
                    <a:pt x="263" y="15112"/>
                    <a:pt x="581" y="15112"/>
                  </a:cubicBezTo>
                  <a:lnTo>
                    <a:pt x="8167" y="15112"/>
                  </a:lnTo>
                  <a:lnTo>
                    <a:pt x="8167" y="17029"/>
                  </a:lnTo>
                  <a:lnTo>
                    <a:pt x="6365" y="17029"/>
                  </a:lnTo>
                  <a:cubicBezTo>
                    <a:pt x="6044" y="17029"/>
                    <a:pt x="5784" y="17290"/>
                    <a:pt x="5784" y="17611"/>
                  </a:cubicBezTo>
                  <a:cubicBezTo>
                    <a:pt x="5784" y="17959"/>
                    <a:pt x="6044" y="18192"/>
                    <a:pt x="6365" y="18192"/>
                  </a:cubicBezTo>
                  <a:lnTo>
                    <a:pt x="13455" y="18192"/>
                  </a:lnTo>
                  <a:cubicBezTo>
                    <a:pt x="13774" y="18192"/>
                    <a:pt x="14037" y="17959"/>
                    <a:pt x="14037" y="17611"/>
                  </a:cubicBezTo>
                  <a:cubicBezTo>
                    <a:pt x="14037" y="17290"/>
                    <a:pt x="13774" y="17029"/>
                    <a:pt x="13455" y="17029"/>
                  </a:cubicBezTo>
                  <a:lnTo>
                    <a:pt x="11654" y="17029"/>
                  </a:lnTo>
                  <a:lnTo>
                    <a:pt x="11654" y="15112"/>
                  </a:lnTo>
                  <a:lnTo>
                    <a:pt x="19267" y="15112"/>
                  </a:lnTo>
                  <a:cubicBezTo>
                    <a:pt x="19586" y="15112"/>
                    <a:pt x="19848" y="14849"/>
                    <a:pt x="19848" y="14530"/>
                  </a:cubicBezTo>
                  <a:lnTo>
                    <a:pt x="19848" y="582"/>
                  </a:lnTo>
                  <a:cubicBezTo>
                    <a:pt x="19848" y="261"/>
                    <a:pt x="19586" y="1"/>
                    <a:pt x="19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145925" y="1937975"/>
              <a:ext cx="301550" cy="261550"/>
            </a:xfrm>
            <a:custGeom>
              <a:avLst/>
              <a:gdLst/>
              <a:ahLst/>
              <a:cxnLst/>
              <a:rect l="l" t="t" r="r" b="b"/>
              <a:pathLst>
                <a:path w="12062" h="10462" extrusionOk="0">
                  <a:moveTo>
                    <a:pt x="6017" y="1"/>
                  </a:moveTo>
                  <a:cubicBezTo>
                    <a:pt x="2705" y="1"/>
                    <a:pt x="1" y="2702"/>
                    <a:pt x="1" y="6015"/>
                  </a:cubicBezTo>
                  <a:cubicBezTo>
                    <a:pt x="1" y="7642"/>
                    <a:pt x="612" y="9153"/>
                    <a:pt x="1775" y="10287"/>
                  </a:cubicBezTo>
                  <a:cubicBezTo>
                    <a:pt x="1876" y="10404"/>
                    <a:pt x="2021" y="10462"/>
                    <a:pt x="2170" y="10462"/>
                  </a:cubicBezTo>
                  <a:cubicBezTo>
                    <a:pt x="2319" y="10462"/>
                    <a:pt x="2472" y="10404"/>
                    <a:pt x="2588" y="10287"/>
                  </a:cubicBezTo>
                  <a:lnTo>
                    <a:pt x="3488" y="9385"/>
                  </a:lnTo>
                  <a:cubicBezTo>
                    <a:pt x="3720" y="9153"/>
                    <a:pt x="3720" y="8776"/>
                    <a:pt x="3488" y="8544"/>
                  </a:cubicBezTo>
                  <a:cubicBezTo>
                    <a:pt x="3372" y="8442"/>
                    <a:pt x="3226" y="8391"/>
                    <a:pt x="3081" y="8391"/>
                  </a:cubicBezTo>
                  <a:cubicBezTo>
                    <a:pt x="2936" y="8391"/>
                    <a:pt x="2791" y="8442"/>
                    <a:pt x="2674" y="8544"/>
                  </a:cubicBezTo>
                  <a:lnTo>
                    <a:pt x="2209" y="9037"/>
                  </a:lnTo>
                  <a:cubicBezTo>
                    <a:pt x="1658" y="8311"/>
                    <a:pt x="1310" y="7498"/>
                    <a:pt x="1193" y="6596"/>
                  </a:cubicBezTo>
                  <a:lnTo>
                    <a:pt x="2035" y="6596"/>
                  </a:lnTo>
                  <a:cubicBezTo>
                    <a:pt x="2356" y="6596"/>
                    <a:pt x="2616" y="6335"/>
                    <a:pt x="2616" y="6015"/>
                  </a:cubicBezTo>
                  <a:cubicBezTo>
                    <a:pt x="2616" y="5696"/>
                    <a:pt x="2356" y="5433"/>
                    <a:pt x="2035" y="5433"/>
                  </a:cubicBezTo>
                  <a:lnTo>
                    <a:pt x="1193" y="5433"/>
                  </a:lnTo>
                  <a:cubicBezTo>
                    <a:pt x="1310" y="4562"/>
                    <a:pt x="1658" y="3720"/>
                    <a:pt x="2209" y="3023"/>
                  </a:cubicBezTo>
                  <a:lnTo>
                    <a:pt x="2674" y="3488"/>
                  </a:lnTo>
                  <a:cubicBezTo>
                    <a:pt x="2791" y="3604"/>
                    <a:pt x="2936" y="3662"/>
                    <a:pt x="3081" y="3662"/>
                  </a:cubicBezTo>
                  <a:cubicBezTo>
                    <a:pt x="3226" y="3662"/>
                    <a:pt x="3372" y="3604"/>
                    <a:pt x="3488" y="3488"/>
                  </a:cubicBezTo>
                  <a:cubicBezTo>
                    <a:pt x="3720" y="3255"/>
                    <a:pt x="3720" y="2907"/>
                    <a:pt x="3488" y="2674"/>
                  </a:cubicBezTo>
                  <a:lnTo>
                    <a:pt x="3023" y="2209"/>
                  </a:lnTo>
                  <a:cubicBezTo>
                    <a:pt x="3720" y="1628"/>
                    <a:pt x="4564" y="1307"/>
                    <a:pt x="5436" y="1191"/>
                  </a:cubicBezTo>
                  <a:lnTo>
                    <a:pt x="5436" y="2035"/>
                  </a:lnTo>
                  <a:cubicBezTo>
                    <a:pt x="5436" y="2353"/>
                    <a:pt x="5696" y="2616"/>
                    <a:pt x="6017" y="2616"/>
                  </a:cubicBezTo>
                  <a:cubicBezTo>
                    <a:pt x="6336" y="2616"/>
                    <a:pt x="6598" y="2353"/>
                    <a:pt x="6598" y="2035"/>
                  </a:cubicBezTo>
                  <a:lnTo>
                    <a:pt x="6598" y="1191"/>
                  </a:lnTo>
                  <a:cubicBezTo>
                    <a:pt x="7498" y="1307"/>
                    <a:pt x="8342" y="1628"/>
                    <a:pt x="9039" y="2209"/>
                  </a:cubicBezTo>
                  <a:lnTo>
                    <a:pt x="8544" y="2674"/>
                  </a:lnTo>
                  <a:cubicBezTo>
                    <a:pt x="8342" y="2907"/>
                    <a:pt x="8342" y="3255"/>
                    <a:pt x="8544" y="3488"/>
                  </a:cubicBezTo>
                  <a:cubicBezTo>
                    <a:pt x="8660" y="3604"/>
                    <a:pt x="8813" y="3662"/>
                    <a:pt x="8966" y="3662"/>
                  </a:cubicBezTo>
                  <a:cubicBezTo>
                    <a:pt x="9119" y="3662"/>
                    <a:pt x="9272" y="3604"/>
                    <a:pt x="9388" y="3488"/>
                  </a:cubicBezTo>
                  <a:lnTo>
                    <a:pt x="9853" y="3023"/>
                  </a:lnTo>
                  <a:cubicBezTo>
                    <a:pt x="10404" y="3720"/>
                    <a:pt x="10753" y="4562"/>
                    <a:pt x="10869" y="5433"/>
                  </a:cubicBezTo>
                  <a:lnTo>
                    <a:pt x="9997" y="5433"/>
                  </a:lnTo>
                  <a:cubicBezTo>
                    <a:pt x="9679" y="5433"/>
                    <a:pt x="9416" y="5696"/>
                    <a:pt x="9416" y="6015"/>
                  </a:cubicBezTo>
                  <a:cubicBezTo>
                    <a:pt x="9416" y="6335"/>
                    <a:pt x="9679" y="6596"/>
                    <a:pt x="9997" y="6596"/>
                  </a:cubicBezTo>
                  <a:lnTo>
                    <a:pt x="10869" y="6596"/>
                  </a:lnTo>
                  <a:cubicBezTo>
                    <a:pt x="10753" y="7498"/>
                    <a:pt x="10404" y="8311"/>
                    <a:pt x="9853" y="9037"/>
                  </a:cubicBezTo>
                  <a:lnTo>
                    <a:pt x="9388" y="8544"/>
                  </a:lnTo>
                  <a:cubicBezTo>
                    <a:pt x="9272" y="8442"/>
                    <a:pt x="9119" y="8391"/>
                    <a:pt x="8966" y="8391"/>
                  </a:cubicBezTo>
                  <a:cubicBezTo>
                    <a:pt x="8813" y="8391"/>
                    <a:pt x="8660" y="8442"/>
                    <a:pt x="8544" y="8544"/>
                  </a:cubicBezTo>
                  <a:cubicBezTo>
                    <a:pt x="8342" y="8776"/>
                    <a:pt x="8342" y="9153"/>
                    <a:pt x="8544" y="9385"/>
                  </a:cubicBezTo>
                  <a:lnTo>
                    <a:pt x="9474" y="10287"/>
                  </a:lnTo>
                  <a:cubicBezTo>
                    <a:pt x="9576" y="10404"/>
                    <a:pt x="9722" y="10462"/>
                    <a:pt x="9870" y="10462"/>
                  </a:cubicBezTo>
                  <a:cubicBezTo>
                    <a:pt x="10019" y="10462"/>
                    <a:pt x="10172" y="10404"/>
                    <a:pt x="10288" y="10287"/>
                  </a:cubicBezTo>
                  <a:cubicBezTo>
                    <a:pt x="11422" y="9153"/>
                    <a:pt x="12062" y="7642"/>
                    <a:pt x="12062" y="6015"/>
                  </a:cubicBezTo>
                  <a:cubicBezTo>
                    <a:pt x="12062" y="2702"/>
                    <a:pt x="9358" y="1"/>
                    <a:pt x="6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1252750" y="2036025"/>
              <a:ext cx="97375" cy="95925"/>
            </a:xfrm>
            <a:custGeom>
              <a:avLst/>
              <a:gdLst/>
              <a:ahLst/>
              <a:cxnLst/>
              <a:rect l="l" t="t" r="r" b="b"/>
              <a:pathLst>
                <a:path w="3895" h="3837" extrusionOk="0">
                  <a:moveTo>
                    <a:pt x="1744" y="1511"/>
                  </a:moveTo>
                  <a:cubicBezTo>
                    <a:pt x="2063" y="1511"/>
                    <a:pt x="2325" y="1774"/>
                    <a:pt x="2325" y="2093"/>
                  </a:cubicBezTo>
                  <a:cubicBezTo>
                    <a:pt x="2325" y="2413"/>
                    <a:pt x="2063" y="2674"/>
                    <a:pt x="1744" y="2674"/>
                  </a:cubicBezTo>
                  <a:cubicBezTo>
                    <a:pt x="1423" y="2674"/>
                    <a:pt x="1163" y="2413"/>
                    <a:pt x="1163" y="2093"/>
                  </a:cubicBezTo>
                  <a:cubicBezTo>
                    <a:pt x="1163" y="1774"/>
                    <a:pt x="1423" y="1511"/>
                    <a:pt x="1744" y="1511"/>
                  </a:cubicBezTo>
                  <a:close/>
                  <a:moveTo>
                    <a:pt x="3266" y="0"/>
                  </a:moveTo>
                  <a:cubicBezTo>
                    <a:pt x="3117" y="0"/>
                    <a:pt x="2965" y="59"/>
                    <a:pt x="2849" y="175"/>
                  </a:cubicBezTo>
                  <a:lnTo>
                    <a:pt x="2500" y="523"/>
                  </a:lnTo>
                  <a:cubicBezTo>
                    <a:pt x="2267" y="407"/>
                    <a:pt x="2035" y="349"/>
                    <a:pt x="1744" y="349"/>
                  </a:cubicBezTo>
                  <a:cubicBezTo>
                    <a:pt x="784" y="349"/>
                    <a:pt x="1" y="1135"/>
                    <a:pt x="1" y="2093"/>
                  </a:cubicBezTo>
                  <a:cubicBezTo>
                    <a:pt x="1" y="3053"/>
                    <a:pt x="784" y="3836"/>
                    <a:pt x="1744" y="3836"/>
                  </a:cubicBezTo>
                  <a:cubicBezTo>
                    <a:pt x="2702" y="3836"/>
                    <a:pt x="3488" y="3053"/>
                    <a:pt x="3488" y="2093"/>
                  </a:cubicBezTo>
                  <a:cubicBezTo>
                    <a:pt x="3488" y="1832"/>
                    <a:pt x="3430" y="1570"/>
                    <a:pt x="3313" y="1337"/>
                  </a:cubicBezTo>
                  <a:lnTo>
                    <a:pt x="3662" y="988"/>
                  </a:lnTo>
                  <a:cubicBezTo>
                    <a:pt x="3895" y="786"/>
                    <a:pt x="3895" y="407"/>
                    <a:pt x="3662" y="175"/>
                  </a:cubicBezTo>
                  <a:cubicBezTo>
                    <a:pt x="3560" y="59"/>
                    <a:pt x="3415" y="0"/>
                    <a:pt x="3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grpSp>
        <p:nvGrpSpPr>
          <p:cNvPr id="398" name="Google Shape;398;p48"/>
          <p:cNvGrpSpPr/>
          <p:nvPr/>
        </p:nvGrpSpPr>
        <p:grpSpPr>
          <a:xfrm>
            <a:off x="944750" y="3661275"/>
            <a:ext cx="496925" cy="495675"/>
            <a:chOff x="1048600" y="2599575"/>
            <a:chExt cx="496925" cy="495675"/>
          </a:xfrm>
        </p:grpSpPr>
        <p:sp>
          <p:nvSpPr>
            <p:cNvPr id="399" name="Google Shape;399;p48"/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grpSp>
        <p:nvGrpSpPr>
          <p:cNvPr id="403" name="Google Shape;403;p48"/>
          <p:cNvGrpSpPr/>
          <p:nvPr/>
        </p:nvGrpSpPr>
        <p:grpSpPr>
          <a:xfrm>
            <a:off x="944750" y="1479500"/>
            <a:ext cx="496225" cy="496225"/>
            <a:chOff x="1048600" y="1119225"/>
            <a:chExt cx="496225" cy="496225"/>
          </a:xfrm>
        </p:grpSpPr>
        <p:sp>
          <p:nvSpPr>
            <p:cNvPr id="404" name="Google Shape;404;p48"/>
            <p:cNvSpPr/>
            <p:nvPr/>
          </p:nvSpPr>
          <p:spPr>
            <a:xfrm>
              <a:off x="1252750" y="1177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1310875" y="117732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1107450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1" y="1163"/>
                    <a:pt x="1163" y="900"/>
                    <a:pt x="1163" y="582"/>
                  </a:cubicBezTo>
                  <a:cubicBezTo>
                    <a:pt x="1163" y="261"/>
                    <a:pt x="90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1165575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0" y="1163"/>
                    <a:pt x="1163" y="900"/>
                    <a:pt x="1163" y="582"/>
                  </a:cubicBezTo>
                  <a:cubicBezTo>
                    <a:pt x="1163" y="261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1048600" y="11192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2844" y="1162"/>
                  </a:moveTo>
                  <a:lnTo>
                    <a:pt x="12844" y="4649"/>
                  </a:lnTo>
                  <a:lnTo>
                    <a:pt x="7004" y="4649"/>
                  </a:lnTo>
                  <a:lnTo>
                    <a:pt x="7004" y="1162"/>
                  </a:lnTo>
                  <a:close/>
                  <a:moveTo>
                    <a:pt x="15169" y="10491"/>
                  </a:moveTo>
                  <a:lnTo>
                    <a:pt x="15169" y="12061"/>
                  </a:lnTo>
                  <a:lnTo>
                    <a:pt x="12235" y="12061"/>
                  </a:lnTo>
                  <a:cubicBezTo>
                    <a:pt x="11914" y="12061"/>
                    <a:pt x="11654" y="12321"/>
                    <a:pt x="11654" y="12642"/>
                  </a:cubicBezTo>
                  <a:lnTo>
                    <a:pt x="11654" y="14385"/>
                  </a:lnTo>
                  <a:lnTo>
                    <a:pt x="8167" y="14385"/>
                  </a:lnTo>
                  <a:lnTo>
                    <a:pt x="8167" y="12642"/>
                  </a:lnTo>
                  <a:cubicBezTo>
                    <a:pt x="8167" y="12321"/>
                    <a:pt x="7904" y="12061"/>
                    <a:pt x="7586" y="12061"/>
                  </a:cubicBezTo>
                  <a:lnTo>
                    <a:pt x="4680" y="12061"/>
                  </a:lnTo>
                  <a:lnTo>
                    <a:pt x="4680" y="10491"/>
                  </a:lnTo>
                  <a:close/>
                  <a:moveTo>
                    <a:pt x="7004" y="13223"/>
                  </a:moveTo>
                  <a:lnTo>
                    <a:pt x="7004" y="16710"/>
                  </a:lnTo>
                  <a:lnTo>
                    <a:pt x="1162" y="16710"/>
                  </a:lnTo>
                  <a:lnTo>
                    <a:pt x="1162" y="13223"/>
                  </a:lnTo>
                  <a:close/>
                  <a:moveTo>
                    <a:pt x="18686" y="13223"/>
                  </a:moveTo>
                  <a:lnTo>
                    <a:pt x="18686" y="16710"/>
                  </a:lnTo>
                  <a:lnTo>
                    <a:pt x="12816" y="16710"/>
                  </a:lnTo>
                  <a:lnTo>
                    <a:pt x="12816" y="13223"/>
                  </a:lnTo>
                  <a:close/>
                  <a:moveTo>
                    <a:pt x="6423" y="0"/>
                  </a:moveTo>
                  <a:cubicBezTo>
                    <a:pt x="6074" y="0"/>
                    <a:pt x="5842" y="263"/>
                    <a:pt x="5842" y="581"/>
                  </a:cubicBezTo>
                  <a:lnTo>
                    <a:pt x="5842" y="5231"/>
                  </a:lnTo>
                  <a:cubicBezTo>
                    <a:pt x="5842" y="5551"/>
                    <a:pt x="6074" y="5812"/>
                    <a:pt x="6423" y="5812"/>
                  </a:cubicBezTo>
                  <a:lnTo>
                    <a:pt x="9329" y="5812"/>
                  </a:lnTo>
                  <a:lnTo>
                    <a:pt x="9329" y="6625"/>
                  </a:lnTo>
                  <a:lnTo>
                    <a:pt x="8515" y="6625"/>
                  </a:lnTo>
                  <a:cubicBezTo>
                    <a:pt x="8195" y="6625"/>
                    <a:pt x="7934" y="6888"/>
                    <a:pt x="7934" y="7207"/>
                  </a:cubicBezTo>
                  <a:cubicBezTo>
                    <a:pt x="7934" y="7527"/>
                    <a:pt x="8195" y="7788"/>
                    <a:pt x="8515" y="7788"/>
                  </a:cubicBezTo>
                  <a:lnTo>
                    <a:pt x="9329" y="7788"/>
                  </a:lnTo>
                  <a:lnTo>
                    <a:pt x="9329" y="9329"/>
                  </a:lnTo>
                  <a:lnTo>
                    <a:pt x="4098" y="9329"/>
                  </a:lnTo>
                  <a:cubicBezTo>
                    <a:pt x="3778" y="9329"/>
                    <a:pt x="3517" y="9589"/>
                    <a:pt x="3517" y="9910"/>
                  </a:cubicBezTo>
                  <a:lnTo>
                    <a:pt x="3517" y="12061"/>
                  </a:lnTo>
                  <a:lnTo>
                    <a:pt x="581" y="12061"/>
                  </a:lnTo>
                  <a:cubicBezTo>
                    <a:pt x="263" y="12061"/>
                    <a:pt x="0" y="12321"/>
                    <a:pt x="0" y="12642"/>
                  </a:cubicBezTo>
                  <a:lnTo>
                    <a:pt x="0" y="17291"/>
                  </a:lnTo>
                  <a:cubicBezTo>
                    <a:pt x="0" y="17610"/>
                    <a:pt x="263" y="17872"/>
                    <a:pt x="581" y="17872"/>
                  </a:cubicBezTo>
                  <a:lnTo>
                    <a:pt x="3517" y="17872"/>
                  </a:lnTo>
                  <a:lnTo>
                    <a:pt x="3517" y="18686"/>
                  </a:lnTo>
                  <a:lnTo>
                    <a:pt x="2673" y="18686"/>
                  </a:lnTo>
                  <a:cubicBezTo>
                    <a:pt x="2355" y="18686"/>
                    <a:pt x="2092" y="18946"/>
                    <a:pt x="2092" y="19267"/>
                  </a:cubicBezTo>
                  <a:cubicBezTo>
                    <a:pt x="2092" y="19586"/>
                    <a:pt x="2355" y="19848"/>
                    <a:pt x="2673" y="19848"/>
                  </a:cubicBezTo>
                  <a:lnTo>
                    <a:pt x="5493" y="19848"/>
                  </a:lnTo>
                  <a:cubicBezTo>
                    <a:pt x="5812" y="19848"/>
                    <a:pt x="6074" y="19586"/>
                    <a:pt x="6074" y="19267"/>
                  </a:cubicBezTo>
                  <a:cubicBezTo>
                    <a:pt x="6074" y="18946"/>
                    <a:pt x="5812" y="18686"/>
                    <a:pt x="5493" y="18686"/>
                  </a:cubicBezTo>
                  <a:lnTo>
                    <a:pt x="4680" y="18686"/>
                  </a:lnTo>
                  <a:lnTo>
                    <a:pt x="4680" y="17872"/>
                  </a:lnTo>
                  <a:lnTo>
                    <a:pt x="7586" y="17872"/>
                  </a:lnTo>
                  <a:cubicBezTo>
                    <a:pt x="7904" y="17872"/>
                    <a:pt x="8167" y="17610"/>
                    <a:pt x="8167" y="17291"/>
                  </a:cubicBezTo>
                  <a:lnTo>
                    <a:pt x="8167" y="15548"/>
                  </a:lnTo>
                  <a:lnTo>
                    <a:pt x="11654" y="15548"/>
                  </a:lnTo>
                  <a:lnTo>
                    <a:pt x="11654" y="17291"/>
                  </a:lnTo>
                  <a:cubicBezTo>
                    <a:pt x="11654" y="17610"/>
                    <a:pt x="11914" y="17872"/>
                    <a:pt x="12235" y="17872"/>
                  </a:cubicBezTo>
                  <a:lnTo>
                    <a:pt x="15169" y="17872"/>
                  </a:lnTo>
                  <a:lnTo>
                    <a:pt x="15169" y="18686"/>
                  </a:lnTo>
                  <a:lnTo>
                    <a:pt x="14355" y="18686"/>
                  </a:lnTo>
                  <a:cubicBezTo>
                    <a:pt x="14037" y="18686"/>
                    <a:pt x="13774" y="18946"/>
                    <a:pt x="13774" y="19267"/>
                  </a:cubicBezTo>
                  <a:cubicBezTo>
                    <a:pt x="13774" y="19586"/>
                    <a:pt x="14037" y="19848"/>
                    <a:pt x="14355" y="19848"/>
                  </a:cubicBezTo>
                  <a:lnTo>
                    <a:pt x="17145" y="19848"/>
                  </a:lnTo>
                  <a:cubicBezTo>
                    <a:pt x="17466" y="19848"/>
                    <a:pt x="17726" y="19586"/>
                    <a:pt x="17726" y="19267"/>
                  </a:cubicBezTo>
                  <a:cubicBezTo>
                    <a:pt x="17726" y="18946"/>
                    <a:pt x="17466" y="18686"/>
                    <a:pt x="17145" y="18686"/>
                  </a:cubicBezTo>
                  <a:lnTo>
                    <a:pt x="16331" y="18686"/>
                  </a:lnTo>
                  <a:lnTo>
                    <a:pt x="16331" y="17872"/>
                  </a:lnTo>
                  <a:lnTo>
                    <a:pt x="19267" y="17872"/>
                  </a:lnTo>
                  <a:cubicBezTo>
                    <a:pt x="19586" y="17872"/>
                    <a:pt x="19848" y="17610"/>
                    <a:pt x="19848" y="17291"/>
                  </a:cubicBezTo>
                  <a:lnTo>
                    <a:pt x="19848" y="12642"/>
                  </a:lnTo>
                  <a:cubicBezTo>
                    <a:pt x="19848" y="12321"/>
                    <a:pt x="19586" y="12061"/>
                    <a:pt x="19267" y="12061"/>
                  </a:cubicBezTo>
                  <a:lnTo>
                    <a:pt x="16331" y="12061"/>
                  </a:lnTo>
                  <a:lnTo>
                    <a:pt x="16331" y="9910"/>
                  </a:lnTo>
                  <a:cubicBezTo>
                    <a:pt x="16331" y="9589"/>
                    <a:pt x="16071" y="9329"/>
                    <a:pt x="15750" y="9329"/>
                  </a:cubicBezTo>
                  <a:lnTo>
                    <a:pt x="10491" y="9329"/>
                  </a:lnTo>
                  <a:lnTo>
                    <a:pt x="10491" y="7788"/>
                  </a:lnTo>
                  <a:lnTo>
                    <a:pt x="11333" y="7788"/>
                  </a:lnTo>
                  <a:cubicBezTo>
                    <a:pt x="11654" y="7788"/>
                    <a:pt x="11914" y="7527"/>
                    <a:pt x="11914" y="7207"/>
                  </a:cubicBezTo>
                  <a:cubicBezTo>
                    <a:pt x="11914" y="6888"/>
                    <a:pt x="11654" y="6625"/>
                    <a:pt x="11333" y="6625"/>
                  </a:cubicBezTo>
                  <a:lnTo>
                    <a:pt x="10491" y="6625"/>
                  </a:lnTo>
                  <a:lnTo>
                    <a:pt x="10491" y="5812"/>
                  </a:lnTo>
                  <a:lnTo>
                    <a:pt x="13425" y="5812"/>
                  </a:lnTo>
                  <a:cubicBezTo>
                    <a:pt x="13746" y="5812"/>
                    <a:pt x="14006" y="5551"/>
                    <a:pt x="14006" y="5231"/>
                  </a:cubicBezTo>
                  <a:lnTo>
                    <a:pt x="14006" y="581"/>
                  </a:lnTo>
                  <a:cubicBezTo>
                    <a:pt x="14006" y="263"/>
                    <a:pt x="13746" y="0"/>
                    <a:pt x="1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1398750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2" y="1163"/>
                  </a:cubicBezTo>
                  <a:cubicBezTo>
                    <a:pt x="902" y="1163"/>
                    <a:pt x="1163" y="900"/>
                    <a:pt x="1163" y="582"/>
                  </a:cubicBezTo>
                  <a:cubicBezTo>
                    <a:pt x="1163" y="261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1456875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1" y="1163"/>
                  </a:cubicBezTo>
                  <a:cubicBezTo>
                    <a:pt x="902" y="1163"/>
                    <a:pt x="1162" y="900"/>
                    <a:pt x="1162" y="582"/>
                  </a:cubicBezTo>
                  <a:cubicBezTo>
                    <a:pt x="1162" y="261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grpSp>
        <p:nvGrpSpPr>
          <p:cNvPr id="411" name="Google Shape;411;p48"/>
          <p:cNvGrpSpPr/>
          <p:nvPr/>
        </p:nvGrpSpPr>
        <p:grpSpPr>
          <a:xfrm>
            <a:off x="6021261" y="4418531"/>
            <a:ext cx="402866" cy="369933"/>
            <a:chOff x="6985538" y="307000"/>
            <a:chExt cx="1545325" cy="1419000"/>
          </a:xfrm>
        </p:grpSpPr>
        <p:sp>
          <p:nvSpPr>
            <p:cNvPr id="412" name="Google Shape;412;p4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13" name="Google Shape;413;p4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14" name="Google Shape;414;p4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15" name="Google Shape;415;p4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cxnSp>
        <p:nvCxnSpPr>
          <p:cNvPr id="418" name="Google Shape;418;p48"/>
          <p:cNvCxnSpPr/>
          <p:nvPr/>
        </p:nvCxnSpPr>
        <p:spPr>
          <a:xfrm>
            <a:off x="720000" y="2314383"/>
            <a:ext cx="495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8"/>
          <p:cNvCxnSpPr/>
          <p:nvPr/>
        </p:nvCxnSpPr>
        <p:spPr>
          <a:xfrm>
            <a:off x="720000" y="3387775"/>
            <a:ext cx="495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0" name="Google Shape;4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9645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/>
          <p:nvPr/>
        </p:nvSpPr>
        <p:spPr>
          <a:xfrm flipH="1">
            <a:off x="7281865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sto MT" panose="02040603050505030304" pitchFamily="18" charset="0"/>
              </a:rPr>
              <a:t>Understanding Data</a:t>
            </a:r>
            <a:endParaRPr b="1" dirty="0">
              <a:latin typeface="Calisto MT" panose="02040603050505030304" pitchFamily="18" charset="0"/>
            </a:endParaRPr>
          </a:p>
        </p:txBody>
      </p:sp>
      <p:sp>
        <p:nvSpPr>
          <p:cNvPr id="687" name="Google Shape;687;p63"/>
          <p:cNvSpPr txBox="1">
            <a:spLocks noGrp="1"/>
          </p:cNvSpPr>
          <p:nvPr>
            <p:ph type="title" idx="2"/>
          </p:nvPr>
        </p:nvSpPr>
        <p:spPr>
          <a:xfrm>
            <a:off x="512609" y="2178150"/>
            <a:ext cx="124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</a:rPr>
              <a:t>Features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689" name="Google Shape;689;p63"/>
          <p:cNvSpPr txBox="1">
            <a:spLocks noGrp="1"/>
          </p:cNvSpPr>
          <p:nvPr>
            <p:ph type="subTitle" idx="1"/>
          </p:nvPr>
        </p:nvSpPr>
        <p:spPr>
          <a:xfrm>
            <a:off x="2147100" y="1102936"/>
            <a:ext cx="5686574" cy="3874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500" b="1" u="sng" dirty="0">
                <a:latin typeface="Calisto MT" panose="02040603050505030304" pitchFamily="18" charset="0"/>
              </a:rPr>
              <a:t>User Interaction Metrics:</a:t>
            </a:r>
          </a:p>
          <a:p>
            <a:pPr marL="285750" indent="-285750"/>
            <a:r>
              <a:rPr lang="en-US" sz="1300" dirty="0">
                <a:latin typeface="Calisto MT" panose="02040603050505030304" pitchFamily="18" charset="0"/>
              </a:rPr>
              <a:t>Features such as "score," "ups," and "downs" illustrates the engagement levels of comments, indicating the popularity and reception of user contributions within the Reddit community.</a:t>
            </a:r>
          </a:p>
          <a:p>
            <a:pPr marL="285750" indent="-285750"/>
            <a:r>
              <a:rPr lang="en-US" sz="1300" dirty="0">
                <a:latin typeface="Calisto MT" panose="02040603050505030304" pitchFamily="18" charset="0"/>
              </a:rPr>
              <a:t>Metrics like "</a:t>
            </a:r>
            <a:r>
              <a:rPr lang="en-US" sz="1300" dirty="0" err="1">
                <a:latin typeface="Calisto MT" panose="02040603050505030304" pitchFamily="18" charset="0"/>
              </a:rPr>
              <a:t>user_awardee_karma</a:t>
            </a:r>
            <a:r>
              <a:rPr lang="en-US" sz="1300" dirty="0">
                <a:latin typeface="Calisto MT" panose="02040603050505030304" pitchFamily="18" charset="0"/>
              </a:rPr>
              <a:t>," "</a:t>
            </a:r>
            <a:r>
              <a:rPr lang="en-US" sz="1300" dirty="0" err="1">
                <a:latin typeface="Calisto MT" panose="02040603050505030304" pitchFamily="18" charset="0"/>
              </a:rPr>
              <a:t>user_awarder_karma</a:t>
            </a:r>
            <a:r>
              <a:rPr lang="en-US" sz="1300" dirty="0">
                <a:latin typeface="Calisto MT" panose="02040603050505030304" pitchFamily="18" charset="0"/>
              </a:rPr>
              <a:t>," and "</a:t>
            </a:r>
            <a:r>
              <a:rPr lang="en-US" sz="1300" dirty="0" err="1">
                <a:latin typeface="Calisto MT" panose="02040603050505030304" pitchFamily="18" charset="0"/>
              </a:rPr>
              <a:t>user_total_karma</a:t>
            </a:r>
            <a:r>
              <a:rPr lang="en-US" sz="1300" dirty="0">
                <a:latin typeface="Calisto MT" panose="02040603050505030304" pitchFamily="18" charset="0"/>
              </a:rPr>
              <a:t>" offer a comprehensive view of users' reputation and activity levels, reflecting their overall contribution and influence.</a:t>
            </a:r>
          </a:p>
          <a:p>
            <a:pPr marL="285750" indent="-285750"/>
            <a:endParaRPr lang="en-US" sz="1300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US" sz="1500" b="1" u="sng" dirty="0">
                <a:latin typeface="Calisto MT" panose="02040603050505030304" pitchFamily="18" charset="0"/>
              </a:rPr>
              <a:t>Post Characteristics:</a:t>
            </a:r>
          </a:p>
          <a:p>
            <a:pPr marL="285750" indent="-285750"/>
            <a:r>
              <a:rPr lang="en-US" sz="1300" dirty="0">
                <a:latin typeface="Calisto MT" panose="02040603050505030304" pitchFamily="18" charset="0"/>
              </a:rPr>
              <a:t>Attributes such as "</a:t>
            </a:r>
            <a:r>
              <a:rPr lang="en-US" sz="1300" dirty="0" err="1">
                <a:latin typeface="Calisto MT" panose="02040603050505030304" pitchFamily="18" charset="0"/>
              </a:rPr>
              <a:t>post_self_text</a:t>
            </a:r>
            <a:r>
              <a:rPr lang="en-US" sz="1300" dirty="0">
                <a:latin typeface="Calisto MT" panose="02040603050505030304" pitchFamily="18" charset="0"/>
              </a:rPr>
              <a:t>" and "</a:t>
            </a:r>
            <a:r>
              <a:rPr lang="en-US" sz="1300" dirty="0" err="1">
                <a:latin typeface="Calisto MT" panose="02040603050505030304" pitchFamily="18" charset="0"/>
              </a:rPr>
              <a:t>post_title</a:t>
            </a:r>
            <a:r>
              <a:rPr lang="en-US" sz="1300" dirty="0">
                <a:latin typeface="Calisto MT" panose="02040603050505030304" pitchFamily="18" charset="0"/>
              </a:rPr>
              <a:t>" contain textual content representing the post's content and headline, facilitating content analysis and topic identification.</a:t>
            </a:r>
          </a:p>
          <a:p>
            <a:pPr marL="285750" indent="-285750"/>
            <a:r>
              <a:rPr lang="en-US" sz="1300" dirty="0">
                <a:latin typeface="Calisto MT" panose="02040603050505030304" pitchFamily="18" charset="0"/>
              </a:rPr>
              <a:t>"</a:t>
            </a:r>
            <a:r>
              <a:rPr lang="en-US" sz="1300" dirty="0" err="1">
                <a:latin typeface="Calisto MT" panose="02040603050505030304" pitchFamily="18" charset="0"/>
              </a:rPr>
              <a:t>post_upvote_ratio</a:t>
            </a:r>
            <a:r>
              <a:rPr lang="en-US" sz="1300" dirty="0">
                <a:latin typeface="Calisto MT" panose="02040603050505030304" pitchFamily="18" charset="0"/>
              </a:rPr>
              <a:t>" and "</a:t>
            </a:r>
            <a:r>
              <a:rPr lang="en-US" sz="1300" dirty="0" err="1">
                <a:latin typeface="Calisto MT" panose="02040603050505030304" pitchFamily="18" charset="0"/>
              </a:rPr>
              <a:t>post_thumbs_ups</a:t>
            </a:r>
            <a:r>
              <a:rPr lang="en-US" sz="1300" dirty="0">
                <a:latin typeface="Calisto MT" panose="02040603050505030304" pitchFamily="18" charset="0"/>
              </a:rPr>
              <a:t>" provide indicators of post popularity and user sentiment, offering valuable insights into the reception and engagement levels of posts within the Reddit community.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sto MT" panose="02040603050505030304" pitchFamily="18" charset="0"/>
              </a:rPr>
              <a:t>Understanding Data</a:t>
            </a:r>
            <a:endParaRPr b="1" dirty="0">
              <a:latin typeface="Calisto MT" panose="02040603050505030304" pitchFamily="18" charset="0"/>
            </a:endParaRPr>
          </a:p>
        </p:txBody>
      </p:sp>
      <p:sp>
        <p:nvSpPr>
          <p:cNvPr id="687" name="Google Shape;687;p63"/>
          <p:cNvSpPr txBox="1">
            <a:spLocks noGrp="1"/>
          </p:cNvSpPr>
          <p:nvPr>
            <p:ph type="title" idx="2"/>
          </p:nvPr>
        </p:nvSpPr>
        <p:spPr>
          <a:xfrm>
            <a:off x="484329" y="1782222"/>
            <a:ext cx="124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</a:rPr>
              <a:t>Features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689" name="Google Shape;689;p63"/>
          <p:cNvSpPr txBox="1">
            <a:spLocks noGrp="1"/>
          </p:cNvSpPr>
          <p:nvPr>
            <p:ph type="subTitle" idx="1"/>
          </p:nvPr>
        </p:nvSpPr>
        <p:spPr>
          <a:xfrm>
            <a:off x="2147100" y="1102937"/>
            <a:ext cx="5686574" cy="1923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500" b="1" u="sng" dirty="0">
                <a:latin typeface="Calisto MT" panose="02040603050505030304" pitchFamily="18" charset="0"/>
              </a:rPr>
              <a:t>Temporal Information:</a:t>
            </a:r>
          </a:p>
          <a:p>
            <a:pPr marL="285750" indent="-285750"/>
            <a:r>
              <a:rPr lang="en-US" sz="1300" dirty="0">
                <a:latin typeface="Calisto MT" panose="02040603050505030304" pitchFamily="18" charset="0"/>
              </a:rPr>
              <a:t>Timestamps like "</a:t>
            </a:r>
            <a:r>
              <a:rPr lang="en-US" sz="1300" dirty="0" err="1">
                <a:latin typeface="Calisto MT" panose="02040603050505030304" pitchFamily="18" charset="0"/>
              </a:rPr>
              <a:t>created_time</a:t>
            </a:r>
            <a:r>
              <a:rPr lang="en-US" sz="1300" dirty="0">
                <a:latin typeface="Calisto MT" panose="02040603050505030304" pitchFamily="18" charset="0"/>
              </a:rPr>
              <a:t>" and "</a:t>
            </a:r>
            <a:r>
              <a:rPr lang="en-US" sz="1300" dirty="0" err="1">
                <a:latin typeface="Calisto MT" panose="02040603050505030304" pitchFamily="18" charset="0"/>
              </a:rPr>
              <a:t>post_created_time</a:t>
            </a:r>
            <a:r>
              <a:rPr lang="en-US" sz="1300" dirty="0">
                <a:latin typeface="Calisto MT" panose="02040603050505030304" pitchFamily="18" charset="0"/>
              </a:rPr>
              <a:t>" enable temporal analysis, allowing researchers to track the timing and frequency of user interactions and post creation.</a:t>
            </a:r>
          </a:p>
          <a:p>
            <a:pPr marL="285750" indent="-285750"/>
            <a:r>
              <a:rPr lang="en-US" sz="1300" dirty="0">
                <a:latin typeface="Calisto MT" panose="02040603050505030304" pitchFamily="18" charset="0"/>
              </a:rPr>
              <a:t>"</a:t>
            </a:r>
            <a:r>
              <a:rPr lang="en-US" sz="1300" dirty="0" err="1">
                <a:latin typeface="Calisto MT" panose="02040603050505030304" pitchFamily="18" charset="0"/>
              </a:rPr>
              <a:t>user_account_created_time</a:t>
            </a:r>
            <a:r>
              <a:rPr lang="en-US" sz="1300" dirty="0">
                <a:latin typeface="Calisto MT" panose="02040603050505030304" pitchFamily="18" charset="0"/>
              </a:rPr>
              <a:t>" offers additional temporal context by providing the date when a user's Reddit account was created</a:t>
            </a:r>
          </a:p>
        </p:txBody>
      </p:sp>
      <p:sp>
        <p:nvSpPr>
          <p:cNvPr id="5" name="Google Shape;687;p63">
            <a:extLst>
              <a:ext uri="{FF2B5EF4-FFF2-40B4-BE49-F238E27FC236}">
                <a16:creationId xmlns:a16="http://schemas.microsoft.com/office/drawing/2014/main" id="{93B1CA6F-1452-4D3F-A4D9-5535A1D5693C}"/>
              </a:ext>
            </a:extLst>
          </p:cNvPr>
          <p:cNvSpPr txBox="1">
            <a:spLocks/>
          </p:cNvSpPr>
          <p:nvPr/>
        </p:nvSpPr>
        <p:spPr>
          <a:xfrm>
            <a:off x="484329" y="3706863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2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IN" dirty="0">
                <a:latin typeface="Calisto MT" panose="02040603050505030304" pitchFamily="18" charset="0"/>
              </a:rPr>
              <a:t>Target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50B1EC-DF32-4ACB-AC08-7B39D8485BCF}"/>
              </a:ext>
            </a:extLst>
          </p:cNvPr>
          <p:cNvCxnSpPr/>
          <p:nvPr/>
        </p:nvCxnSpPr>
        <p:spPr>
          <a:xfrm>
            <a:off x="254524" y="3101419"/>
            <a:ext cx="7805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689;p63">
            <a:extLst>
              <a:ext uri="{FF2B5EF4-FFF2-40B4-BE49-F238E27FC236}">
                <a16:creationId xmlns:a16="http://schemas.microsoft.com/office/drawing/2014/main" id="{497B4661-4ABD-4F42-8643-E4F14381AA65}"/>
              </a:ext>
            </a:extLst>
          </p:cNvPr>
          <p:cNvSpPr txBox="1">
            <a:spLocks/>
          </p:cNvSpPr>
          <p:nvPr/>
        </p:nvSpPr>
        <p:spPr>
          <a:xfrm>
            <a:off x="2147100" y="3253213"/>
            <a:ext cx="5686574" cy="130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Font typeface="Albert Sans"/>
              <a:buNone/>
            </a:pPr>
            <a:r>
              <a:rPr lang="en-US" sz="1500" b="1" u="sng" dirty="0">
                <a:latin typeface="Calisto MT" panose="02040603050505030304" pitchFamily="18" charset="0"/>
              </a:rPr>
              <a:t>Binary Information:</a:t>
            </a:r>
          </a:p>
          <a:p>
            <a:pPr marL="285750" indent="-285750"/>
            <a:r>
              <a:rPr lang="en-US" sz="1300" dirty="0">
                <a:latin typeface="Calisto MT" panose="02040603050505030304" pitchFamily="18" charset="0"/>
              </a:rPr>
              <a:t>The "controversiality" column serves as the primary target variable, indicating whether a comment is considered controversial (1) or not (0) within the context of discussions about the Russia-Ukraine war on Reddit.</a:t>
            </a:r>
          </a:p>
        </p:txBody>
      </p:sp>
    </p:spTree>
    <p:extLst>
      <p:ext uri="{BB962C8B-B14F-4D97-AF65-F5344CB8AC3E}">
        <p14:creationId xmlns:p14="http://schemas.microsoft.com/office/powerpoint/2010/main" val="33359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80"/>
          <p:cNvSpPr txBox="1">
            <a:spLocks noGrp="1"/>
          </p:cNvSpPr>
          <p:nvPr>
            <p:ph type="title"/>
          </p:nvPr>
        </p:nvSpPr>
        <p:spPr>
          <a:xfrm>
            <a:off x="207034" y="491228"/>
            <a:ext cx="77552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listo MT" panose="02040603050505030304" pitchFamily="18" charset="0"/>
              </a:rPr>
              <a:t>Wireframe</a:t>
            </a:r>
            <a:endParaRPr sz="2800" b="1" dirty="0">
              <a:latin typeface="Calisto MT" panose="02040603050505030304" pitchFamily="18" charset="0"/>
            </a:endParaRPr>
          </a:p>
        </p:txBody>
      </p:sp>
      <p:sp>
        <p:nvSpPr>
          <p:cNvPr id="1130" name="Google Shape;1130;p80"/>
          <p:cNvSpPr txBox="1"/>
          <p:nvPr/>
        </p:nvSpPr>
        <p:spPr>
          <a:xfrm>
            <a:off x="361186" y="1378411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Data Collection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131" name="Google Shape;1131;p80"/>
          <p:cNvSpPr txBox="1"/>
          <p:nvPr/>
        </p:nvSpPr>
        <p:spPr>
          <a:xfrm>
            <a:off x="685200" y="1974755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Pre-processing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132" name="Google Shape;1132;p80"/>
          <p:cNvSpPr txBox="1"/>
          <p:nvPr/>
        </p:nvSpPr>
        <p:spPr>
          <a:xfrm>
            <a:off x="1016489" y="2571099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Feature Engineering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133" name="Google Shape;1133;p80"/>
          <p:cNvSpPr txBox="1"/>
          <p:nvPr/>
        </p:nvSpPr>
        <p:spPr>
          <a:xfrm>
            <a:off x="1347778" y="3167442"/>
            <a:ext cx="2674200" cy="39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alisto MT" panose="02040603050505030304" pitchFamily="18" charset="0"/>
                <a:ea typeface="Anybody SemiBold"/>
                <a:cs typeface="Anybody SemiBold"/>
                <a:sym typeface="Anybody SemiBold"/>
              </a:rPr>
              <a:t>Model Development</a:t>
            </a:r>
            <a:endParaRPr sz="1600" dirty="0">
              <a:solidFill>
                <a:schemeClr val="dk1"/>
              </a:solidFill>
              <a:latin typeface="Calisto MT" panose="02040603050505030304" pitchFamily="18" charset="0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135" name="Google Shape;1135;p80"/>
          <p:cNvSpPr txBox="1"/>
          <p:nvPr/>
        </p:nvSpPr>
        <p:spPr>
          <a:xfrm>
            <a:off x="3309134" y="1378411"/>
            <a:ext cx="347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Gather relevant posts and comments related to the Russia-Ukraine war from Reddit discussions</a:t>
            </a:r>
            <a:endParaRPr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1136" name="Google Shape;1136;p80"/>
          <p:cNvSpPr txBox="1"/>
          <p:nvPr/>
        </p:nvSpPr>
        <p:spPr>
          <a:xfrm>
            <a:off x="3628077" y="1974755"/>
            <a:ext cx="347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Clean and tokenize textual data, handle missing values, and remove noise.</a:t>
            </a:r>
            <a:endParaRPr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1137" name="Google Shape;1137;p80"/>
          <p:cNvSpPr txBox="1"/>
          <p:nvPr/>
        </p:nvSpPr>
        <p:spPr>
          <a:xfrm>
            <a:off x="3947046" y="2571099"/>
            <a:ext cx="347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Extract features such as sentiment scores, word frequency, and user engagement metrics.</a:t>
            </a:r>
            <a:endParaRPr lang="en-IN"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1138" name="Google Shape;1138;p80"/>
          <p:cNvSpPr txBox="1"/>
          <p:nvPr/>
        </p:nvSpPr>
        <p:spPr>
          <a:xfrm>
            <a:off x="4218308" y="3167442"/>
            <a:ext cx="347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sto MT" panose="02040603050505030304" pitchFamily="18" charset="0"/>
                <a:ea typeface="Albert Sans"/>
                <a:cs typeface="Albert Sans"/>
                <a:sym typeface="Albert Sans"/>
              </a:rPr>
              <a:t>Train a model to predict controversiality based on the extracted features.</a:t>
            </a:r>
            <a:endParaRPr sz="1300" dirty="0">
              <a:solidFill>
                <a:schemeClr val="dk1"/>
              </a:solidFill>
              <a:latin typeface="Calisto MT" panose="02040603050505030304" pitchFamily="18" charset="0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140" name="Google Shape;1140;p80"/>
          <p:cNvCxnSpPr>
            <a:stCxn id="1130" idx="3"/>
          </p:cNvCxnSpPr>
          <p:nvPr/>
        </p:nvCxnSpPr>
        <p:spPr>
          <a:xfrm>
            <a:off x="3035386" y="1575211"/>
            <a:ext cx="167700" cy="400200"/>
          </a:xfrm>
          <a:prstGeom prst="bentConnector2">
            <a:avLst/>
          </a:prstGeom>
          <a:noFill/>
          <a:ln w="9525" cap="flat" cmpd="sng">
            <a:solidFill>
              <a:srgbClr val="0F3D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80"/>
          <p:cNvCxnSpPr>
            <a:stCxn id="1131" idx="3"/>
          </p:cNvCxnSpPr>
          <p:nvPr/>
        </p:nvCxnSpPr>
        <p:spPr>
          <a:xfrm>
            <a:off x="3359400" y="2171555"/>
            <a:ext cx="167400" cy="400200"/>
          </a:xfrm>
          <a:prstGeom prst="bentConnector2">
            <a:avLst/>
          </a:prstGeom>
          <a:noFill/>
          <a:ln w="9525" cap="flat" cmpd="sng">
            <a:solidFill>
              <a:srgbClr val="0F3D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80"/>
          <p:cNvCxnSpPr>
            <a:stCxn id="1132" idx="3"/>
          </p:cNvCxnSpPr>
          <p:nvPr/>
        </p:nvCxnSpPr>
        <p:spPr>
          <a:xfrm>
            <a:off x="3690689" y="2767899"/>
            <a:ext cx="160500" cy="401100"/>
          </a:xfrm>
          <a:prstGeom prst="bentConnector2">
            <a:avLst/>
          </a:prstGeom>
          <a:noFill/>
          <a:ln w="9525" cap="flat" cmpd="sng">
            <a:solidFill>
              <a:srgbClr val="0F3D3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80"/>
          <p:cNvGrpSpPr/>
          <p:nvPr/>
        </p:nvGrpSpPr>
        <p:grpSpPr>
          <a:xfrm>
            <a:off x="7902796" y="546408"/>
            <a:ext cx="402866" cy="369933"/>
            <a:chOff x="6985538" y="307000"/>
            <a:chExt cx="1545325" cy="1419000"/>
          </a:xfrm>
        </p:grpSpPr>
        <p:sp>
          <p:nvSpPr>
            <p:cNvPr id="1145" name="Google Shape;1145;p80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6" name="Google Shape;1146;p80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7" name="Google Shape;1147;p80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8" name="Google Shape;1148;p80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49" name="Google Shape;1149;p80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  <p:sp>
          <p:nvSpPr>
            <p:cNvPr id="1150" name="Google Shape;1150;p80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alisto MT" panose="0204060305050503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757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Albert Sans</vt:lpstr>
      <vt:lpstr>Anybody SemiBold</vt:lpstr>
      <vt:lpstr>Data Analysis Consulting by Slidesgo</vt:lpstr>
      <vt:lpstr> Social Media Analytics: Reddit</vt:lpstr>
      <vt:lpstr>PowerPoint Presentation</vt:lpstr>
      <vt:lpstr>Reddit</vt:lpstr>
      <vt:lpstr>Problem Definition</vt:lpstr>
      <vt:lpstr>Project Specifications</vt:lpstr>
      <vt:lpstr>Unique Value Proposition</vt:lpstr>
      <vt:lpstr>Understanding Data</vt:lpstr>
      <vt:lpstr>Understanding Data</vt:lpstr>
      <vt:lpstr>Wireframe</vt:lpstr>
      <vt:lpstr>Wireframe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Analytics: Reddit</dc:title>
  <dc:creator>amanjot</dc:creator>
  <cp:lastModifiedBy>Amanjot Kaur</cp:lastModifiedBy>
  <cp:revision>3</cp:revision>
  <dcterms:modified xsi:type="dcterms:W3CDTF">2024-03-11T01:47:09Z</dcterms:modified>
</cp:coreProperties>
</file>