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6"/>
  </p:notesMasterIdLst>
  <p:handoutMasterIdLst>
    <p:handoutMasterId r:id="rId27"/>
  </p:handoutMasterIdLst>
  <p:sldIdLst>
    <p:sldId id="298" r:id="rId5"/>
    <p:sldId id="323" r:id="rId6"/>
    <p:sldId id="306" r:id="rId7"/>
    <p:sldId id="305" r:id="rId8"/>
    <p:sldId id="307" r:id="rId9"/>
    <p:sldId id="309" r:id="rId10"/>
    <p:sldId id="310" r:id="rId11"/>
    <p:sldId id="312" r:id="rId12"/>
    <p:sldId id="311" r:id="rId13"/>
    <p:sldId id="315" r:id="rId14"/>
    <p:sldId id="313" r:id="rId15"/>
    <p:sldId id="314" r:id="rId16"/>
    <p:sldId id="316" r:id="rId17"/>
    <p:sldId id="317" r:id="rId18"/>
    <p:sldId id="318" r:id="rId19"/>
    <p:sldId id="319" r:id="rId20"/>
    <p:sldId id="320" r:id="rId21"/>
    <p:sldId id="321" r:id="rId22"/>
    <p:sldId id="322" r:id="rId23"/>
    <p:sldId id="300" r:id="rId24"/>
    <p:sldId id="30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D6F3E635-E626-4790-B9F4-B704DABE7715}">
          <p14:sldIdLst>
            <p14:sldId id="298"/>
            <p14:sldId id="323"/>
          </p14:sldIdLst>
        </p14:section>
        <p14:section name="Graphical Analysis &amp; Recommendations" id="{B5D7D626-9CAC-42A6-B2AE-5047D8A24966}">
          <p14:sldIdLst>
            <p14:sldId id="306"/>
            <p14:sldId id="305"/>
            <p14:sldId id="307"/>
            <p14:sldId id="309"/>
            <p14:sldId id="310"/>
            <p14:sldId id="312"/>
            <p14:sldId id="311"/>
            <p14:sldId id="315"/>
            <p14:sldId id="313"/>
            <p14:sldId id="314"/>
            <p14:sldId id="316"/>
            <p14:sldId id="317"/>
            <p14:sldId id="318"/>
            <p14:sldId id="319"/>
            <p14:sldId id="320"/>
            <p14:sldId id="321"/>
            <p14:sldId id="322"/>
            <p14:sldId id="300"/>
            <p14:sldId id="30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F02CE"/>
    <a:srgbClr val="BAFF21"/>
    <a:srgbClr val="F0A4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D891AB0-9FEB-F525-3CF9-8D6B159DF9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E66B19B7-37D7-41C1-EE2A-A7680638E03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49B2DB4-35F2-401D-AF0F-CA35A53323B9}" type="datetimeFigureOut">
              <a:rPr lang="en-IN" smtClean="0"/>
              <a:t>16-07-2024</a:t>
            </a:fld>
            <a:endParaRPr lang="en-IN"/>
          </a:p>
        </p:txBody>
      </p:sp>
      <p:sp>
        <p:nvSpPr>
          <p:cNvPr id="4" name="Footer Placeholder 3">
            <a:extLst>
              <a:ext uri="{FF2B5EF4-FFF2-40B4-BE49-F238E27FC236}">
                <a16:creationId xmlns:a16="http://schemas.microsoft.com/office/drawing/2014/main" id="{ACB615EE-37E4-CE40-23AC-C793284A492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F5E9817E-D498-0F12-4AF8-ED94C04D5DB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360DDD5-2AEB-4F3B-BD20-EF1271ECBAF0}" type="slidenum">
              <a:rPr lang="en-IN" smtClean="0"/>
              <a:t>‹#›</a:t>
            </a:fld>
            <a:endParaRPr lang="en-IN"/>
          </a:p>
        </p:txBody>
      </p:sp>
    </p:spTree>
    <p:extLst>
      <p:ext uri="{BB962C8B-B14F-4D97-AF65-F5344CB8AC3E}">
        <p14:creationId xmlns:p14="http://schemas.microsoft.com/office/powerpoint/2010/main" val="36476150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455355-8BFC-46D8-A9E5-9F1668D81E7E}" type="datetimeFigureOut">
              <a:rPr lang="en-IN" smtClean="0"/>
              <a:t>16-07-2024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FEDCDC-96B0-40D0-8C3B-14217CB0B6F2}" type="slidenum">
              <a:rPr lang="en-IN" smtClean="0"/>
              <a:t>‹#›</a:t>
            </a:fld>
            <a:endParaRPr lang="en-IN"/>
          </a:p>
        </p:txBody>
      </p:sp>
    </p:spTree>
    <p:extLst>
      <p:ext uri="{BB962C8B-B14F-4D97-AF65-F5344CB8AC3E}">
        <p14:creationId xmlns:p14="http://schemas.microsoft.com/office/powerpoint/2010/main" val="184738402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8565E568-5397-4F4E-8B18-BB285987A30D}" type="datetime1">
              <a:rPr lang="en-US" smtClean="0"/>
              <a:t>7/16/2024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32CC5467-9D27-46AA-ACF5-86A68B898B07}" type="datetime1">
              <a:rPr lang="en-US" smtClean="0"/>
              <a:t>7/16/2024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AB629EE9-54BC-49BB-85E0-7674C5548BE2}" type="datetime1">
              <a:rPr lang="en-US" smtClean="0"/>
              <a:t>7/16/2024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9C649138-D886-422D-B2EC-CB4E759A6D75}" type="datetime1">
              <a:rPr lang="en-US" smtClean="0"/>
              <a:t>7/16/2024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EF8C48F4-DEF0-4956-BCC8-82C94C769F97}" type="datetime1">
              <a:rPr lang="en-US" smtClean="0"/>
              <a:t>7/16/2024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7226DBB4-FCFC-4EE4-880B-01CACBED5ADA}" type="datetime1">
              <a:rPr lang="en-US" smtClean="0"/>
              <a:t>7/16/2024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8B614822-7882-4777-833B-117B90CC30D0}" type="datetime1">
              <a:rPr lang="en-US" smtClean="0"/>
              <a:t>7/16/2024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B1F93633-E24A-4E0C-864C-6E7F71D2495B}" type="datetime1">
              <a:rPr lang="en-US" smtClean="0"/>
              <a:t>7/16/2024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2C5B9B8D-1402-4129-A72B-D48548EFAB28}" type="datetime1">
              <a:rPr lang="en-US" smtClean="0"/>
              <a:t>7/16/2024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8000">
              <a:srgbClr val="F0A4E3">
                <a:alpha val="0"/>
              </a:srgbClr>
            </a:gs>
            <a:gs pos="100000">
              <a:srgbClr val="7030A0"/>
            </a:gs>
          </a:gsLst>
          <a:lin ang="5400000" scaled="1"/>
          <a:tileRect/>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53E73A24-B9B9-4A6C-B5B4-0EFE43B9878E}" type="datetime1">
              <a:rPr lang="en-US" smtClean="0"/>
              <a:t>7/16/2024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ata.cityofnewyork.us/Public-Safety/Motor-Vehicle-Collisions-Crashes/h9gi-nx95/data_preview" TargetMode="External"/><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hyperlink" Target="https://drive.google.com/file/d/1AWl-jSqYd1w0fBqWHhco-ZeNzZxXj7Sx/view?usp=sharin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0"/>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552236"/>
          </a:xfrm>
        </p:spPr>
        <p:txBody>
          <a:bodyPr anchor="b">
            <a:normAutofit fontScale="90000"/>
          </a:bodyPr>
          <a:lstStyle/>
          <a:p>
            <a:r>
              <a:rPr lang="en-US" sz="4400" dirty="0">
                <a:solidFill>
                  <a:schemeClr val="tx1"/>
                </a:solidFill>
              </a:rPr>
              <a:t>Analysis : Traffic accidents in New York</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Autofit/>
          </a:bodyPr>
          <a:lstStyle/>
          <a:p>
            <a:pPr>
              <a:lnSpc>
                <a:spcPct val="100000"/>
              </a:lnSpc>
            </a:pPr>
            <a:r>
              <a:rPr lang="en-US" sz="1400"/>
              <a:t>Presentation </a:t>
            </a:r>
            <a:r>
              <a:rPr lang="en-US" sz="1400" dirty="0"/>
              <a:t>assignment</a:t>
            </a:r>
          </a:p>
          <a:p>
            <a:pPr>
              <a:lnSpc>
                <a:spcPct val="100000"/>
              </a:lnSpc>
            </a:pPr>
            <a:r>
              <a:rPr lang="en-US" sz="1400" dirty="0"/>
              <a:t>(AMAN KUMAR)</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Slide Number Placeholder 4">
            <a:extLst>
              <a:ext uri="{FF2B5EF4-FFF2-40B4-BE49-F238E27FC236}">
                <a16:creationId xmlns:a16="http://schemas.microsoft.com/office/drawing/2014/main" id="{64B1534C-B573-AB36-A4B7-DB016CD71EED}"/>
              </a:ext>
            </a:extLst>
          </p:cNvPr>
          <p:cNvSpPr>
            <a:spLocks noGrp="1"/>
          </p:cNvSpPr>
          <p:nvPr>
            <p:ph type="sldNum" sz="quarter" idx="12"/>
          </p:nvPr>
        </p:nvSpPr>
        <p:spPr/>
        <p:txBody>
          <a:bodyPr/>
          <a:lstStyle/>
          <a:p>
            <a:pPr algn="r"/>
            <a:r>
              <a:rPr lang="en-US" sz="2000" dirty="0"/>
              <a:t> </a:t>
            </a:r>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3CA72-3BB5-F697-7F81-A0DEFB5B15D1}"/>
              </a:ext>
            </a:extLst>
          </p:cNvPr>
          <p:cNvSpPr>
            <a:spLocks noGrp="1"/>
          </p:cNvSpPr>
          <p:nvPr>
            <p:ph type="title"/>
          </p:nvPr>
        </p:nvSpPr>
        <p:spPr>
          <a:xfrm>
            <a:off x="1097280" y="286604"/>
            <a:ext cx="10058400" cy="977118"/>
          </a:xfrm>
          <a:noFill/>
          <a:ln w="12700" cmpd="dbl">
            <a:solidFill>
              <a:schemeClr val="tx1"/>
            </a:solidFill>
          </a:ln>
        </p:spPr>
        <p:txBody>
          <a:bodyPr>
            <a:normAutofit/>
          </a:bodyPr>
          <a:lstStyle/>
          <a:p>
            <a:r>
              <a:rPr lang="en-IN" sz="3200" dirty="0"/>
              <a:t>Top 10 Vehicle-1 Types contributing to accidental, injuries &amp; deaths count</a:t>
            </a:r>
          </a:p>
        </p:txBody>
      </p:sp>
      <p:sp>
        <p:nvSpPr>
          <p:cNvPr id="11" name="Slide Number Placeholder 10">
            <a:extLst>
              <a:ext uri="{FF2B5EF4-FFF2-40B4-BE49-F238E27FC236}">
                <a16:creationId xmlns:a16="http://schemas.microsoft.com/office/drawing/2014/main" id="{85C732A2-121C-E54F-F69B-1C59920A808F}"/>
              </a:ext>
            </a:extLst>
          </p:cNvPr>
          <p:cNvSpPr>
            <a:spLocks noGrp="1"/>
          </p:cNvSpPr>
          <p:nvPr>
            <p:ph type="sldNum" sz="quarter" idx="12"/>
          </p:nvPr>
        </p:nvSpPr>
        <p:spPr/>
        <p:txBody>
          <a:bodyPr/>
          <a:lstStyle/>
          <a:p>
            <a:pPr algn="r"/>
            <a:fld id="{3A98EE3D-8CD1-4C3F-BD1C-C98C9596463C}" type="slidenum">
              <a:rPr lang="en-US" sz="2000" smtClean="0"/>
              <a:pPr algn="r"/>
              <a:t>10</a:t>
            </a:fld>
            <a:endParaRPr lang="en-US" sz="2000" dirty="0"/>
          </a:p>
        </p:txBody>
      </p:sp>
      <p:pic>
        <p:nvPicPr>
          <p:cNvPr id="6" name="Content Placeholder 5">
            <a:extLst>
              <a:ext uri="{FF2B5EF4-FFF2-40B4-BE49-F238E27FC236}">
                <a16:creationId xmlns:a16="http://schemas.microsoft.com/office/drawing/2014/main" id="{D68484FB-C296-7B53-02CB-1EA725FA391C}"/>
              </a:ext>
            </a:extLst>
          </p:cNvPr>
          <p:cNvPicPr>
            <a:picLocks noGrp="1" noChangeAspect="1"/>
          </p:cNvPicPr>
          <p:nvPr>
            <p:ph idx="1"/>
          </p:nvPr>
        </p:nvPicPr>
        <p:blipFill>
          <a:blip r:embed="rId2"/>
          <a:stretch>
            <a:fillRect/>
          </a:stretch>
        </p:blipFill>
        <p:spPr>
          <a:xfrm>
            <a:off x="1335640" y="1360565"/>
            <a:ext cx="9441951" cy="5270604"/>
          </a:xfrm>
        </p:spPr>
      </p:pic>
    </p:spTree>
    <p:extLst>
      <p:ext uri="{BB962C8B-B14F-4D97-AF65-F5344CB8AC3E}">
        <p14:creationId xmlns:p14="http://schemas.microsoft.com/office/powerpoint/2010/main" val="452344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3CA72-3BB5-F697-7F81-A0DEFB5B15D1}"/>
              </a:ext>
            </a:extLst>
          </p:cNvPr>
          <p:cNvSpPr>
            <a:spLocks noGrp="1"/>
          </p:cNvSpPr>
          <p:nvPr>
            <p:ph type="title"/>
          </p:nvPr>
        </p:nvSpPr>
        <p:spPr>
          <a:xfrm>
            <a:off x="1097280" y="286604"/>
            <a:ext cx="10058400" cy="977118"/>
          </a:xfrm>
          <a:noFill/>
          <a:ln w="12700" cmpd="dbl">
            <a:solidFill>
              <a:schemeClr val="tx1"/>
            </a:solidFill>
          </a:ln>
        </p:spPr>
        <p:txBody>
          <a:bodyPr>
            <a:normAutofit/>
          </a:bodyPr>
          <a:lstStyle/>
          <a:p>
            <a:r>
              <a:rPr lang="en-IN" sz="3200" dirty="0"/>
              <a:t>Top 10 Vehicle-2 Types contributing to accidental, injuries &amp; deaths count</a:t>
            </a:r>
          </a:p>
        </p:txBody>
      </p:sp>
      <p:sp>
        <p:nvSpPr>
          <p:cNvPr id="11" name="Slide Number Placeholder 10">
            <a:extLst>
              <a:ext uri="{FF2B5EF4-FFF2-40B4-BE49-F238E27FC236}">
                <a16:creationId xmlns:a16="http://schemas.microsoft.com/office/drawing/2014/main" id="{29FCD8FE-D9D7-560F-285F-032D080AC5CF}"/>
              </a:ext>
            </a:extLst>
          </p:cNvPr>
          <p:cNvSpPr>
            <a:spLocks noGrp="1"/>
          </p:cNvSpPr>
          <p:nvPr>
            <p:ph type="sldNum" sz="quarter" idx="12"/>
          </p:nvPr>
        </p:nvSpPr>
        <p:spPr/>
        <p:txBody>
          <a:bodyPr/>
          <a:lstStyle/>
          <a:p>
            <a:pPr algn="r"/>
            <a:fld id="{3A98EE3D-8CD1-4C3F-BD1C-C98C9596463C}" type="slidenum">
              <a:rPr lang="en-US" sz="2000" smtClean="0"/>
              <a:pPr algn="r"/>
              <a:t>11</a:t>
            </a:fld>
            <a:endParaRPr lang="en-US" sz="2000" dirty="0"/>
          </a:p>
        </p:txBody>
      </p:sp>
      <p:pic>
        <p:nvPicPr>
          <p:cNvPr id="6" name="Content Placeholder 5">
            <a:extLst>
              <a:ext uri="{FF2B5EF4-FFF2-40B4-BE49-F238E27FC236}">
                <a16:creationId xmlns:a16="http://schemas.microsoft.com/office/drawing/2014/main" id="{BDBCC6C7-2FEC-F848-0173-8623F0B876BF}"/>
              </a:ext>
            </a:extLst>
          </p:cNvPr>
          <p:cNvPicPr>
            <a:picLocks noGrp="1" noChangeAspect="1"/>
          </p:cNvPicPr>
          <p:nvPr>
            <p:ph idx="1"/>
          </p:nvPr>
        </p:nvPicPr>
        <p:blipFill>
          <a:blip r:embed="rId2"/>
          <a:stretch>
            <a:fillRect/>
          </a:stretch>
        </p:blipFill>
        <p:spPr>
          <a:xfrm>
            <a:off x="1282351" y="1348565"/>
            <a:ext cx="9587708" cy="5310116"/>
          </a:xfrm>
        </p:spPr>
      </p:pic>
    </p:spTree>
    <p:extLst>
      <p:ext uri="{BB962C8B-B14F-4D97-AF65-F5344CB8AC3E}">
        <p14:creationId xmlns:p14="http://schemas.microsoft.com/office/powerpoint/2010/main" val="17695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EA2DD62-5674-995D-4C71-FB7FD798A7A3}"/>
              </a:ext>
            </a:extLst>
          </p:cNvPr>
          <p:cNvSpPr>
            <a:spLocks noGrp="1"/>
          </p:cNvSpPr>
          <p:nvPr>
            <p:ph type="title"/>
          </p:nvPr>
        </p:nvSpPr>
        <p:spPr>
          <a:xfrm>
            <a:off x="1097280" y="286604"/>
            <a:ext cx="10058400" cy="555877"/>
          </a:xfrm>
        </p:spPr>
        <p:txBody>
          <a:bodyPr>
            <a:normAutofit/>
          </a:bodyPr>
          <a:lstStyle/>
          <a:p>
            <a:r>
              <a:rPr lang="en-IN" sz="3200" dirty="0"/>
              <a:t>… Insights &amp; Recommendations</a:t>
            </a:r>
          </a:p>
        </p:txBody>
      </p:sp>
      <p:sp>
        <p:nvSpPr>
          <p:cNvPr id="11" name="Content Placeholder 10">
            <a:extLst>
              <a:ext uri="{FF2B5EF4-FFF2-40B4-BE49-F238E27FC236}">
                <a16:creationId xmlns:a16="http://schemas.microsoft.com/office/drawing/2014/main" id="{38B2FBDF-3FC1-3DA5-777D-5ED621C59338}"/>
              </a:ext>
            </a:extLst>
          </p:cNvPr>
          <p:cNvSpPr>
            <a:spLocks noGrp="1"/>
          </p:cNvSpPr>
          <p:nvPr>
            <p:ph sz="half" idx="1"/>
          </p:nvPr>
        </p:nvSpPr>
        <p:spPr>
          <a:xfrm>
            <a:off x="965771" y="1140431"/>
            <a:ext cx="5106256" cy="5332288"/>
          </a:xfrm>
        </p:spPr>
        <p:txBody>
          <a:bodyPr>
            <a:normAutofit fontScale="92500" lnSpcReduction="10000"/>
          </a:bodyPr>
          <a:lstStyle/>
          <a:p>
            <a:pPr>
              <a:buFont typeface="Wingdings" panose="05000000000000000000" pitchFamily="2" charset="2"/>
              <a:buChar char="v"/>
            </a:pPr>
            <a:r>
              <a:rPr lang="en-IN" dirty="0"/>
              <a:t> These charts show the top 10 vehicle types which is contributing to accidents, injuries &amp; deaths and ‘Sedan’, ‘Station Wagon/Sport Utility Vehicle’ and ‘PASSENGER VEHICLE’ are the most common vehicle types of all</a:t>
            </a:r>
          </a:p>
          <a:p>
            <a:pPr>
              <a:buFont typeface="Wingdings" panose="05000000000000000000" pitchFamily="2" charset="2"/>
              <a:buChar char="v"/>
            </a:pPr>
            <a:r>
              <a:rPr lang="en-IN" dirty="0"/>
              <a:t> The line in the graph shows the No. of motorist injured or killed in comparison to total person injured or killed. For motorcycle type, drivers are more prone to death whereas, for bus type, it affects more to pedestrians or cyclists</a:t>
            </a:r>
          </a:p>
          <a:p>
            <a:pPr>
              <a:buFont typeface="Wingdings" panose="05000000000000000000" pitchFamily="2" charset="2"/>
              <a:buChar char="v"/>
            </a:pPr>
            <a:r>
              <a:rPr lang="en-IN" dirty="0"/>
              <a:t>These vehicle type analysis are done for vehicle-1 &amp; vehicle-2 involved In accidents, we can do similar analysis for other vehicles as well</a:t>
            </a:r>
          </a:p>
          <a:p>
            <a:pPr>
              <a:buFont typeface="Wingdings" panose="05000000000000000000" pitchFamily="2" charset="2"/>
              <a:buChar char="Ø"/>
            </a:pPr>
            <a:r>
              <a:rPr lang="en-IN" dirty="0"/>
              <a:t> It is recommended to bring out required regulations on these vehicle types to avid accidents, specially buses which cause death to other travellers</a:t>
            </a:r>
          </a:p>
        </p:txBody>
      </p:sp>
      <p:sp>
        <p:nvSpPr>
          <p:cNvPr id="9" name="Slide Number Placeholder 8">
            <a:extLst>
              <a:ext uri="{FF2B5EF4-FFF2-40B4-BE49-F238E27FC236}">
                <a16:creationId xmlns:a16="http://schemas.microsoft.com/office/drawing/2014/main" id="{9F60B500-C61F-4773-AC9C-641F5E9B92E4}"/>
              </a:ext>
            </a:extLst>
          </p:cNvPr>
          <p:cNvSpPr>
            <a:spLocks noGrp="1"/>
          </p:cNvSpPr>
          <p:nvPr>
            <p:ph type="sldNum" sz="quarter" idx="12"/>
          </p:nvPr>
        </p:nvSpPr>
        <p:spPr/>
        <p:txBody>
          <a:bodyPr/>
          <a:lstStyle/>
          <a:p>
            <a:pPr algn="r"/>
            <a:fld id="{3A98EE3D-8CD1-4C3F-BD1C-C98C9596463C}" type="slidenum">
              <a:rPr lang="en-US" sz="2000" smtClean="0"/>
              <a:pPr algn="r"/>
              <a:t>12</a:t>
            </a:fld>
            <a:endParaRPr lang="en-US" sz="2000" dirty="0"/>
          </a:p>
        </p:txBody>
      </p:sp>
      <p:pic>
        <p:nvPicPr>
          <p:cNvPr id="4" name="Content Placeholder 5">
            <a:extLst>
              <a:ext uri="{FF2B5EF4-FFF2-40B4-BE49-F238E27FC236}">
                <a16:creationId xmlns:a16="http://schemas.microsoft.com/office/drawing/2014/main" id="{6D4EF03B-1E11-9FBE-ECFA-8FB8BE1D0234}"/>
              </a:ext>
            </a:extLst>
          </p:cNvPr>
          <p:cNvPicPr>
            <a:picLocks noGrp="1" noChangeAspect="1"/>
          </p:cNvPicPr>
          <p:nvPr>
            <p:ph sz="half" idx="2"/>
          </p:nvPr>
        </p:nvPicPr>
        <p:blipFill>
          <a:blip r:embed="rId2"/>
          <a:stretch>
            <a:fillRect/>
          </a:stretch>
        </p:blipFill>
        <p:spPr>
          <a:xfrm>
            <a:off x="6485866" y="1128318"/>
            <a:ext cx="4638675" cy="2589360"/>
          </a:xfrm>
        </p:spPr>
      </p:pic>
      <p:pic>
        <p:nvPicPr>
          <p:cNvPr id="5" name="Content Placeholder 5">
            <a:extLst>
              <a:ext uri="{FF2B5EF4-FFF2-40B4-BE49-F238E27FC236}">
                <a16:creationId xmlns:a16="http://schemas.microsoft.com/office/drawing/2014/main" id="{99E18822-B43D-CABD-A39E-A843195FD751}"/>
              </a:ext>
            </a:extLst>
          </p:cNvPr>
          <p:cNvPicPr>
            <a:picLocks noChangeAspect="1"/>
          </p:cNvPicPr>
          <p:nvPr/>
        </p:nvPicPr>
        <p:blipFill>
          <a:blip r:embed="rId3"/>
          <a:stretch>
            <a:fillRect/>
          </a:stretch>
        </p:blipFill>
        <p:spPr>
          <a:xfrm>
            <a:off x="6491349" y="3850323"/>
            <a:ext cx="4623580" cy="2560752"/>
          </a:xfrm>
          <a:prstGeom prst="rect">
            <a:avLst/>
          </a:prstGeom>
        </p:spPr>
      </p:pic>
    </p:spTree>
    <p:extLst>
      <p:ext uri="{BB962C8B-B14F-4D97-AF65-F5344CB8AC3E}">
        <p14:creationId xmlns:p14="http://schemas.microsoft.com/office/powerpoint/2010/main" val="3625889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3CA72-3BB5-F697-7F81-A0DEFB5B15D1}"/>
              </a:ext>
            </a:extLst>
          </p:cNvPr>
          <p:cNvSpPr>
            <a:spLocks noGrp="1"/>
          </p:cNvSpPr>
          <p:nvPr>
            <p:ph type="title"/>
          </p:nvPr>
        </p:nvSpPr>
        <p:spPr>
          <a:xfrm>
            <a:off x="1097280" y="286604"/>
            <a:ext cx="10058400" cy="977118"/>
          </a:xfrm>
          <a:noFill/>
          <a:ln w="12700" cmpd="dbl">
            <a:solidFill>
              <a:schemeClr val="tx1"/>
            </a:solidFill>
          </a:ln>
        </p:spPr>
        <p:txBody>
          <a:bodyPr>
            <a:normAutofit/>
          </a:bodyPr>
          <a:lstStyle/>
          <a:p>
            <a:r>
              <a:rPr lang="en-IN" sz="3200" dirty="0"/>
              <a:t>Ratio of cyclist, motorist and pedestrians killed &amp; injured in the accidents</a:t>
            </a:r>
          </a:p>
        </p:txBody>
      </p:sp>
      <p:sp>
        <p:nvSpPr>
          <p:cNvPr id="10" name="Slide Number Placeholder 9">
            <a:extLst>
              <a:ext uri="{FF2B5EF4-FFF2-40B4-BE49-F238E27FC236}">
                <a16:creationId xmlns:a16="http://schemas.microsoft.com/office/drawing/2014/main" id="{5607A6CD-CF00-7F6D-F2FF-B44FDEC84254}"/>
              </a:ext>
            </a:extLst>
          </p:cNvPr>
          <p:cNvSpPr>
            <a:spLocks noGrp="1"/>
          </p:cNvSpPr>
          <p:nvPr>
            <p:ph type="sldNum" sz="quarter" idx="12"/>
          </p:nvPr>
        </p:nvSpPr>
        <p:spPr/>
        <p:txBody>
          <a:bodyPr/>
          <a:lstStyle/>
          <a:p>
            <a:pPr algn="r"/>
            <a:fld id="{3A98EE3D-8CD1-4C3F-BD1C-C98C9596463C}" type="slidenum">
              <a:rPr lang="en-US" sz="2000" smtClean="0"/>
              <a:pPr algn="r"/>
              <a:t>13</a:t>
            </a:fld>
            <a:endParaRPr lang="en-US" sz="2000" dirty="0"/>
          </a:p>
        </p:txBody>
      </p:sp>
      <p:pic>
        <p:nvPicPr>
          <p:cNvPr id="6" name="Content Placeholder 5">
            <a:extLst>
              <a:ext uri="{FF2B5EF4-FFF2-40B4-BE49-F238E27FC236}">
                <a16:creationId xmlns:a16="http://schemas.microsoft.com/office/drawing/2014/main" id="{73C12039-957C-76C6-D0D2-A47876F4778B}"/>
              </a:ext>
            </a:extLst>
          </p:cNvPr>
          <p:cNvPicPr>
            <a:picLocks noGrp="1" noChangeAspect="1"/>
          </p:cNvPicPr>
          <p:nvPr>
            <p:ph idx="1"/>
          </p:nvPr>
        </p:nvPicPr>
        <p:blipFill>
          <a:blip r:embed="rId2"/>
          <a:stretch>
            <a:fillRect/>
          </a:stretch>
        </p:blipFill>
        <p:spPr>
          <a:xfrm>
            <a:off x="1654139" y="1364682"/>
            <a:ext cx="8517277" cy="5276900"/>
          </a:xfrm>
        </p:spPr>
      </p:pic>
    </p:spTree>
    <p:extLst>
      <p:ext uri="{BB962C8B-B14F-4D97-AF65-F5344CB8AC3E}">
        <p14:creationId xmlns:p14="http://schemas.microsoft.com/office/powerpoint/2010/main" val="1116548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EA2DD62-5674-995D-4C71-FB7FD798A7A3}"/>
              </a:ext>
            </a:extLst>
          </p:cNvPr>
          <p:cNvSpPr>
            <a:spLocks noGrp="1"/>
          </p:cNvSpPr>
          <p:nvPr>
            <p:ph type="title"/>
          </p:nvPr>
        </p:nvSpPr>
        <p:spPr>
          <a:xfrm>
            <a:off x="1097280" y="286604"/>
            <a:ext cx="10058400" cy="792184"/>
          </a:xfrm>
        </p:spPr>
        <p:txBody>
          <a:bodyPr>
            <a:normAutofit/>
          </a:bodyPr>
          <a:lstStyle/>
          <a:p>
            <a:r>
              <a:rPr lang="en-IN" sz="3200" dirty="0"/>
              <a:t>… Insights &amp; Recommendations</a:t>
            </a:r>
          </a:p>
        </p:txBody>
      </p:sp>
      <p:sp>
        <p:nvSpPr>
          <p:cNvPr id="11" name="Content Placeholder 10">
            <a:extLst>
              <a:ext uri="{FF2B5EF4-FFF2-40B4-BE49-F238E27FC236}">
                <a16:creationId xmlns:a16="http://schemas.microsoft.com/office/drawing/2014/main" id="{38B2FBDF-3FC1-3DA5-777D-5ED621C59338}"/>
              </a:ext>
            </a:extLst>
          </p:cNvPr>
          <p:cNvSpPr>
            <a:spLocks noGrp="1"/>
          </p:cNvSpPr>
          <p:nvPr>
            <p:ph sz="half" idx="1"/>
          </p:nvPr>
        </p:nvSpPr>
        <p:spPr>
          <a:xfrm>
            <a:off x="1089061" y="1489754"/>
            <a:ext cx="4664467" cy="4808304"/>
          </a:xfrm>
        </p:spPr>
        <p:txBody>
          <a:bodyPr/>
          <a:lstStyle/>
          <a:p>
            <a:pPr>
              <a:buFont typeface="Wingdings" panose="05000000000000000000" pitchFamily="2" charset="2"/>
              <a:buChar char="v"/>
            </a:pPr>
            <a:r>
              <a:rPr lang="en-IN" dirty="0"/>
              <a:t> These graphs show the % share of motorist/drivers, cyclists &amp; pedestrians got injured or killed in the accidents</a:t>
            </a:r>
          </a:p>
          <a:p>
            <a:pPr>
              <a:buFont typeface="Wingdings" panose="05000000000000000000" pitchFamily="2" charset="2"/>
              <a:buChar char="v"/>
            </a:pPr>
            <a:r>
              <a:rPr lang="en-IN" dirty="0"/>
              <a:t> Although the % of motorists getting injured in the accidents are higher, but death % is higher for pedestrians</a:t>
            </a:r>
          </a:p>
          <a:p>
            <a:pPr>
              <a:buFont typeface="Wingdings" panose="05000000000000000000" pitchFamily="2" charset="2"/>
              <a:buChar char="Ø"/>
            </a:pPr>
            <a:r>
              <a:rPr lang="en-IN" dirty="0"/>
              <a:t> It is recommended to see if there are proper and well maintained footpaths are in place, also if zebra crossing is followed properly to let pedestrians pass the road safely</a:t>
            </a:r>
          </a:p>
        </p:txBody>
      </p:sp>
      <p:sp>
        <p:nvSpPr>
          <p:cNvPr id="7" name="Slide Number Placeholder 6">
            <a:extLst>
              <a:ext uri="{FF2B5EF4-FFF2-40B4-BE49-F238E27FC236}">
                <a16:creationId xmlns:a16="http://schemas.microsoft.com/office/drawing/2014/main" id="{81455E96-C388-04E3-EBAD-CAC1C10D6406}"/>
              </a:ext>
            </a:extLst>
          </p:cNvPr>
          <p:cNvSpPr>
            <a:spLocks noGrp="1"/>
          </p:cNvSpPr>
          <p:nvPr>
            <p:ph type="sldNum" sz="quarter" idx="12"/>
          </p:nvPr>
        </p:nvSpPr>
        <p:spPr/>
        <p:txBody>
          <a:bodyPr/>
          <a:lstStyle/>
          <a:p>
            <a:pPr algn="r"/>
            <a:fld id="{3A98EE3D-8CD1-4C3F-BD1C-C98C9596463C}" type="slidenum">
              <a:rPr lang="en-US" sz="2000" smtClean="0"/>
              <a:pPr algn="r"/>
              <a:t>14</a:t>
            </a:fld>
            <a:endParaRPr lang="en-US" sz="2000" dirty="0"/>
          </a:p>
        </p:txBody>
      </p:sp>
      <p:pic>
        <p:nvPicPr>
          <p:cNvPr id="5" name="Content Placeholder 5">
            <a:extLst>
              <a:ext uri="{FF2B5EF4-FFF2-40B4-BE49-F238E27FC236}">
                <a16:creationId xmlns:a16="http://schemas.microsoft.com/office/drawing/2014/main" id="{B9D0BD38-69AD-B6A5-3359-3A9334D60A52}"/>
              </a:ext>
            </a:extLst>
          </p:cNvPr>
          <p:cNvPicPr>
            <a:picLocks noGrp="1" noChangeAspect="1"/>
          </p:cNvPicPr>
          <p:nvPr>
            <p:ph sz="half" idx="2"/>
          </p:nvPr>
        </p:nvPicPr>
        <p:blipFill>
          <a:blip r:embed="rId2"/>
          <a:stretch>
            <a:fillRect/>
          </a:stretch>
        </p:blipFill>
        <p:spPr>
          <a:xfrm>
            <a:off x="6342027" y="1869623"/>
            <a:ext cx="5340228" cy="3308551"/>
          </a:xfrm>
        </p:spPr>
      </p:pic>
    </p:spTree>
    <p:extLst>
      <p:ext uri="{BB962C8B-B14F-4D97-AF65-F5344CB8AC3E}">
        <p14:creationId xmlns:p14="http://schemas.microsoft.com/office/powerpoint/2010/main" val="3021401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3CA72-3BB5-F697-7F81-A0DEFB5B15D1}"/>
              </a:ext>
            </a:extLst>
          </p:cNvPr>
          <p:cNvSpPr>
            <a:spLocks noGrp="1"/>
          </p:cNvSpPr>
          <p:nvPr>
            <p:ph type="title"/>
          </p:nvPr>
        </p:nvSpPr>
        <p:spPr>
          <a:xfrm>
            <a:off x="1097280" y="286604"/>
            <a:ext cx="10058400" cy="977118"/>
          </a:xfrm>
          <a:noFill/>
          <a:ln w="12700" cmpd="dbl">
            <a:solidFill>
              <a:schemeClr val="tx1"/>
            </a:solidFill>
          </a:ln>
        </p:spPr>
        <p:txBody>
          <a:bodyPr>
            <a:normAutofit/>
          </a:bodyPr>
          <a:lstStyle/>
          <a:p>
            <a:r>
              <a:rPr lang="en-IN" sz="3200" dirty="0"/>
              <a:t>Count &amp; distribution of accidents, injuries and deaths counts across different borough </a:t>
            </a:r>
          </a:p>
        </p:txBody>
      </p:sp>
      <p:sp>
        <p:nvSpPr>
          <p:cNvPr id="10" name="Slide Number Placeholder 9">
            <a:extLst>
              <a:ext uri="{FF2B5EF4-FFF2-40B4-BE49-F238E27FC236}">
                <a16:creationId xmlns:a16="http://schemas.microsoft.com/office/drawing/2014/main" id="{5607A6CD-CF00-7F6D-F2FF-B44FDEC84254}"/>
              </a:ext>
            </a:extLst>
          </p:cNvPr>
          <p:cNvSpPr>
            <a:spLocks noGrp="1"/>
          </p:cNvSpPr>
          <p:nvPr>
            <p:ph type="sldNum" sz="quarter" idx="12"/>
          </p:nvPr>
        </p:nvSpPr>
        <p:spPr/>
        <p:txBody>
          <a:bodyPr/>
          <a:lstStyle/>
          <a:p>
            <a:pPr algn="r"/>
            <a:fld id="{3A98EE3D-8CD1-4C3F-BD1C-C98C9596463C}" type="slidenum">
              <a:rPr lang="en-US" sz="2000" smtClean="0"/>
              <a:pPr algn="r"/>
              <a:t>15</a:t>
            </a:fld>
            <a:endParaRPr lang="en-US" sz="2000" dirty="0"/>
          </a:p>
        </p:txBody>
      </p:sp>
      <p:pic>
        <p:nvPicPr>
          <p:cNvPr id="7" name="Content Placeholder 6">
            <a:extLst>
              <a:ext uri="{FF2B5EF4-FFF2-40B4-BE49-F238E27FC236}">
                <a16:creationId xmlns:a16="http://schemas.microsoft.com/office/drawing/2014/main" id="{CBC9C677-A3DC-FCB1-DE3A-E9A3BABE7109}"/>
              </a:ext>
            </a:extLst>
          </p:cNvPr>
          <p:cNvPicPr>
            <a:picLocks noGrp="1" noChangeAspect="1"/>
          </p:cNvPicPr>
          <p:nvPr>
            <p:ph idx="1"/>
          </p:nvPr>
        </p:nvPicPr>
        <p:blipFill>
          <a:blip r:embed="rId2"/>
          <a:stretch>
            <a:fillRect/>
          </a:stretch>
        </p:blipFill>
        <p:spPr>
          <a:xfrm>
            <a:off x="1674688" y="1465229"/>
            <a:ext cx="9102903" cy="5160075"/>
          </a:xfrm>
        </p:spPr>
      </p:pic>
    </p:spTree>
    <p:extLst>
      <p:ext uri="{BB962C8B-B14F-4D97-AF65-F5344CB8AC3E}">
        <p14:creationId xmlns:p14="http://schemas.microsoft.com/office/powerpoint/2010/main" val="153874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EA2DD62-5674-995D-4C71-FB7FD798A7A3}"/>
              </a:ext>
            </a:extLst>
          </p:cNvPr>
          <p:cNvSpPr>
            <a:spLocks noGrp="1"/>
          </p:cNvSpPr>
          <p:nvPr>
            <p:ph type="title"/>
          </p:nvPr>
        </p:nvSpPr>
        <p:spPr>
          <a:xfrm>
            <a:off x="1097280" y="286604"/>
            <a:ext cx="10058400" cy="792184"/>
          </a:xfrm>
        </p:spPr>
        <p:txBody>
          <a:bodyPr>
            <a:normAutofit/>
          </a:bodyPr>
          <a:lstStyle/>
          <a:p>
            <a:r>
              <a:rPr lang="en-IN" sz="3200" dirty="0"/>
              <a:t>… Insights &amp; Recommendations</a:t>
            </a:r>
          </a:p>
        </p:txBody>
      </p:sp>
      <p:sp>
        <p:nvSpPr>
          <p:cNvPr id="11" name="Content Placeholder 10">
            <a:extLst>
              <a:ext uri="{FF2B5EF4-FFF2-40B4-BE49-F238E27FC236}">
                <a16:creationId xmlns:a16="http://schemas.microsoft.com/office/drawing/2014/main" id="{38B2FBDF-3FC1-3DA5-777D-5ED621C59338}"/>
              </a:ext>
            </a:extLst>
          </p:cNvPr>
          <p:cNvSpPr>
            <a:spLocks noGrp="1"/>
          </p:cNvSpPr>
          <p:nvPr>
            <p:ph sz="half" idx="1"/>
          </p:nvPr>
        </p:nvSpPr>
        <p:spPr>
          <a:xfrm>
            <a:off x="1089061" y="1489754"/>
            <a:ext cx="4664467" cy="4808304"/>
          </a:xfrm>
        </p:spPr>
        <p:txBody>
          <a:bodyPr/>
          <a:lstStyle/>
          <a:p>
            <a:pPr>
              <a:buFont typeface="Wingdings" panose="05000000000000000000" pitchFamily="2" charset="2"/>
              <a:buChar char="v"/>
            </a:pPr>
            <a:r>
              <a:rPr lang="en-IN" dirty="0"/>
              <a:t> These graphs represent the order of different boroughs of NYC by total counts of accidents, injuries &amp; deaths</a:t>
            </a:r>
          </a:p>
          <a:p>
            <a:pPr>
              <a:buFont typeface="Wingdings" panose="05000000000000000000" pitchFamily="2" charset="2"/>
              <a:buChar char="v"/>
            </a:pPr>
            <a:r>
              <a:rPr lang="en-IN" dirty="0"/>
              <a:t> Although there are many blank records for this, but BROOKYLN &amp; QUEENS have relatively higher number of accidents resulting to higher injuries &amp; deaths, followed by MANHATTAN, BRONX &amp; least in STATEN ISLAND</a:t>
            </a:r>
          </a:p>
          <a:p>
            <a:pPr>
              <a:buFont typeface="Wingdings" panose="05000000000000000000" pitchFamily="2" charset="2"/>
              <a:buChar char="v"/>
            </a:pPr>
            <a:r>
              <a:rPr lang="en-IN" dirty="0"/>
              <a:t> It is recommended to review rules &amp; regulations for these top accident prone boroughs to bring down the count of casualties and deaths</a:t>
            </a:r>
          </a:p>
        </p:txBody>
      </p:sp>
      <p:sp>
        <p:nvSpPr>
          <p:cNvPr id="7" name="Slide Number Placeholder 6">
            <a:extLst>
              <a:ext uri="{FF2B5EF4-FFF2-40B4-BE49-F238E27FC236}">
                <a16:creationId xmlns:a16="http://schemas.microsoft.com/office/drawing/2014/main" id="{81455E96-C388-04E3-EBAD-CAC1C10D6406}"/>
              </a:ext>
            </a:extLst>
          </p:cNvPr>
          <p:cNvSpPr>
            <a:spLocks noGrp="1"/>
          </p:cNvSpPr>
          <p:nvPr>
            <p:ph type="sldNum" sz="quarter" idx="12"/>
          </p:nvPr>
        </p:nvSpPr>
        <p:spPr/>
        <p:txBody>
          <a:bodyPr/>
          <a:lstStyle/>
          <a:p>
            <a:pPr algn="r"/>
            <a:fld id="{3A98EE3D-8CD1-4C3F-BD1C-C98C9596463C}" type="slidenum">
              <a:rPr lang="en-US" sz="2000" smtClean="0"/>
              <a:pPr algn="r"/>
              <a:t>16</a:t>
            </a:fld>
            <a:endParaRPr lang="en-US" sz="2000" dirty="0"/>
          </a:p>
        </p:txBody>
      </p:sp>
      <p:pic>
        <p:nvPicPr>
          <p:cNvPr id="4" name="Content Placeholder 6">
            <a:extLst>
              <a:ext uri="{FF2B5EF4-FFF2-40B4-BE49-F238E27FC236}">
                <a16:creationId xmlns:a16="http://schemas.microsoft.com/office/drawing/2014/main" id="{41D3FDB5-CA9C-2F99-827A-4C8DB0EC9139}"/>
              </a:ext>
            </a:extLst>
          </p:cNvPr>
          <p:cNvPicPr>
            <a:picLocks noGrp="1" noChangeAspect="1"/>
          </p:cNvPicPr>
          <p:nvPr>
            <p:ph sz="half" idx="2"/>
          </p:nvPr>
        </p:nvPicPr>
        <p:blipFill>
          <a:blip r:embed="rId2"/>
          <a:stretch>
            <a:fillRect/>
          </a:stretch>
        </p:blipFill>
        <p:spPr>
          <a:xfrm>
            <a:off x="5896934" y="1910994"/>
            <a:ext cx="6126136" cy="3472664"/>
          </a:xfrm>
        </p:spPr>
      </p:pic>
    </p:spTree>
    <p:extLst>
      <p:ext uri="{BB962C8B-B14F-4D97-AF65-F5344CB8AC3E}">
        <p14:creationId xmlns:p14="http://schemas.microsoft.com/office/powerpoint/2010/main" val="2797213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3CA72-3BB5-F697-7F81-A0DEFB5B15D1}"/>
              </a:ext>
            </a:extLst>
          </p:cNvPr>
          <p:cNvSpPr>
            <a:spLocks noGrp="1"/>
          </p:cNvSpPr>
          <p:nvPr>
            <p:ph type="title"/>
          </p:nvPr>
        </p:nvSpPr>
        <p:spPr>
          <a:xfrm>
            <a:off x="1097280" y="286604"/>
            <a:ext cx="10058400" cy="977118"/>
          </a:xfrm>
          <a:noFill/>
          <a:ln w="12700" cmpd="dbl">
            <a:solidFill>
              <a:schemeClr val="tx1"/>
            </a:solidFill>
          </a:ln>
        </p:spPr>
        <p:txBody>
          <a:bodyPr>
            <a:normAutofit/>
          </a:bodyPr>
          <a:lstStyle/>
          <a:p>
            <a:r>
              <a:rPr lang="en-IN" sz="3200" dirty="0"/>
              <a:t>Top 10 cross streets based on count of accidents, injuries &amp; deaths</a:t>
            </a:r>
          </a:p>
        </p:txBody>
      </p:sp>
      <p:sp>
        <p:nvSpPr>
          <p:cNvPr id="10" name="Slide Number Placeholder 9">
            <a:extLst>
              <a:ext uri="{FF2B5EF4-FFF2-40B4-BE49-F238E27FC236}">
                <a16:creationId xmlns:a16="http://schemas.microsoft.com/office/drawing/2014/main" id="{5607A6CD-CF00-7F6D-F2FF-B44FDEC84254}"/>
              </a:ext>
            </a:extLst>
          </p:cNvPr>
          <p:cNvSpPr>
            <a:spLocks noGrp="1"/>
          </p:cNvSpPr>
          <p:nvPr>
            <p:ph type="sldNum" sz="quarter" idx="12"/>
          </p:nvPr>
        </p:nvSpPr>
        <p:spPr/>
        <p:txBody>
          <a:bodyPr/>
          <a:lstStyle/>
          <a:p>
            <a:pPr algn="r"/>
            <a:fld id="{3A98EE3D-8CD1-4C3F-BD1C-C98C9596463C}" type="slidenum">
              <a:rPr lang="en-US" sz="2000" smtClean="0"/>
              <a:pPr algn="r"/>
              <a:t>17</a:t>
            </a:fld>
            <a:endParaRPr lang="en-US" sz="2000" dirty="0"/>
          </a:p>
        </p:txBody>
      </p:sp>
      <p:pic>
        <p:nvPicPr>
          <p:cNvPr id="16" name="Content Placeholder 15">
            <a:extLst>
              <a:ext uri="{FF2B5EF4-FFF2-40B4-BE49-F238E27FC236}">
                <a16:creationId xmlns:a16="http://schemas.microsoft.com/office/drawing/2014/main" id="{DD0881AE-4F58-98DA-6913-853FFFCE3A91}"/>
              </a:ext>
            </a:extLst>
          </p:cNvPr>
          <p:cNvPicPr>
            <a:picLocks noGrp="1" noChangeAspect="1"/>
          </p:cNvPicPr>
          <p:nvPr>
            <p:ph idx="1"/>
          </p:nvPr>
        </p:nvPicPr>
        <p:blipFill>
          <a:blip r:embed="rId2"/>
          <a:stretch>
            <a:fillRect/>
          </a:stretch>
        </p:blipFill>
        <p:spPr>
          <a:xfrm>
            <a:off x="1376737" y="1336905"/>
            <a:ext cx="9154274" cy="5240997"/>
          </a:xfrm>
        </p:spPr>
      </p:pic>
    </p:spTree>
    <p:extLst>
      <p:ext uri="{BB962C8B-B14F-4D97-AF65-F5344CB8AC3E}">
        <p14:creationId xmlns:p14="http://schemas.microsoft.com/office/powerpoint/2010/main" val="696375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EA2DD62-5674-995D-4C71-FB7FD798A7A3}"/>
              </a:ext>
            </a:extLst>
          </p:cNvPr>
          <p:cNvSpPr>
            <a:spLocks noGrp="1"/>
          </p:cNvSpPr>
          <p:nvPr>
            <p:ph type="title"/>
          </p:nvPr>
        </p:nvSpPr>
        <p:spPr>
          <a:xfrm>
            <a:off x="1097280" y="286604"/>
            <a:ext cx="10058400" cy="792184"/>
          </a:xfrm>
        </p:spPr>
        <p:txBody>
          <a:bodyPr>
            <a:normAutofit/>
          </a:bodyPr>
          <a:lstStyle/>
          <a:p>
            <a:r>
              <a:rPr lang="en-IN" sz="3200" dirty="0"/>
              <a:t>… Insights &amp; Recommendations</a:t>
            </a:r>
          </a:p>
        </p:txBody>
      </p:sp>
      <p:sp>
        <p:nvSpPr>
          <p:cNvPr id="11" name="Content Placeholder 10">
            <a:extLst>
              <a:ext uri="{FF2B5EF4-FFF2-40B4-BE49-F238E27FC236}">
                <a16:creationId xmlns:a16="http://schemas.microsoft.com/office/drawing/2014/main" id="{38B2FBDF-3FC1-3DA5-777D-5ED621C59338}"/>
              </a:ext>
            </a:extLst>
          </p:cNvPr>
          <p:cNvSpPr>
            <a:spLocks noGrp="1"/>
          </p:cNvSpPr>
          <p:nvPr>
            <p:ph sz="half" idx="1"/>
          </p:nvPr>
        </p:nvSpPr>
        <p:spPr>
          <a:xfrm>
            <a:off x="1089061" y="1489754"/>
            <a:ext cx="4664467" cy="4808304"/>
          </a:xfrm>
        </p:spPr>
        <p:txBody>
          <a:bodyPr>
            <a:normAutofit lnSpcReduction="10000"/>
          </a:bodyPr>
          <a:lstStyle/>
          <a:p>
            <a:pPr>
              <a:buFont typeface="Wingdings" panose="05000000000000000000" pitchFamily="2" charset="2"/>
              <a:buChar char="v"/>
            </a:pPr>
            <a:r>
              <a:rPr lang="en-IN" dirty="0"/>
              <a:t> This is a plot to top 10 cross streets which are more prone to accidents resulting in injuries &amp; deaths</a:t>
            </a:r>
          </a:p>
          <a:p>
            <a:pPr>
              <a:buFont typeface="Wingdings" panose="05000000000000000000" pitchFamily="2" charset="2"/>
              <a:buChar char="v"/>
            </a:pPr>
            <a:r>
              <a:rPr lang="en-IN" dirty="0"/>
              <a:t> We can review top 5 streets where accidents &amp; injuries are very high in number</a:t>
            </a:r>
          </a:p>
          <a:p>
            <a:pPr>
              <a:buFont typeface="Wingdings" panose="05000000000000000000" pitchFamily="2" charset="2"/>
              <a:buChar char="v"/>
            </a:pPr>
            <a:r>
              <a:rPr lang="en-IN" dirty="0"/>
              <a:t> Deaths counts are almost same across all streets which is 1 barring few where death counts are 2 or 3</a:t>
            </a:r>
          </a:p>
          <a:p>
            <a:pPr>
              <a:buFont typeface="Wingdings" panose="05000000000000000000" pitchFamily="2" charset="2"/>
              <a:buChar char="Ø"/>
            </a:pPr>
            <a:r>
              <a:rPr lang="en-IN" dirty="0"/>
              <a:t> It is recommended to better implement the traffic rules on these streets, also traffic congestions can be monitored for these streets and if possible infrastructure development can be done around these streets to reduce traffic and accidents</a:t>
            </a:r>
          </a:p>
        </p:txBody>
      </p:sp>
      <p:sp>
        <p:nvSpPr>
          <p:cNvPr id="7" name="Slide Number Placeholder 6">
            <a:extLst>
              <a:ext uri="{FF2B5EF4-FFF2-40B4-BE49-F238E27FC236}">
                <a16:creationId xmlns:a16="http://schemas.microsoft.com/office/drawing/2014/main" id="{81455E96-C388-04E3-EBAD-CAC1C10D6406}"/>
              </a:ext>
            </a:extLst>
          </p:cNvPr>
          <p:cNvSpPr>
            <a:spLocks noGrp="1"/>
          </p:cNvSpPr>
          <p:nvPr>
            <p:ph type="sldNum" sz="quarter" idx="12"/>
          </p:nvPr>
        </p:nvSpPr>
        <p:spPr/>
        <p:txBody>
          <a:bodyPr/>
          <a:lstStyle/>
          <a:p>
            <a:pPr algn="r"/>
            <a:fld id="{3A98EE3D-8CD1-4C3F-BD1C-C98C9596463C}" type="slidenum">
              <a:rPr lang="en-US" sz="2000" smtClean="0"/>
              <a:pPr algn="r"/>
              <a:t>18</a:t>
            </a:fld>
            <a:endParaRPr lang="en-US" sz="2000" dirty="0"/>
          </a:p>
        </p:txBody>
      </p:sp>
      <p:pic>
        <p:nvPicPr>
          <p:cNvPr id="9" name="Content Placeholder 15">
            <a:extLst>
              <a:ext uri="{FF2B5EF4-FFF2-40B4-BE49-F238E27FC236}">
                <a16:creationId xmlns:a16="http://schemas.microsoft.com/office/drawing/2014/main" id="{57BAF698-B872-31B9-C1A4-3C236130EE11}"/>
              </a:ext>
            </a:extLst>
          </p:cNvPr>
          <p:cNvPicPr>
            <a:picLocks noGrp="1" noChangeAspect="1"/>
          </p:cNvPicPr>
          <p:nvPr>
            <p:ph sz="half" idx="2"/>
          </p:nvPr>
        </p:nvPicPr>
        <p:blipFill>
          <a:blip r:embed="rId2"/>
          <a:stretch>
            <a:fillRect/>
          </a:stretch>
        </p:blipFill>
        <p:spPr>
          <a:xfrm>
            <a:off x="5979772" y="1787703"/>
            <a:ext cx="5850241" cy="3349375"/>
          </a:xfrm>
        </p:spPr>
      </p:pic>
    </p:spTree>
    <p:extLst>
      <p:ext uri="{BB962C8B-B14F-4D97-AF65-F5344CB8AC3E}">
        <p14:creationId xmlns:p14="http://schemas.microsoft.com/office/powerpoint/2010/main" val="2595965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8884F-9614-ABB1-6CA8-1A196DA3DBC7}"/>
              </a:ext>
            </a:extLst>
          </p:cNvPr>
          <p:cNvSpPr>
            <a:spLocks noGrp="1"/>
          </p:cNvSpPr>
          <p:nvPr>
            <p:ph type="title"/>
          </p:nvPr>
        </p:nvSpPr>
        <p:spPr>
          <a:xfrm>
            <a:off x="1097280" y="286604"/>
            <a:ext cx="10058400" cy="977118"/>
          </a:xfrm>
        </p:spPr>
        <p:txBody>
          <a:bodyPr/>
          <a:lstStyle/>
          <a:p>
            <a:r>
              <a:rPr lang="en-IN" dirty="0"/>
              <a:t>Synopsis :</a:t>
            </a:r>
          </a:p>
        </p:txBody>
      </p:sp>
      <p:sp>
        <p:nvSpPr>
          <p:cNvPr id="3" name="Content Placeholder 2">
            <a:extLst>
              <a:ext uri="{FF2B5EF4-FFF2-40B4-BE49-F238E27FC236}">
                <a16:creationId xmlns:a16="http://schemas.microsoft.com/office/drawing/2014/main" id="{DD040979-8737-CE20-E2D4-DD28CB29DFD0}"/>
              </a:ext>
            </a:extLst>
          </p:cNvPr>
          <p:cNvSpPr>
            <a:spLocks noGrp="1"/>
          </p:cNvSpPr>
          <p:nvPr>
            <p:ph sz="half" idx="1"/>
          </p:nvPr>
        </p:nvSpPr>
        <p:spPr>
          <a:xfrm>
            <a:off x="1097280" y="1664414"/>
            <a:ext cx="4639736" cy="4204680"/>
          </a:xfrm>
        </p:spPr>
        <p:txBody>
          <a:bodyPr>
            <a:normAutofit lnSpcReduction="10000"/>
          </a:bodyPr>
          <a:lstStyle/>
          <a:p>
            <a:r>
              <a:rPr lang="en-IN" b="1" u="sng" dirty="0"/>
              <a:t>Analysis comments </a:t>
            </a:r>
          </a:p>
          <a:p>
            <a:r>
              <a:rPr lang="en-IN" dirty="0"/>
              <a:t>The count of accidents, injuries &amp; deaths analysis is performed on various parameters like seasonality, 1-day hours, vehicles type involved in accidents &amp; also the factors causing these accidents. </a:t>
            </a:r>
          </a:p>
          <a:p>
            <a:r>
              <a:rPr lang="en-IN" dirty="0"/>
              <a:t>Also, boroughs and streets across New York are analysed which are resulting in more accidents.</a:t>
            </a:r>
          </a:p>
          <a:p>
            <a:r>
              <a:rPr lang="en-IN" dirty="0"/>
              <a:t>We also did comparative analysis on deaths due to these accidents to reduce the loss of life</a:t>
            </a:r>
          </a:p>
          <a:p>
            <a:pPr marL="0" indent="0">
              <a:buNone/>
            </a:pPr>
            <a:endParaRPr lang="en-IN" dirty="0"/>
          </a:p>
        </p:txBody>
      </p:sp>
      <p:sp>
        <p:nvSpPr>
          <p:cNvPr id="4" name="Content Placeholder 3">
            <a:extLst>
              <a:ext uri="{FF2B5EF4-FFF2-40B4-BE49-F238E27FC236}">
                <a16:creationId xmlns:a16="http://schemas.microsoft.com/office/drawing/2014/main" id="{2DD41729-0FDC-3E12-A211-724BB7ED0B46}"/>
              </a:ext>
            </a:extLst>
          </p:cNvPr>
          <p:cNvSpPr>
            <a:spLocks noGrp="1"/>
          </p:cNvSpPr>
          <p:nvPr>
            <p:ph sz="half" idx="2"/>
          </p:nvPr>
        </p:nvSpPr>
        <p:spPr>
          <a:xfrm>
            <a:off x="6515944" y="1664413"/>
            <a:ext cx="4639736" cy="4204681"/>
          </a:xfrm>
        </p:spPr>
        <p:txBody>
          <a:bodyPr>
            <a:normAutofit lnSpcReduction="10000"/>
          </a:bodyPr>
          <a:lstStyle/>
          <a:p>
            <a:r>
              <a:rPr lang="en-IN" b="1" u="sng" dirty="0"/>
              <a:t>Recommendations</a:t>
            </a:r>
          </a:p>
          <a:p>
            <a:r>
              <a:rPr lang="en-IN" dirty="0"/>
              <a:t>Recommendations around each graphical analysis have been provided which includes, monitoring the traffic during peak hours and peak seasons </a:t>
            </a:r>
          </a:p>
          <a:p>
            <a:r>
              <a:rPr lang="en-IN" dirty="0"/>
              <a:t>Also, reviewing regulations and implementing rules to control the factors and vehicle types which are resulting to more accidents, casualties &amp; deaths</a:t>
            </a:r>
          </a:p>
          <a:p>
            <a:r>
              <a:rPr lang="en-IN" dirty="0"/>
              <a:t>We have to improve infrastructure as well to control the high accidents-prone streets, and also for pedestrians safety</a:t>
            </a:r>
          </a:p>
        </p:txBody>
      </p:sp>
      <p:sp>
        <p:nvSpPr>
          <p:cNvPr id="5" name="Slide Number Placeholder 4">
            <a:extLst>
              <a:ext uri="{FF2B5EF4-FFF2-40B4-BE49-F238E27FC236}">
                <a16:creationId xmlns:a16="http://schemas.microsoft.com/office/drawing/2014/main" id="{88D04AE2-5226-76CB-68B1-18D13E1A727D}"/>
              </a:ext>
            </a:extLst>
          </p:cNvPr>
          <p:cNvSpPr>
            <a:spLocks noGrp="1"/>
          </p:cNvSpPr>
          <p:nvPr>
            <p:ph type="sldNum" sz="quarter" idx="12"/>
          </p:nvPr>
        </p:nvSpPr>
        <p:spPr/>
        <p:txBody>
          <a:bodyPr/>
          <a:lstStyle/>
          <a:p>
            <a:pPr algn="r"/>
            <a:fld id="{3A98EE3D-8CD1-4C3F-BD1C-C98C9596463C}" type="slidenum">
              <a:rPr lang="en-US" sz="2000" smtClean="0"/>
              <a:pPr algn="r"/>
              <a:t>19</a:t>
            </a:fld>
            <a:endParaRPr lang="en-US" sz="2000" dirty="0"/>
          </a:p>
        </p:txBody>
      </p:sp>
    </p:spTree>
    <p:extLst>
      <p:ext uri="{BB962C8B-B14F-4D97-AF65-F5344CB8AC3E}">
        <p14:creationId xmlns:p14="http://schemas.microsoft.com/office/powerpoint/2010/main" val="4165968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DD388-8BFA-3161-C4D3-3E8CA8E87524}"/>
              </a:ext>
            </a:extLst>
          </p:cNvPr>
          <p:cNvSpPr>
            <a:spLocks noGrp="1"/>
          </p:cNvSpPr>
          <p:nvPr>
            <p:ph type="title"/>
          </p:nvPr>
        </p:nvSpPr>
        <p:spPr/>
        <p:txBody>
          <a:bodyPr>
            <a:normAutofit/>
          </a:bodyPr>
          <a:lstStyle/>
          <a:p>
            <a:r>
              <a:rPr lang="en-IN" sz="4000" dirty="0"/>
              <a:t>Outline :</a:t>
            </a:r>
          </a:p>
        </p:txBody>
      </p:sp>
      <p:sp>
        <p:nvSpPr>
          <p:cNvPr id="3" name="Content Placeholder 2">
            <a:extLst>
              <a:ext uri="{FF2B5EF4-FFF2-40B4-BE49-F238E27FC236}">
                <a16:creationId xmlns:a16="http://schemas.microsoft.com/office/drawing/2014/main" id="{BC6EC6D0-219F-FD14-94D0-AE449836BB31}"/>
              </a:ext>
            </a:extLst>
          </p:cNvPr>
          <p:cNvSpPr>
            <a:spLocks noGrp="1"/>
          </p:cNvSpPr>
          <p:nvPr>
            <p:ph idx="1"/>
          </p:nvPr>
        </p:nvSpPr>
        <p:spPr/>
        <p:txBody>
          <a:bodyPr/>
          <a:lstStyle/>
          <a:p>
            <a:r>
              <a:rPr lang="en-IN" dirty="0"/>
              <a:t>This presentation is based on graphical based analysis of traffic accidents due to motor vehicle collisions in New York. The analysis is well supported by insights derived from the trends &amp; graphs and recommendations to overcome or avoid these accidents in future.</a:t>
            </a:r>
          </a:p>
          <a:p>
            <a:r>
              <a:rPr lang="en-IN" dirty="0"/>
              <a:t>This presentation slides consist of :</a:t>
            </a:r>
          </a:p>
          <a:p>
            <a:pPr>
              <a:buFont typeface="Wingdings" panose="05000000000000000000" pitchFamily="2" charset="2"/>
              <a:buChar char="q"/>
            </a:pPr>
            <a:r>
              <a:rPr lang="en-IN" dirty="0"/>
              <a:t> Graphical representation of analysis</a:t>
            </a:r>
          </a:p>
          <a:p>
            <a:pPr>
              <a:buFont typeface="Wingdings" panose="05000000000000000000" pitchFamily="2" charset="2"/>
              <a:buChar char="q"/>
            </a:pPr>
            <a:r>
              <a:rPr lang="en-IN" dirty="0"/>
              <a:t> Insights &amp; Recommendations</a:t>
            </a:r>
          </a:p>
          <a:p>
            <a:pPr>
              <a:buFont typeface="Wingdings" panose="05000000000000000000" pitchFamily="2" charset="2"/>
              <a:buChar char="q"/>
            </a:pPr>
            <a:r>
              <a:rPr lang="en-IN" dirty="0"/>
              <a:t> Synopsis / Summary</a:t>
            </a:r>
          </a:p>
          <a:p>
            <a:pPr>
              <a:buFont typeface="Wingdings" panose="05000000000000000000" pitchFamily="2" charset="2"/>
              <a:buChar char="q"/>
            </a:pPr>
            <a:r>
              <a:rPr lang="en-IN" dirty="0"/>
              <a:t> Links to dataset and Power BI pbix report file</a:t>
            </a:r>
          </a:p>
          <a:p>
            <a:endParaRPr lang="en-IN" dirty="0"/>
          </a:p>
        </p:txBody>
      </p:sp>
      <p:sp>
        <p:nvSpPr>
          <p:cNvPr id="4" name="Slide Number Placeholder 3">
            <a:extLst>
              <a:ext uri="{FF2B5EF4-FFF2-40B4-BE49-F238E27FC236}">
                <a16:creationId xmlns:a16="http://schemas.microsoft.com/office/drawing/2014/main" id="{27849D48-46BF-FFEB-36D3-F6E1876AC9F7}"/>
              </a:ext>
            </a:extLst>
          </p:cNvPr>
          <p:cNvSpPr>
            <a:spLocks noGrp="1"/>
          </p:cNvSpPr>
          <p:nvPr>
            <p:ph type="sldNum" sz="quarter" idx="12"/>
          </p:nvPr>
        </p:nvSpPr>
        <p:spPr/>
        <p:txBody>
          <a:bodyPr/>
          <a:lstStyle/>
          <a:p>
            <a:pPr algn="r"/>
            <a:fld id="{3A98EE3D-8CD1-4C3F-BD1C-C98C9596463C}" type="slidenum">
              <a:rPr lang="en-US" sz="2000" smtClean="0"/>
              <a:pPr algn="r"/>
              <a:t>2</a:t>
            </a:fld>
            <a:endParaRPr lang="en-US" sz="2000" dirty="0"/>
          </a:p>
        </p:txBody>
      </p:sp>
    </p:spTree>
    <p:extLst>
      <p:ext uri="{BB962C8B-B14F-4D97-AF65-F5344CB8AC3E}">
        <p14:creationId xmlns:p14="http://schemas.microsoft.com/office/powerpoint/2010/main" val="3894585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BE6FC8-2284-B759-53FB-D64F04738BEF}"/>
              </a:ext>
            </a:extLst>
          </p:cNvPr>
          <p:cNvSpPr>
            <a:spLocks noGrp="1"/>
          </p:cNvSpPr>
          <p:nvPr>
            <p:ph type="title"/>
          </p:nvPr>
        </p:nvSpPr>
        <p:spPr/>
        <p:txBody>
          <a:bodyPr/>
          <a:lstStyle/>
          <a:p>
            <a:r>
              <a:rPr lang="en-IN" dirty="0"/>
              <a:t>Links / References :</a:t>
            </a:r>
          </a:p>
        </p:txBody>
      </p:sp>
      <p:sp>
        <p:nvSpPr>
          <p:cNvPr id="8" name="Content Placeholder 7">
            <a:extLst>
              <a:ext uri="{FF2B5EF4-FFF2-40B4-BE49-F238E27FC236}">
                <a16:creationId xmlns:a16="http://schemas.microsoft.com/office/drawing/2014/main" id="{9E7381A4-DC96-B388-3D26-05C2FC49F8E0}"/>
              </a:ext>
            </a:extLst>
          </p:cNvPr>
          <p:cNvSpPr>
            <a:spLocks noGrp="1"/>
          </p:cNvSpPr>
          <p:nvPr>
            <p:ph idx="1"/>
          </p:nvPr>
        </p:nvSpPr>
        <p:spPr/>
        <p:txBody>
          <a:bodyPr/>
          <a:lstStyle/>
          <a:p>
            <a:r>
              <a:rPr lang="en-IN" dirty="0"/>
              <a:t>Public Dataset Link</a:t>
            </a:r>
            <a:endParaRPr lang="en-IN" dirty="0">
              <a:hlinkClick r:id="rId3"/>
            </a:endParaRPr>
          </a:p>
          <a:p>
            <a:r>
              <a:rPr lang="en-IN" dirty="0">
                <a:hlinkClick r:id="rId3"/>
              </a:rPr>
              <a:t>https://data.cityofnewyork.us/Public-Safety/Motor-Vehicle-Collisions-Crashes/h9gi-nx95/data_preview</a:t>
            </a:r>
            <a:endParaRPr lang="en-IN" dirty="0"/>
          </a:p>
          <a:p>
            <a:endParaRPr lang="en-IN" dirty="0"/>
          </a:p>
          <a:p>
            <a:r>
              <a:rPr lang="en-IN" dirty="0"/>
              <a:t>Power BI reports pbix file with OData feed connections to dataset Link</a:t>
            </a:r>
          </a:p>
          <a:p>
            <a:r>
              <a:rPr lang="en-IN" dirty="0">
                <a:hlinkClick r:id="rId4"/>
              </a:rPr>
              <a:t>https://drive.google.com/file/d/1AWl-jSqYd1w0fBqWHhco-ZeNzZxXj7Sx/view?usp=sharing</a:t>
            </a:r>
            <a:endParaRPr lang="en-IN" dirty="0"/>
          </a:p>
          <a:p>
            <a:endParaRPr lang="en-IN" dirty="0"/>
          </a:p>
          <a:p>
            <a:endParaRPr lang="en-IN" dirty="0"/>
          </a:p>
        </p:txBody>
      </p:sp>
      <p:sp>
        <p:nvSpPr>
          <p:cNvPr id="11" name="Slide Number Placeholder 10">
            <a:extLst>
              <a:ext uri="{FF2B5EF4-FFF2-40B4-BE49-F238E27FC236}">
                <a16:creationId xmlns:a16="http://schemas.microsoft.com/office/drawing/2014/main" id="{AB0C860C-F387-56F0-63F1-316820FD1099}"/>
              </a:ext>
            </a:extLst>
          </p:cNvPr>
          <p:cNvSpPr>
            <a:spLocks noGrp="1"/>
          </p:cNvSpPr>
          <p:nvPr>
            <p:ph type="sldNum" sz="quarter" idx="12"/>
          </p:nvPr>
        </p:nvSpPr>
        <p:spPr/>
        <p:txBody>
          <a:bodyPr/>
          <a:lstStyle/>
          <a:p>
            <a:pPr algn="r"/>
            <a:fld id="{3A98EE3D-8CD1-4C3F-BD1C-C98C9596463C}" type="slidenum">
              <a:rPr lang="en-US" sz="2000" smtClean="0"/>
              <a:pPr algn="r"/>
              <a:t>20</a:t>
            </a:fld>
            <a:endParaRPr lang="en-US" sz="2000" dirty="0"/>
          </a:p>
        </p:txBody>
      </p:sp>
    </p:spTree>
    <p:extLst>
      <p:ext uri="{BB962C8B-B14F-4D97-AF65-F5344CB8AC3E}">
        <p14:creationId xmlns:p14="http://schemas.microsoft.com/office/powerpoint/2010/main" val="29335143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28BC9F-229E-EADD-37BF-0B22AE9AE5F2}"/>
              </a:ext>
            </a:extLst>
          </p:cNvPr>
          <p:cNvSpPr txBox="1"/>
          <p:nvPr/>
        </p:nvSpPr>
        <p:spPr>
          <a:xfrm>
            <a:off x="3195263" y="2126751"/>
            <a:ext cx="5506948" cy="1107996"/>
          </a:xfrm>
          <a:prstGeom prst="rect">
            <a:avLst/>
          </a:prstGeom>
          <a:noFill/>
        </p:spPr>
        <p:txBody>
          <a:bodyPr wrap="square" rtlCol="0">
            <a:spAutoFit/>
          </a:bodyPr>
          <a:lstStyle/>
          <a:p>
            <a:pPr algn="ctr"/>
            <a:r>
              <a:rPr lang="en-IN" sz="6600" b="1" dirty="0"/>
              <a:t>Thank You !</a:t>
            </a:r>
          </a:p>
        </p:txBody>
      </p:sp>
      <p:sp>
        <p:nvSpPr>
          <p:cNvPr id="6" name="Slide Number Placeholder 5">
            <a:extLst>
              <a:ext uri="{FF2B5EF4-FFF2-40B4-BE49-F238E27FC236}">
                <a16:creationId xmlns:a16="http://schemas.microsoft.com/office/drawing/2014/main" id="{EECA23E9-B149-48B8-B66F-91BE1F4D29ED}"/>
              </a:ext>
            </a:extLst>
          </p:cNvPr>
          <p:cNvSpPr>
            <a:spLocks noGrp="1"/>
          </p:cNvSpPr>
          <p:nvPr>
            <p:ph type="sldNum" sz="quarter" idx="12"/>
          </p:nvPr>
        </p:nvSpPr>
        <p:spPr/>
        <p:txBody>
          <a:bodyPr/>
          <a:lstStyle/>
          <a:p>
            <a:r>
              <a:rPr lang="en-US" dirty="0"/>
              <a:t> </a:t>
            </a:r>
          </a:p>
        </p:txBody>
      </p:sp>
    </p:spTree>
    <p:extLst>
      <p:ext uri="{BB962C8B-B14F-4D97-AF65-F5344CB8AC3E}">
        <p14:creationId xmlns:p14="http://schemas.microsoft.com/office/powerpoint/2010/main" val="520797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3CA72-3BB5-F697-7F81-A0DEFB5B15D1}"/>
              </a:ext>
            </a:extLst>
          </p:cNvPr>
          <p:cNvSpPr>
            <a:spLocks noGrp="1"/>
          </p:cNvSpPr>
          <p:nvPr>
            <p:ph type="title"/>
          </p:nvPr>
        </p:nvSpPr>
        <p:spPr>
          <a:xfrm>
            <a:off x="1097280" y="286604"/>
            <a:ext cx="10058400" cy="977118"/>
          </a:xfrm>
          <a:noFill/>
          <a:ln w="12700" cmpd="dbl">
            <a:solidFill>
              <a:schemeClr val="tx1"/>
            </a:solidFill>
          </a:ln>
        </p:spPr>
        <p:txBody>
          <a:bodyPr>
            <a:normAutofit/>
          </a:bodyPr>
          <a:lstStyle/>
          <a:p>
            <a:r>
              <a:rPr lang="en-IN" sz="3200" dirty="0"/>
              <a:t>Cumulative count of accidents, injuries &amp; deaths by month</a:t>
            </a:r>
          </a:p>
        </p:txBody>
      </p:sp>
      <p:pic>
        <p:nvPicPr>
          <p:cNvPr id="6" name="Content Placeholder 5">
            <a:extLst>
              <a:ext uri="{FF2B5EF4-FFF2-40B4-BE49-F238E27FC236}">
                <a16:creationId xmlns:a16="http://schemas.microsoft.com/office/drawing/2014/main" id="{61D4130A-109F-8BE2-41BE-F538915F7E03}"/>
              </a:ext>
            </a:extLst>
          </p:cNvPr>
          <p:cNvPicPr>
            <a:picLocks noGrp="1" noChangeAspect="1"/>
          </p:cNvPicPr>
          <p:nvPr>
            <p:ph idx="1"/>
          </p:nvPr>
        </p:nvPicPr>
        <p:blipFill>
          <a:blip r:embed="rId2"/>
          <a:stretch>
            <a:fillRect/>
          </a:stretch>
        </p:blipFill>
        <p:spPr>
          <a:xfrm>
            <a:off x="1058239" y="1664160"/>
            <a:ext cx="10099496" cy="4816804"/>
          </a:xfrm>
        </p:spPr>
      </p:pic>
      <p:sp>
        <p:nvSpPr>
          <p:cNvPr id="7" name="Slide Number Placeholder 6">
            <a:extLst>
              <a:ext uri="{FF2B5EF4-FFF2-40B4-BE49-F238E27FC236}">
                <a16:creationId xmlns:a16="http://schemas.microsoft.com/office/drawing/2014/main" id="{C380E888-BBF2-A14F-DBB7-300D4D34E329}"/>
              </a:ext>
            </a:extLst>
          </p:cNvPr>
          <p:cNvSpPr>
            <a:spLocks noGrp="1"/>
          </p:cNvSpPr>
          <p:nvPr>
            <p:ph type="sldNum" sz="quarter" idx="12"/>
          </p:nvPr>
        </p:nvSpPr>
        <p:spPr/>
        <p:txBody>
          <a:bodyPr/>
          <a:lstStyle/>
          <a:p>
            <a:pPr algn="r"/>
            <a:fld id="{3A98EE3D-8CD1-4C3F-BD1C-C98C9596463C}" type="slidenum">
              <a:rPr lang="en-US" sz="2000" smtClean="0"/>
              <a:pPr algn="r"/>
              <a:t>3</a:t>
            </a:fld>
            <a:endParaRPr lang="en-US" sz="2000" dirty="0"/>
          </a:p>
        </p:txBody>
      </p:sp>
    </p:spTree>
    <p:extLst>
      <p:ext uri="{BB962C8B-B14F-4D97-AF65-F5344CB8AC3E}">
        <p14:creationId xmlns:p14="http://schemas.microsoft.com/office/powerpoint/2010/main" val="3787572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EA2DD62-5674-995D-4C71-FB7FD798A7A3}"/>
              </a:ext>
            </a:extLst>
          </p:cNvPr>
          <p:cNvSpPr>
            <a:spLocks noGrp="1"/>
          </p:cNvSpPr>
          <p:nvPr>
            <p:ph type="title"/>
          </p:nvPr>
        </p:nvSpPr>
        <p:spPr>
          <a:xfrm>
            <a:off x="1097280" y="286604"/>
            <a:ext cx="10058400" cy="792184"/>
          </a:xfrm>
        </p:spPr>
        <p:txBody>
          <a:bodyPr>
            <a:normAutofit/>
          </a:bodyPr>
          <a:lstStyle/>
          <a:p>
            <a:r>
              <a:rPr lang="en-IN" sz="3200" dirty="0"/>
              <a:t>… Insights &amp; Recommendations</a:t>
            </a:r>
          </a:p>
        </p:txBody>
      </p:sp>
      <p:sp>
        <p:nvSpPr>
          <p:cNvPr id="11" name="Content Placeholder 10">
            <a:extLst>
              <a:ext uri="{FF2B5EF4-FFF2-40B4-BE49-F238E27FC236}">
                <a16:creationId xmlns:a16="http://schemas.microsoft.com/office/drawing/2014/main" id="{38B2FBDF-3FC1-3DA5-777D-5ED621C59338}"/>
              </a:ext>
            </a:extLst>
          </p:cNvPr>
          <p:cNvSpPr>
            <a:spLocks noGrp="1"/>
          </p:cNvSpPr>
          <p:nvPr>
            <p:ph sz="half" idx="1"/>
          </p:nvPr>
        </p:nvSpPr>
        <p:spPr>
          <a:xfrm>
            <a:off x="1089061" y="1489754"/>
            <a:ext cx="4664467" cy="4808304"/>
          </a:xfrm>
        </p:spPr>
        <p:txBody>
          <a:bodyPr/>
          <a:lstStyle/>
          <a:p>
            <a:pPr>
              <a:buFont typeface="Wingdings" panose="05000000000000000000" pitchFamily="2" charset="2"/>
              <a:buChar char="v"/>
            </a:pPr>
            <a:r>
              <a:rPr lang="en-IN" dirty="0"/>
              <a:t> Cumulative number of accidents, injuries &amp; deaths are relatively more in the months of May till December </a:t>
            </a:r>
          </a:p>
          <a:p>
            <a:pPr>
              <a:buFont typeface="Wingdings" panose="05000000000000000000" pitchFamily="2" charset="2"/>
              <a:buChar char="v"/>
            </a:pPr>
            <a:r>
              <a:rPr lang="en-IN" dirty="0"/>
              <a:t> These count peaks up in the months of July to October</a:t>
            </a:r>
          </a:p>
          <a:p>
            <a:pPr>
              <a:buFont typeface="Wingdings" panose="05000000000000000000" pitchFamily="2" charset="2"/>
              <a:buChar char="v"/>
            </a:pPr>
            <a:r>
              <a:rPr lang="en-IN" dirty="0"/>
              <a:t>These are mostly summer and autumn seasons in New York, so it is expected to have relatively more traffic</a:t>
            </a:r>
          </a:p>
          <a:p>
            <a:pPr>
              <a:buFont typeface="Wingdings" panose="05000000000000000000" pitchFamily="2" charset="2"/>
              <a:buChar char="Ø"/>
            </a:pPr>
            <a:r>
              <a:rPr lang="en-IN" dirty="0"/>
              <a:t> It is recommended to control the traffic by increasing checkpoints during these seasons to avoid accidents</a:t>
            </a:r>
          </a:p>
        </p:txBody>
      </p:sp>
      <p:pic>
        <p:nvPicPr>
          <p:cNvPr id="13" name="Content Placeholder 5">
            <a:extLst>
              <a:ext uri="{FF2B5EF4-FFF2-40B4-BE49-F238E27FC236}">
                <a16:creationId xmlns:a16="http://schemas.microsoft.com/office/drawing/2014/main" id="{66DE4596-718D-795C-1D05-6D424A589A79}"/>
              </a:ext>
            </a:extLst>
          </p:cNvPr>
          <p:cNvPicPr>
            <a:picLocks noGrp="1" noChangeAspect="1"/>
          </p:cNvPicPr>
          <p:nvPr>
            <p:ph sz="half" idx="2"/>
          </p:nvPr>
        </p:nvPicPr>
        <p:blipFill>
          <a:blip r:embed="rId2"/>
          <a:stretch>
            <a:fillRect/>
          </a:stretch>
        </p:blipFill>
        <p:spPr>
          <a:xfrm>
            <a:off x="6063336" y="1972638"/>
            <a:ext cx="5773268" cy="2753474"/>
          </a:xfrm>
        </p:spPr>
      </p:pic>
      <p:sp>
        <p:nvSpPr>
          <p:cNvPr id="16" name="Slide Number Placeholder 15">
            <a:extLst>
              <a:ext uri="{FF2B5EF4-FFF2-40B4-BE49-F238E27FC236}">
                <a16:creationId xmlns:a16="http://schemas.microsoft.com/office/drawing/2014/main" id="{E22D4E55-5075-9A90-FAF7-46E4C8BBA595}"/>
              </a:ext>
            </a:extLst>
          </p:cNvPr>
          <p:cNvSpPr>
            <a:spLocks noGrp="1"/>
          </p:cNvSpPr>
          <p:nvPr>
            <p:ph type="sldNum" sz="quarter" idx="12"/>
          </p:nvPr>
        </p:nvSpPr>
        <p:spPr/>
        <p:txBody>
          <a:bodyPr/>
          <a:lstStyle/>
          <a:p>
            <a:pPr algn="r"/>
            <a:fld id="{3A98EE3D-8CD1-4C3F-BD1C-C98C9596463C}" type="slidenum">
              <a:rPr lang="en-US" sz="2000" smtClean="0"/>
              <a:pPr algn="r"/>
              <a:t>4</a:t>
            </a:fld>
            <a:endParaRPr lang="en-US" sz="2000" dirty="0"/>
          </a:p>
        </p:txBody>
      </p:sp>
    </p:spTree>
    <p:extLst>
      <p:ext uri="{BB962C8B-B14F-4D97-AF65-F5344CB8AC3E}">
        <p14:creationId xmlns:p14="http://schemas.microsoft.com/office/powerpoint/2010/main" val="1163373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3CA72-3BB5-F697-7F81-A0DEFB5B15D1}"/>
              </a:ext>
            </a:extLst>
          </p:cNvPr>
          <p:cNvSpPr>
            <a:spLocks noGrp="1"/>
          </p:cNvSpPr>
          <p:nvPr>
            <p:ph type="title"/>
          </p:nvPr>
        </p:nvSpPr>
        <p:spPr>
          <a:xfrm>
            <a:off x="1097280" y="286604"/>
            <a:ext cx="10058400" cy="977118"/>
          </a:xfrm>
          <a:noFill/>
          <a:ln w="12700" cmpd="dbl">
            <a:solidFill>
              <a:schemeClr val="tx1"/>
            </a:solidFill>
          </a:ln>
        </p:spPr>
        <p:txBody>
          <a:bodyPr>
            <a:normAutofit/>
          </a:bodyPr>
          <a:lstStyle/>
          <a:p>
            <a:r>
              <a:rPr lang="en-IN" sz="3200" dirty="0"/>
              <a:t>Trends of accidents, injuries &amp; deaths over 24 hours time frame</a:t>
            </a:r>
          </a:p>
        </p:txBody>
      </p:sp>
      <p:pic>
        <p:nvPicPr>
          <p:cNvPr id="7" name="Content Placeholder 6">
            <a:extLst>
              <a:ext uri="{FF2B5EF4-FFF2-40B4-BE49-F238E27FC236}">
                <a16:creationId xmlns:a16="http://schemas.microsoft.com/office/drawing/2014/main" id="{C75AB5F8-CD61-5723-D88F-7579819FCB0E}"/>
              </a:ext>
            </a:extLst>
          </p:cNvPr>
          <p:cNvPicPr>
            <a:picLocks noGrp="1" noChangeAspect="1"/>
          </p:cNvPicPr>
          <p:nvPr>
            <p:ph idx="1"/>
          </p:nvPr>
        </p:nvPicPr>
        <p:blipFill>
          <a:blip r:embed="rId2"/>
          <a:stretch>
            <a:fillRect/>
          </a:stretch>
        </p:blipFill>
        <p:spPr>
          <a:xfrm>
            <a:off x="1417835" y="1516267"/>
            <a:ext cx="9226192" cy="5077307"/>
          </a:xfrm>
        </p:spPr>
      </p:pic>
      <p:sp>
        <p:nvSpPr>
          <p:cNvPr id="10" name="Slide Number Placeholder 9">
            <a:extLst>
              <a:ext uri="{FF2B5EF4-FFF2-40B4-BE49-F238E27FC236}">
                <a16:creationId xmlns:a16="http://schemas.microsoft.com/office/drawing/2014/main" id="{5607A6CD-CF00-7F6D-F2FF-B44FDEC84254}"/>
              </a:ext>
            </a:extLst>
          </p:cNvPr>
          <p:cNvSpPr>
            <a:spLocks noGrp="1"/>
          </p:cNvSpPr>
          <p:nvPr>
            <p:ph type="sldNum" sz="quarter" idx="12"/>
          </p:nvPr>
        </p:nvSpPr>
        <p:spPr/>
        <p:txBody>
          <a:bodyPr/>
          <a:lstStyle/>
          <a:p>
            <a:pPr algn="r"/>
            <a:fld id="{3A98EE3D-8CD1-4C3F-BD1C-C98C9596463C}" type="slidenum">
              <a:rPr lang="en-US" sz="2000" smtClean="0"/>
              <a:pPr algn="r"/>
              <a:t>5</a:t>
            </a:fld>
            <a:endParaRPr lang="en-US" sz="2000" dirty="0"/>
          </a:p>
        </p:txBody>
      </p:sp>
    </p:spTree>
    <p:extLst>
      <p:ext uri="{BB962C8B-B14F-4D97-AF65-F5344CB8AC3E}">
        <p14:creationId xmlns:p14="http://schemas.microsoft.com/office/powerpoint/2010/main" val="2868864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EA2DD62-5674-995D-4C71-FB7FD798A7A3}"/>
              </a:ext>
            </a:extLst>
          </p:cNvPr>
          <p:cNvSpPr>
            <a:spLocks noGrp="1"/>
          </p:cNvSpPr>
          <p:nvPr>
            <p:ph type="title"/>
          </p:nvPr>
        </p:nvSpPr>
        <p:spPr>
          <a:xfrm>
            <a:off x="1097280" y="286604"/>
            <a:ext cx="10058400" cy="792184"/>
          </a:xfrm>
        </p:spPr>
        <p:txBody>
          <a:bodyPr>
            <a:normAutofit/>
          </a:bodyPr>
          <a:lstStyle/>
          <a:p>
            <a:r>
              <a:rPr lang="en-IN" sz="3200" dirty="0"/>
              <a:t>… Insights &amp; Recommendations</a:t>
            </a:r>
          </a:p>
        </p:txBody>
      </p:sp>
      <p:sp>
        <p:nvSpPr>
          <p:cNvPr id="11" name="Content Placeholder 10">
            <a:extLst>
              <a:ext uri="{FF2B5EF4-FFF2-40B4-BE49-F238E27FC236}">
                <a16:creationId xmlns:a16="http://schemas.microsoft.com/office/drawing/2014/main" id="{38B2FBDF-3FC1-3DA5-777D-5ED621C59338}"/>
              </a:ext>
            </a:extLst>
          </p:cNvPr>
          <p:cNvSpPr>
            <a:spLocks noGrp="1"/>
          </p:cNvSpPr>
          <p:nvPr>
            <p:ph sz="half" idx="1"/>
          </p:nvPr>
        </p:nvSpPr>
        <p:spPr>
          <a:xfrm>
            <a:off x="647273" y="1202076"/>
            <a:ext cx="5106256" cy="5095982"/>
          </a:xfrm>
        </p:spPr>
        <p:txBody>
          <a:bodyPr/>
          <a:lstStyle/>
          <a:p>
            <a:pPr>
              <a:buFont typeface="Wingdings" panose="05000000000000000000" pitchFamily="2" charset="2"/>
              <a:buChar char="v"/>
            </a:pPr>
            <a:r>
              <a:rPr lang="en-IN" dirty="0"/>
              <a:t> In this area chart, X-axis represents time of accidents happened and Y-axis shows number of accidents &amp; injuries. Secondary Y-axis shows the number of deaths by hours over a day</a:t>
            </a:r>
          </a:p>
          <a:p>
            <a:pPr>
              <a:buFont typeface="Wingdings" panose="05000000000000000000" pitchFamily="2" charset="2"/>
              <a:buChar char="v"/>
            </a:pPr>
            <a:r>
              <a:rPr lang="en-IN" dirty="0"/>
              <a:t> No. of accidents &amp; injuries are relatively higher between 06:00 hours morning and 21:00 hours evening</a:t>
            </a:r>
          </a:p>
          <a:p>
            <a:pPr>
              <a:buFont typeface="Wingdings" panose="05000000000000000000" pitchFamily="2" charset="2"/>
              <a:buChar char="v"/>
            </a:pPr>
            <a:r>
              <a:rPr lang="en-IN" dirty="0"/>
              <a:t> However, No. of deaths follow opposite trends it more after 18:00 hours evening and before 06:00 hour morning</a:t>
            </a:r>
          </a:p>
          <a:p>
            <a:pPr>
              <a:buFont typeface="Wingdings" panose="05000000000000000000" pitchFamily="2" charset="2"/>
              <a:buChar char="Ø"/>
            </a:pPr>
            <a:r>
              <a:rPr lang="en-IN" dirty="0"/>
              <a:t> It is recommended to mange the traffic better to lower the accidents during day time, and avail more ambulances and medical facilities during night to lower death rates</a:t>
            </a:r>
          </a:p>
        </p:txBody>
      </p:sp>
      <p:pic>
        <p:nvPicPr>
          <p:cNvPr id="4" name="Content Placeholder 6">
            <a:extLst>
              <a:ext uri="{FF2B5EF4-FFF2-40B4-BE49-F238E27FC236}">
                <a16:creationId xmlns:a16="http://schemas.microsoft.com/office/drawing/2014/main" id="{5CBB7D9C-F1A0-10BA-B6F0-43FADC100A16}"/>
              </a:ext>
            </a:extLst>
          </p:cNvPr>
          <p:cNvPicPr>
            <a:picLocks noGrp="1" noChangeAspect="1"/>
          </p:cNvPicPr>
          <p:nvPr>
            <p:ph sz="half" idx="2"/>
          </p:nvPr>
        </p:nvPicPr>
        <p:blipFill>
          <a:blip r:embed="rId2"/>
          <a:stretch>
            <a:fillRect/>
          </a:stretch>
        </p:blipFill>
        <p:spPr>
          <a:xfrm>
            <a:off x="6321478" y="1927469"/>
            <a:ext cx="5477599" cy="3014401"/>
          </a:xfrm>
        </p:spPr>
      </p:pic>
      <p:sp>
        <p:nvSpPr>
          <p:cNvPr id="7" name="Slide Number Placeholder 6">
            <a:extLst>
              <a:ext uri="{FF2B5EF4-FFF2-40B4-BE49-F238E27FC236}">
                <a16:creationId xmlns:a16="http://schemas.microsoft.com/office/drawing/2014/main" id="{81455E96-C388-04E3-EBAD-CAC1C10D6406}"/>
              </a:ext>
            </a:extLst>
          </p:cNvPr>
          <p:cNvSpPr>
            <a:spLocks noGrp="1"/>
          </p:cNvSpPr>
          <p:nvPr>
            <p:ph type="sldNum" sz="quarter" idx="12"/>
          </p:nvPr>
        </p:nvSpPr>
        <p:spPr/>
        <p:txBody>
          <a:bodyPr/>
          <a:lstStyle/>
          <a:p>
            <a:pPr algn="r"/>
            <a:fld id="{3A98EE3D-8CD1-4C3F-BD1C-C98C9596463C}" type="slidenum">
              <a:rPr lang="en-US" sz="2000" smtClean="0"/>
              <a:pPr algn="r"/>
              <a:t>6</a:t>
            </a:fld>
            <a:endParaRPr lang="en-US" sz="2000" dirty="0"/>
          </a:p>
        </p:txBody>
      </p:sp>
    </p:spTree>
    <p:extLst>
      <p:ext uri="{BB962C8B-B14F-4D97-AF65-F5344CB8AC3E}">
        <p14:creationId xmlns:p14="http://schemas.microsoft.com/office/powerpoint/2010/main" val="65209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3CA72-3BB5-F697-7F81-A0DEFB5B15D1}"/>
              </a:ext>
            </a:extLst>
          </p:cNvPr>
          <p:cNvSpPr>
            <a:spLocks noGrp="1"/>
          </p:cNvSpPr>
          <p:nvPr>
            <p:ph type="title"/>
          </p:nvPr>
        </p:nvSpPr>
        <p:spPr>
          <a:xfrm>
            <a:off x="1097280" y="286604"/>
            <a:ext cx="10058400" cy="977118"/>
          </a:xfrm>
          <a:noFill/>
          <a:ln w="12700" cmpd="dbl">
            <a:solidFill>
              <a:schemeClr val="tx1"/>
            </a:solidFill>
          </a:ln>
        </p:spPr>
        <p:txBody>
          <a:bodyPr>
            <a:normAutofit/>
          </a:bodyPr>
          <a:lstStyle/>
          <a:p>
            <a:r>
              <a:rPr lang="en-IN" sz="3200" dirty="0"/>
              <a:t>Top 10 factors affecting accidental, injuries &amp; deaths count by Vehicle-1 involvement</a:t>
            </a:r>
          </a:p>
        </p:txBody>
      </p:sp>
      <p:pic>
        <p:nvPicPr>
          <p:cNvPr id="8" name="Content Placeholder 7">
            <a:extLst>
              <a:ext uri="{FF2B5EF4-FFF2-40B4-BE49-F238E27FC236}">
                <a16:creationId xmlns:a16="http://schemas.microsoft.com/office/drawing/2014/main" id="{C89C864B-7DF7-23EC-DE73-EC69FFEB4999}"/>
              </a:ext>
            </a:extLst>
          </p:cNvPr>
          <p:cNvPicPr>
            <a:picLocks noGrp="1" noChangeAspect="1"/>
          </p:cNvPicPr>
          <p:nvPr>
            <p:ph idx="1"/>
          </p:nvPr>
        </p:nvPicPr>
        <p:blipFill>
          <a:blip r:embed="rId2"/>
          <a:stretch>
            <a:fillRect/>
          </a:stretch>
        </p:blipFill>
        <p:spPr>
          <a:xfrm>
            <a:off x="1304817" y="1379612"/>
            <a:ext cx="9452226" cy="5256077"/>
          </a:xfrm>
          <a:prstGeom prst="rect">
            <a:avLst/>
          </a:prstGeom>
        </p:spPr>
      </p:pic>
      <p:sp>
        <p:nvSpPr>
          <p:cNvPr id="11" name="Slide Number Placeholder 10">
            <a:extLst>
              <a:ext uri="{FF2B5EF4-FFF2-40B4-BE49-F238E27FC236}">
                <a16:creationId xmlns:a16="http://schemas.microsoft.com/office/drawing/2014/main" id="{85C732A2-121C-E54F-F69B-1C59920A808F}"/>
              </a:ext>
            </a:extLst>
          </p:cNvPr>
          <p:cNvSpPr>
            <a:spLocks noGrp="1"/>
          </p:cNvSpPr>
          <p:nvPr>
            <p:ph type="sldNum" sz="quarter" idx="12"/>
          </p:nvPr>
        </p:nvSpPr>
        <p:spPr/>
        <p:txBody>
          <a:bodyPr/>
          <a:lstStyle/>
          <a:p>
            <a:pPr algn="r"/>
            <a:fld id="{3A98EE3D-8CD1-4C3F-BD1C-C98C9596463C}" type="slidenum">
              <a:rPr lang="en-US" sz="2000" smtClean="0"/>
              <a:pPr algn="r"/>
              <a:t>7</a:t>
            </a:fld>
            <a:endParaRPr lang="en-US" sz="2000" dirty="0"/>
          </a:p>
        </p:txBody>
      </p:sp>
    </p:spTree>
    <p:extLst>
      <p:ext uri="{BB962C8B-B14F-4D97-AF65-F5344CB8AC3E}">
        <p14:creationId xmlns:p14="http://schemas.microsoft.com/office/powerpoint/2010/main" val="610580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3CA72-3BB5-F697-7F81-A0DEFB5B15D1}"/>
              </a:ext>
            </a:extLst>
          </p:cNvPr>
          <p:cNvSpPr>
            <a:spLocks noGrp="1"/>
          </p:cNvSpPr>
          <p:nvPr>
            <p:ph type="title"/>
          </p:nvPr>
        </p:nvSpPr>
        <p:spPr>
          <a:xfrm>
            <a:off x="1097280" y="286604"/>
            <a:ext cx="10058400" cy="977118"/>
          </a:xfrm>
          <a:noFill/>
          <a:ln w="12700" cmpd="dbl">
            <a:solidFill>
              <a:schemeClr val="tx1"/>
            </a:solidFill>
          </a:ln>
        </p:spPr>
        <p:txBody>
          <a:bodyPr>
            <a:normAutofit/>
          </a:bodyPr>
          <a:lstStyle/>
          <a:p>
            <a:r>
              <a:rPr lang="en-IN" sz="3200" dirty="0"/>
              <a:t>Top 10 factors affecting accidental, injuries &amp; deaths count by Vehicle-2 involvement</a:t>
            </a:r>
          </a:p>
        </p:txBody>
      </p:sp>
      <p:pic>
        <p:nvPicPr>
          <p:cNvPr id="7" name="Content Placeholder 6">
            <a:extLst>
              <a:ext uri="{FF2B5EF4-FFF2-40B4-BE49-F238E27FC236}">
                <a16:creationId xmlns:a16="http://schemas.microsoft.com/office/drawing/2014/main" id="{26DFB413-ADF0-F54A-6A09-16ADDA61ACC4}"/>
              </a:ext>
            </a:extLst>
          </p:cNvPr>
          <p:cNvPicPr>
            <a:picLocks noGrp="1" noChangeAspect="1"/>
          </p:cNvPicPr>
          <p:nvPr>
            <p:ph idx="1"/>
          </p:nvPr>
        </p:nvPicPr>
        <p:blipFill>
          <a:blip r:embed="rId2"/>
          <a:stretch>
            <a:fillRect/>
          </a:stretch>
        </p:blipFill>
        <p:spPr>
          <a:xfrm>
            <a:off x="1263722" y="1391706"/>
            <a:ext cx="9534417" cy="5256059"/>
          </a:xfrm>
          <a:prstGeom prst="rect">
            <a:avLst/>
          </a:prstGeom>
        </p:spPr>
      </p:pic>
      <p:sp>
        <p:nvSpPr>
          <p:cNvPr id="11" name="Slide Number Placeholder 10">
            <a:extLst>
              <a:ext uri="{FF2B5EF4-FFF2-40B4-BE49-F238E27FC236}">
                <a16:creationId xmlns:a16="http://schemas.microsoft.com/office/drawing/2014/main" id="{29FCD8FE-D9D7-560F-285F-032D080AC5CF}"/>
              </a:ext>
            </a:extLst>
          </p:cNvPr>
          <p:cNvSpPr>
            <a:spLocks noGrp="1"/>
          </p:cNvSpPr>
          <p:nvPr>
            <p:ph type="sldNum" sz="quarter" idx="12"/>
          </p:nvPr>
        </p:nvSpPr>
        <p:spPr/>
        <p:txBody>
          <a:bodyPr/>
          <a:lstStyle/>
          <a:p>
            <a:pPr algn="r"/>
            <a:fld id="{3A98EE3D-8CD1-4C3F-BD1C-C98C9596463C}" type="slidenum">
              <a:rPr lang="en-US" sz="2000" smtClean="0"/>
              <a:pPr algn="r"/>
              <a:t>8</a:t>
            </a:fld>
            <a:endParaRPr lang="en-US" sz="2000" dirty="0"/>
          </a:p>
        </p:txBody>
      </p:sp>
    </p:spTree>
    <p:extLst>
      <p:ext uri="{BB962C8B-B14F-4D97-AF65-F5344CB8AC3E}">
        <p14:creationId xmlns:p14="http://schemas.microsoft.com/office/powerpoint/2010/main" val="831258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EA2DD62-5674-995D-4C71-FB7FD798A7A3}"/>
              </a:ext>
            </a:extLst>
          </p:cNvPr>
          <p:cNvSpPr>
            <a:spLocks noGrp="1"/>
          </p:cNvSpPr>
          <p:nvPr>
            <p:ph type="title"/>
          </p:nvPr>
        </p:nvSpPr>
        <p:spPr>
          <a:xfrm>
            <a:off x="1097280" y="286604"/>
            <a:ext cx="10058400" cy="617522"/>
          </a:xfrm>
        </p:spPr>
        <p:txBody>
          <a:bodyPr>
            <a:normAutofit/>
          </a:bodyPr>
          <a:lstStyle/>
          <a:p>
            <a:r>
              <a:rPr lang="en-IN" sz="3200" dirty="0"/>
              <a:t>… Insights &amp; Recommendations</a:t>
            </a:r>
          </a:p>
        </p:txBody>
      </p:sp>
      <p:sp>
        <p:nvSpPr>
          <p:cNvPr id="11" name="Content Placeholder 10">
            <a:extLst>
              <a:ext uri="{FF2B5EF4-FFF2-40B4-BE49-F238E27FC236}">
                <a16:creationId xmlns:a16="http://schemas.microsoft.com/office/drawing/2014/main" id="{38B2FBDF-3FC1-3DA5-777D-5ED621C59338}"/>
              </a:ext>
            </a:extLst>
          </p:cNvPr>
          <p:cNvSpPr>
            <a:spLocks noGrp="1"/>
          </p:cNvSpPr>
          <p:nvPr>
            <p:ph sz="half" idx="1"/>
          </p:nvPr>
        </p:nvSpPr>
        <p:spPr>
          <a:xfrm>
            <a:off x="873303" y="1119883"/>
            <a:ext cx="5373385" cy="5506948"/>
          </a:xfrm>
        </p:spPr>
        <p:txBody>
          <a:bodyPr>
            <a:normAutofit lnSpcReduction="10000"/>
          </a:bodyPr>
          <a:lstStyle/>
          <a:p>
            <a:pPr>
              <a:buFont typeface="Wingdings" panose="05000000000000000000" pitchFamily="2" charset="2"/>
              <a:buChar char="v"/>
            </a:pPr>
            <a:r>
              <a:rPr lang="en-IN" dirty="0"/>
              <a:t> These charts show the top 10 factors which is contributing to accidents, injuries &amp; deaths and ‘Driver Inattention/Distraction’ is the most common reason of all</a:t>
            </a:r>
          </a:p>
          <a:p>
            <a:pPr>
              <a:buFont typeface="Wingdings" panose="05000000000000000000" pitchFamily="2" charset="2"/>
              <a:buChar char="v"/>
            </a:pPr>
            <a:r>
              <a:rPr lang="en-IN" dirty="0"/>
              <a:t> ‘Unsafe speed’ by vehicle-1 is the main reason of most deaths due to these accidents</a:t>
            </a:r>
          </a:p>
          <a:p>
            <a:pPr>
              <a:buFont typeface="Wingdings" panose="05000000000000000000" pitchFamily="2" charset="2"/>
              <a:buChar char="v"/>
            </a:pPr>
            <a:r>
              <a:rPr lang="en-IN" dirty="0"/>
              <a:t> The line in the graph shows the No. of motorist injured or killed in comparison to total person injured or killed</a:t>
            </a:r>
          </a:p>
          <a:p>
            <a:pPr>
              <a:buFont typeface="Wingdings" panose="05000000000000000000" pitchFamily="2" charset="2"/>
              <a:buChar char="v"/>
            </a:pPr>
            <a:r>
              <a:rPr lang="en-IN" dirty="0"/>
              <a:t> These factor analysis are done for vehicle-1 &amp; vehicle-2 involved In accidents, we can do similar analysis for other vehicles as well</a:t>
            </a:r>
          </a:p>
          <a:p>
            <a:pPr>
              <a:buFont typeface="Wingdings" panose="05000000000000000000" pitchFamily="2" charset="2"/>
              <a:buChar char="Ø"/>
            </a:pPr>
            <a:r>
              <a:rPr lang="en-IN" dirty="0"/>
              <a:t> It is recommended to analysis top factors and take necessary actions to controls these factors contributing to majority of accidents, injuries &amp; deaths</a:t>
            </a:r>
          </a:p>
        </p:txBody>
      </p:sp>
      <p:pic>
        <p:nvPicPr>
          <p:cNvPr id="6" name="Content Placeholder 7">
            <a:extLst>
              <a:ext uri="{FF2B5EF4-FFF2-40B4-BE49-F238E27FC236}">
                <a16:creationId xmlns:a16="http://schemas.microsoft.com/office/drawing/2014/main" id="{D6742871-9F2C-C92C-2141-1E2DD5A6D137}"/>
              </a:ext>
            </a:extLst>
          </p:cNvPr>
          <p:cNvPicPr>
            <a:picLocks noGrp="1" noChangeAspect="1"/>
          </p:cNvPicPr>
          <p:nvPr>
            <p:ph sz="half" idx="2"/>
          </p:nvPr>
        </p:nvPicPr>
        <p:blipFill>
          <a:blip r:embed="rId2"/>
          <a:stretch>
            <a:fillRect/>
          </a:stretch>
        </p:blipFill>
        <p:spPr>
          <a:xfrm>
            <a:off x="6536599" y="1212351"/>
            <a:ext cx="4559492" cy="2535385"/>
          </a:xfrm>
          <a:prstGeom prst="rect">
            <a:avLst/>
          </a:prstGeom>
        </p:spPr>
      </p:pic>
      <p:sp>
        <p:nvSpPr>
          <p:cNvPr id="9" name="Slide Number Placeholder 8">
            <a:extLst>
              <a:ext uri="{FF2B5EF4-FFF2-40B4-BE49-F238E27FC236}">
                <a16:creationId xmlns:a16="http://schemas.microsoft.com/office/drawing/2014/main" id="{9F60B500-C61F-4773-AC9C-641F5E9B92E4}"/>
              </a:ext>
            </a:extLst>
          </p:cNvPr>
          <p:cNvSpPr>
            <a:spLocks noGrp="1"/>
          </p:cNvSpPr>
          <p:nvPr>
            <p:ph type="sldNum" sz="quarter" idx="12"/>
          </p:nvPr>
        </p:nvSpPr>
        <p:spPr/>
        <p:txBody>
          <a:bodyPr/>
          <a:lstStyle/>
          <a:p>
            <a:pPr algn="r"/>
            <a:fld id="{3A98EE3D-8CD1-4C3F-BD1C-C98C9596463C}" type="slidenum">
              <a:rPr lang="en-US" sz="2000" smtClean="0"/>
              <a:pPr algn="r"/>
              <a:t>9</a:t>
            </a:fld>
            <a:endParaRPr lang="en-US" sz="2000" dirty="0"/>
          </a:p>
        </p:txBody>
      </p:sp>
      <p:pic>
        <p:nvPicPr>
          <p:cNvPr id="12" name="Content Placeholder 6">
            <a:extLst>
              <a:ext uri="{FF2B5EF4-FFF2-40B4-BE49-F238E27FC236}">
                <a16:creationId xmlns:a16="http://schemas.microsoft.com/office/drawing/2014/main" id="{6E8B3F6E-E9CF-B7D6-445D-66EF189B824A}"/>
              </a:ext>
            </a:extLst>
          </p:cNvPr>
          <p:cNvPicPr>
            <a:picLocks noChangeAspect="1"/>
          </p:cNvPicPr>
          <p:nvPr/>
        </p:nvPicPr>
        <p:blipFill>
          <a:blip r:embed="rId3"/>
          <a:stretch>
            <a:fillRect/>
          </a:stretch>
        </p:blipFill>
        <p:spPr>
          <a:xfrm>
            <a:off x="6533822" y="3914453"/>
            <a:ext cx="4562267" cy="2515051"/>
          </a:xfrm>
          <a:prstGeom prst="rect">
            <a:avLst/>
          </a:prstGeom>
        </p:spPr>
      </p:pic>
    </p:spTree>
    <p:extLst>
      <p:ext uri="{BB962C8B-B14F-4D97-AF65-F5344CB8AC3E}">
        <p14:creationId xmlns:p14="http://schemas.microsoft.com/office/powerpoint/2010/main" val="3503800984"/>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{FD45B02F-E75C-4CB3-BE76-76FFD44A63AB}tf22712842_win32</Template>
  <TotalTime>4087</TotalTime>
  <Words>1124</Words>
  <Application>Microsoft Office PowerPoint</Application>
  <PresentationFormat>Widescreen</PresentationFormat>
  <Paragraphs>90</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Bookman Old Style</vt:lpstr>
      <vt:lpstr>Calibri</vt:lpstr>
      <vt:lpstr>Franklin Gothic Book</vt:lpstr>
      <vt:lpstr>Wingdings</vt:lpstr>
      <vt:lpstr>Custom</vt:lpstr>
      <vt:lpstr>Analysis : Traffic accidents in New York</vt:lpstr>
      <vt:lpstr>Outline :</vt:lpstr>
      <vt:lpstr>Cumulative count of accidents, injuries &amp; deaths by month</vt:lpstr>
      <vt:lpstr>… Insights &amp; Recommendations</vt:lpstr>
      <vt:lpstr>Trends of accidents, injuries &amp; deaths over 24 hours time frame</vt:lpstr>
      <vt:lpstr>… Insights &amp; Recommendations</vt:lpstr>
      <vt:lpstr>Top 10 factors affecting accidental, injuries &amp; deaths count by Vehicle-1 involvement</vt:lpstr>
      <vt:lpstr>Top 10 factors affecting accidental, injuries &amp; deaths count by Vehicle-2 involvement</vt:lpstr>
      <vt:lpstr>… Insights &amp; Recommendations</vt:lpstr>
      <vt:lpstr>Top 10 Vehicle-1 Types contributing to accidental, injuries &amp; deaths count</vt:lpstr>
      <vt:lpstr>Top 10 Vehicle-2 Types contributing to accidental, injuries &amp; deaths count</vt:lpstr>
      <vt:lpstr>… Insights &amp; Recommendations</vt:lpstr>
      <vt:lpstr>Ratio of cyclist, motorist and pedestrians killed &amp; injured in the accidents</vt:lpstr>
      <vt:lpstr>… Insights &amp; Recommendations</vt:lpstr>
      <vt:lpstr>Count &amp; distribution of accidents, injuries and deaths counts across different borough </vt:lpstr>
      <vt:lpstr>… Insights &amp; Recommendations</vt:lpstr>
      <vt:lpstr>Top 10 cross streets based on count of accidents, injuries &amp; deaths</vt:lpstr>
      <vt:lpstr>… Insights &amp; Recommendations</vt:lpstr>
      <vt:lpstr>Synopsis :</vt:lpstr>
      <vt:lpstr>Links / 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 Traffic accidents in New York</dc:title>
  <dc:creator>Aman Kumar</dc:creator>
  <cp:lastModifiedBy>Aman Kumar</cp:lastModifiedBy>
  <cp:revision>56</cp:revision>
  <dcterms:created xsi:type="dcterms:W3CDTF">2024-05-04T15:03:35Z</dcterms:created>
  <dcterms:modified xsi:type="dcterms:W3CDTF">2024-07-15T19:01:30Z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