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6" r:id="rId1"/>
  </p:sldMasterIdLst>
  <p:sldIdLst>
    <p:sldId id="256" r:id="rId2"/>
    <p:sldId id="259" r:id="rId3"/>
    <p:sldId id="262" r:id="rId4"/>
    <p:sldId id="257" r:id="rId5"/>
    <p:sldId id="258" r:id="rId6"/>
    <p:sldId id="260" r:id="rId7"/>
    <p:sldId id="261" r:id="rId8"/>
    <p:sldId id="263" r:id="rId9"/>
    <p:sldId id="264" r:id="rId10"/>
    <p:sldId id="265" r:id="rId11"/>
    <p:sldId id="266" r:id="rId12"/>
    <p:sldId id="267" r:id="rId13"/>
    <p:sldId id="268" r:id="rId14"/>
    <p:sldId id="269" r:id="rId15"/>
    <p:sldId id="270"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4996" autoAdjust="0"/>
    <p:restoredTop sz="94660"/>
  </p:normalViewPr>
  <p:slideViewPr>
    <p:cSldViewPr snapToGrid="0">
      <p:cViewPr>
        <p:scale>
          <a:sx n="75" d="100"/>
          <a:sy n="75" d="100"/>
        </p:scale>
        <p:origin x="974" y="-10"/>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accent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lgn="ctr">
              <a:defRPr sz="3800">
                <a:solidFill>
                  <a:srgbClr val="262626"/>
                </a:solidFill>
              </a:defRPr>
            </a:lvl1pPr>
          </a:lstStyle>
          <a:p>
            <a:r>
              <a:rPr lang="en-US"/>
              <a:t>Click to edit Master title style</a:t>
            </a:r>
            <a:endParaRPr lang="en-US" dirty="0"/>
          </a:p>
        </p:txBody>
      </p:sp>
      <p:sp>
        <p:nvSpPr>
          <p:cNvPr id="3" name="Subtitle 2"/>
          <p:cNvSpPr>
            <a:spLocks noGrp="1"/>
          </p:cNvSpPr>
          <p:nvPr>
            <p:ph type="subTitle" idx="1"/>
          </p:nvPr>
        </p:nvSpPr>
        <p:spPr>
          <a:xfrm>
            <a:off x="2695194" y="4352544"/>
            <a:ext cx="6801612" cy="1239894"/>
          </a:xfrm>
          <a:noFill/>
        </p:spPr>
        <p:txBody>
          <a:bodyPr>
            <a:normAutofit/>
          </a:bodyPr>
          <a:lstStyle>
            <a:lvl1pPr marL="0" indent="0" algn="ctr">
              <a:buNone/>
              <a:defRPr sz="2000">
                <a:solidFill>
                  <a:schemeClr val="tx1">
                    <a:lumMod val="75000"/>
                    <a:lumOff val="25000"/>
                  </a:schemeClr>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7" name="Date Placeholder 6"/>
          <p:cNvSpPr>
            <a:spLocks noGrp="1"/>
          </p:cNvSpPr>
          <p:nvPr>
            <p:ph type="dt" sz="half" idx="10"/>
          </p:nvPr>
        </p:nvSpPr>
        <p:spPr/>
        <p:txBody>
          <a:bodyPr/>
          <a:lstStyle/>
          <a:p>
            <a:fld id="{4288FA27-4D72-43C0-BB2D-717021ED7F0F}" type="datetimeFigureOut">
              <a:rPr lang="en-US" smtClean="0"/>
              <a:t>14-Sep-25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3600563131"/>
      </p:ext>
    </p:extLst>
  </p:cSld>
  <p:clrMapOvr>
    <a:overrideClrMapping bg1="dk1" tx1="lt1" bg2="dk2" tx2="lt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8FA27-4D72-43C0-BB2D-717021ED7F0F}" type="datetimeFigureOut">
              <a:rPr lang="en-US" smtClean="0"/>
              <a:t>14-Sep-25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663400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653112" y="937260"/>
            <a:ext cx="1298608" cy="4983480"/>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2231136" y="937260"/>
            <a:ext cx="6198489" cy="498348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288FA27-4D72-43C0-BB2D-717021ED7F0F}" type="datetimeFigureOut">
              <a:rPr lang="en-US" smtClean="0"/>
              <a:t>14-Sep-25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22639172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4288FA27-4D72-43C0-BB2D-717021ED7F0F}" type="datetimeFigureOut">
              <a:rPr lang="en-US" smtClean="0"/>
              <a:t>14-Sep-25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222491367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bwMode="blackWhite">
          <a:xfrm>
            <a:off x="1600200" y="2386744"/>
            <a:ext cx="8991600" cy="1645920"/>
          </a:xfrm>
          <a:solidFill>
            <a:srgbClr val="FFFFFF"/>
          </a:solidFill>
          <a:ln w="38100">
            <a:solidFill>
              <a:srgbClr val="404040"/>
            </a:solidFill>
          </a:ln>
        </p:spPr>
        <p:txBody>
          <a:bodyPr lIns="274320" rIns="274320" anchor="ctr" anchorCtr="1">
            <a:normAutofit/>
          </a:bodyPr>
          <a:lstStyle>
            <a:lvl1pPr>
              <a:defRPr sz="3800">
                <a:solidFill>
                  <a:srgbClr val="262626"/>
                </a:solidFill>
              </a:defRPr>
            </a:lvl1pPr>
          </a:lstStyle>
          <a:p>
            <a:r>
              <a:rPr lang="en-US"/>
              <a:t>Click to edit Master title style</a:t>
            </a:r>
            <a:endParaRPr lang="en-US" dirty="0"/>
          </a:p>
        </p:txBody>
      </p:sp>
      <p:sp>
        <p:nvSpPr>
          <p:cNvPr id="3" name="Text Placeholder 2"/>
          <p:cNvSpPr>
            <a:spLocks noGrp="1"/>
          </p:cNvSpPr>
          <p:nvPr>
            <p:ph type="body" idx="1"/>
          </p:nvPr>
        </p:nvSpPr>
        <p:spPr>
          <a:xfrm>
            <a:off x="2695194" y="4352465"/>
            <a:ext cx="6801612" cy="1265082"/>
          </a:xfrm>
        </p:spPr>
        <p:txBody>
          <a:bodyPr anchor="t" anchorCtr="1">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Date Placeholder 6"/>
          <p:cNvSpPr>
            <a:spLocks noGrp="1"/>
          </p:cNvSpPr>
          <p:nvPr>
            <p:ph type="dt" sz="half" idx="10"/>
          </p:nvPr>
        </p:nvSpPr>
        <p:spPr/>
        <p:txBody>
          <a:bodyPr/>
          <a:lstStyle/>
          <a:p>
            <a:fld id="{4288FA27-4D72-43C0-BB2D-717021ED7F0F}" type="datetimeFigureOut">
              <a:rPr lang="en-US" smtClean="0"/>
              <a:t>14-Sep-25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551828556"/>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581912" y="2638044"/>
            <a:ext cx="4271771"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338315" y="2638044"/>
            <a:ext cx="4270247" cy="310198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Date Placeholder 7"/>
          <p:cNvSpPr>
            <a:spLocks noGrp="1"/>
          </p:cNvSpPr>
          <p:nvPr>
            <p:ph type="dt" sz="half" idx="10"/>
          </p:nvPr>
        </p:nvSpPr>
        <p:spPr/>
        <p:txBody>
          <a:bodyPr/>
          <a:lstStyle/>
          <a:p>
            <a:fld id="{4288FA27-4D72-43C0-BB2D-717021ED7F0F}" type="datetimeFigureOut">
              <a:rPr lang="en-US" smtClean="0"/>
              <a:t>14-Sep-25</a:t>
            </a:fld>
            <a:endParaRPr lang="en-US"/>
          </a:p>
        </p:txBody>
      </p:sp>
      <p:sp>
        <p:nvSpPr>
          <p:cNvPr id="9" name="Footer Placeholder 8"/>
          <p:cNvSpPr>
            <a:spLocks noGrp="1"/>
          </p:cNvSpPr>
          <p:nvPr>
            <p:ph type="ftr" sz="quarter" idx="11"/>
          </p:nvPr>
        </p:nvSpPr>
        <p:spPr/>
        <p:txBody>
          <a:bodyPr/>
          <a:lstStyle/>
          <a:p>
            <a:endParaRPr lang="en-US"/>
          </a:p>
        </p:txBody>
      </p:sp>
      <p:sp>
        <p:nvSpPr>
          <p:cNvPr id="10" name="Slide Number Placeholder 9"/>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163018349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58343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583436" y="3143250"/>
            <a:ext cx="4270248" cy="2596776"/>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Content Placeholder 5"/>
          <p:cNvSpPr>
            <a:spLocks noGrp="1"/>
          </p:cNvSpPr>
          <p:nvPr>
            <p:ph sz="quarter" idx="4"/>
          </p:nvPr>
        </p:nvSpPr>
        <p:spPr>
          <a:xfrm>
            <a:off x="6338316" y="3143250"/>
            <a:ext cx="4253484" cy="2596776"/>
          </a:xfrm>
        </p:spPr>
        <p:txBody>
          <a:bodyPr/>
          <a:lstStyle>
            <a:lvl5pPr>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1" name="Text Placeholder 4"/>
          <p:cNvSpPr>
            <a:spLocks noGrp="1"/>
          </p:cNvSpPr>
          <p:nvPr>
            <p:ph type="body" sz="quarter" idx="13"/>
          </p:nvPr>
        </p:nvSpPr>
        <p:spPr>
          <a:xfrm>
            <a:off x="6338316" y="2313433"/>
            <a:ext cx="4270248" cy="704087"/>
          </a:xfrm>
        </p:spPr>
        <p:txBody>
          <a:bodyPr anchor="b" anchorCtr="1">
            <a:normAutofit/>
          </a:bodyPr>
          <a:lstStyle>
            <a:lvl1pPr marL="0" indent="0" algn="ctr">
              <a:buNone/>
              <a:defRPr sz="1900" b="0" cap="all" spc="100" baseline="0">
                <a:solidFill>
                  <a:schemeClr val="accent2">
                    <a:lumMod val="75000"/>
                  </a:schemeClr>
                </a:solidFill>
              </a:defRPr>
            </a:lvl1pPr>
            <a:lvl2pPr marL="457200" indent="0">
              <a:buNone/>
              <a:defRPr sz="19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7" name="Date Placeholder 6"/>
          <p:cNvSpPr>
            <a:spLocks noGrp="1"/>
          </p:cNvSpPr>
          <p:nvPr>
            <p:ph type="dt" sz="half" idx="10"/>
          </p:nvPr>
        </p:nvSpPr>
        <p:spPr/>
        <p:txBody>
          <a:bodyPr/>
          <a:lstStyle/>
          <a:p>
            <a:fld id="{4288FA27-4D72-43C0-BB2D-717021ED7F0F}" type="datetimeFigureOut">
              <a:rPr lang="en-US" smtClean="0"/>
              <a:t>14-Sep-25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7D0AC4C-6ECB-4F81-BC3E-2C2EE7FA64CF}" type="slidenum">
              <a:rPr lang="en-US" smtClean="0"/>
              <a:t>‹#›</a:t>
            </a:fld>
            <a:endParaRPr lang="en-US"/>
          </a:p>
        </p:txBody>
      </p:sp>
      <p:sp>
        <p:nvSpPr>
          <p:cNvPr id="10" name="Title 9"/>
          <p:cNvSpPr>
            <a:spLocks noGrp="1"/>
          </p:cNvSpPr>
          <p:nvPr>
            <p:ph type="title"/>
          </p:nvPr>
        </p:nvSpPr>
        <p:spPr/>
        <p:txBody>
          <a:bodyPr/>
          <a:lstStyle/>
          <a:p>
            <a:r>
              <a:rPr lang="en-US"/>
              <a:t>Click to edit Master title style</a:t>
            </a:r>
            <a:endParaRPr lang="en-US" dirty="0"/>
          </a:p>
        </p:txBody>
      </p:sp>
    </p:spTree>
    <p:extLst>
      <p:ext uri="{BB962C8B-B14F-4D97-AF65-F5344CB8AC3E}">
        <p14:creationId xmlns:p14="http://schemas.microsoft.com/office/powerpoint/2010/main" val="34526218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4288FA27-4D72-43C0-BB2D-717021ED7F0F}" type="datetimeFigureOut">
              <a:rPr lang="en-US" smtClean="0"/>
              <a:t>14-Sep-25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327761932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88FA27-4D72-43C0-BB2D-717021ED7F0F}" type="datetimeFigureOut">
              <a:rPr lang="en-US" smtClean="0"/>
              <a:t>14-Sep-25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1193203761"/>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6" name="Rectangle 25"/>
          <p:cNvSpPr/>
          <p:nvPr/>
        </p:nvSpPr>
        <p:spPr>
          <a:xfrm>
            <a:off x="0" y="0"/>
            <a:ext cx="6096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4672" y="2243828"/>
            <a:ext cx="4486656" cy="1141497"/>
          </a:xfrm>
          <a:solidFill>
            <a:srgbClr val="FFFFFF"/>
          </a:solidFill>
          <a:ln>
            <a:solidFill>
              <a:srgbClr val="404040"/>
            </a:solidFill>
          </a:ln>
        </p:spPr>
        <p:txBody>
          <a:bodyPr anchor="ctr" anchorCtr="1">
            <a:normAutofit/>
          </a:bodyPr>
          <a:lstStyle>
            <a:lvl1pPr>
              <a:defRPr sz="2200">
                <a:solidFill>
                  <a:srgbClr val="262626"/>
                </a:solidFill>
              </a:defRPr>
            </a:lvl1pPr>
          </a:lstStyle>
          <a:p>
            <a:r>
              <a:rPr lang="en-US"/>
              <a:t>Click to edit Master title style</a:t>
            </a:r>
            <a:endParaRPr lang="en-US" dirty="0"/>
          </a:p>
        </p:txBody>
      </p:sp>
      <p:sp>
        <p:nvSpPr>
          <p:cNvPr id="3" name="Content Placeholder 2"/>
          <p:cNvSpPr>
            <a:spLocks noGrp="1"/>
          </p:cNvSpPr>
          <p:nvPr>
            <p:ph idx="1"/>
          </p:nvPr>
        </p:nvSpPr>
        <p:spPr>
          <a:xfrm>
            <a:off x="6736080" y="804672"/>
            <a:ext cx="4815840" cy="5248656"/>
          </a:xfrm>
        </p:spPr>
        <p:txBody>
          <a:bodyPr>
            <a:normAutofit/>
          </a:bodyPr>
          <a:lstStyle>
            <a:lvl1pPr>
              <a:defRPr sz="1900">
                <a:solidFill>
                  <a:schemeClr val="tx1"/>
                </a:solidFill>
              </a:defRPr>
            </a:lvl1pPr>
            <a:lvl2pPr>
              <a:defRPr sz="1600">
                <a:solidFill>
                  <a:schemeClr val="tx1"/>
                </a:solidFill>
              </a:defRPr>
            </a:lvl2pPr>
            <a:lvl3pPr>
              <a:defRPr sz="1600">
                <a:solidFill>
                  <a:schemeClr val="tx1"/>
                </a:solidFill>
              </a:defRPr>
            </a:lvl3pPr>
            <a:lvl4pPr>
              <a:defRPr sz="1600">
                <a:solidFill>
                  <a:schemeClr val="tx1"/>
                </a:solidFill>
              </a:defRPr>
            </a:lvl4pPr>
            <a:lvl5pPr>
              <a:defRPr sz="1600">
                <a:solidFill>
                  <a:schemeClr val="tx1"/>
                </a:solidFill>
              </a:defRPr>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15568" y="3549918"/>
            <a:ext cx="3794760" cy="2194036"/>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9" name="Date Placeholder 8"/>
          <p:cNvSpPr>
            <a:spLocks noGrp="1"/>
          </p:cNvSpPr>
          <p:nvPr>
            <p:ph type="dt" sz="half" idx="10"/>
          </p:nvPr>
        </p:nvSpPr>
        <p:spPr/>
        <p:txBody>
          <a:bodyPr/>
          <a:lstStyle/>
          <a:p>
            <a:fld id="{4288FA27-4D72-43C0-BB2D-717021ED7F0F}" type="datetimeFigureOut">
              <a:rPr lang="en-US" smtClean="0"/>
              <a:t>14-Sep-25</a:t>
            </a:fld>
            <a:endParaRPr lang="en-US"/>
          </a:p>
        </p:txBody>
      </p:sp>
      <p:sp>
        <p:nvSpPr>
          <p:cNvPr id="10" name="Footer Placeholder 9"/>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1" name="Slide Number Placeholder 10"/>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63360609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18" name="Rectangle 17"/>
          <p:cNvSpPr/>
          <p:nvPr/>
        </p:nvSpPr>
        <p:spPr>
          <a:xfrm>
            <a:off x="0" y="0"/>
            <a:ext cx="6095999"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bwMode="blackWhite">
          <a:xfrm>
            <a:off x="808523" y="2243828"/>
            <a:ext cx="4494998" cy="1134640"/>
          </a:xfrm>
          <a:solidFill>
            <a:srgbClr val="FFFFFF"/>
          </a:solidFill>
          <a:ln>
            <a:solidFill>
              <a:srgbClr val="404040"/>
            </a:solidFill>
          </a:ln>
        </p:spPr>
        <p:txBody>
          <a:bodyPr anchor="ctr" anchorCtr="1">
            <a:noAutofit/>
          </a:bodyPr>
          <a:lstStyle>
            <a:lvl1pPr>
              <a:defRPr sz="2200">
                <a:solidFill>
                  <a:srgbClr val="262626"/>
                </a:solidFill>
              </a:defRPr>
            </a:lvl1pPr>
          </a:lstStyle>
          <a:p>
            <a:r>
              <a:rPr lang="en-US"/>
              <a:t>Click to edit Master title style</a:t>
            </a:r>
            <a:endParaRPr lang="en-US" dirty="0"/>
          </a:p>
        </p:txBody>
      </p:sp>
      <p:sp>
        <p:nvSpPr>
          <p:cNvPr id="3" name="Picture Placeholder 2"/>
          <p:cNvSpPr>
            <a:spLocks noGrp="1" noChangeAspect="1"/>
          </p:cNvSpPr>
          <p:nvPr>
            <p:ph type="pic" idx="1"/>
          </p:nvPr>
        </p:nvSpPr>
        <p:spPr>
          <a:xfrm>
            <a:off x="6095999" y="0"/>
            <a:ext cx="6102097" cy="6858000"/>
          </a:xfrm>
          <a:solidFill>
            <a:schemeClr val="bg1">
              <a:lumMod val="75000"/>
            </a:schemeClr>
          </a:solidFill>
        </p:spPr>
        <p:txBody>
          <a:bodyPr anchor="t"/>
          <a:lstStyle>
            <a:lvl1pPr marL="0" indent="0">
              <a:buNone/>
              <a:defRPr sz="3200">
                <a:solidFill>
                  <a:schemeClr val="bg1">
                    <a:lumMod val="85000"/>
                    <a:lumOff val="15000"/>
                  </a:schemeClr>
                </a:solidFill>
              </a:defRPr>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15568" y="3549918"/>
            <a:ext cx="3794760" cy="2194037"/>
          </a:xfrm>
        </p:spPr>
        <p:txBody>
          <a:bodyPr anchor="t" anchorCtr="1">
            <a:normAutofit/>
          </a:bodyPr>
          <a:lstStyle>
            <a:lvl1pPr marL="0" indent="0" algn="ctr">
              <a:buNone/>
              <a:defRPr sz="1500">
                <a:solidFill>
                  <a:srgbClr val="FFFFFF"/>
                </a:solidFill>
              </a:defRPr>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Date Placeholder 7"/>
          <p:cNvSpPr>
            <a:spLocks noGrp="1"/>
          </p:cNvSpPr>
          <p:nvPr>
            <p:ph type="dt" sz="half" idx="10"/>
          </p:nvPr>
        </p:nvSpPr>
        <p:spPr/>
        <p:txBody>
          <a:bodyPr/>
          <a:lstStyle>
            <a:lvl1pPr>
              <a:defRPr>
                <a:solidFill>
                  <a:srgbClr val="FFFFFF"/>
                </a:solidFill>
                <a:effectLst>
                  <a:outerShdw blurRad="50800" dist="38100" dir="2700000" algn="tl" rotWithShape="0">
                    <a:prstClr val="black">
                      <a:alpha val="43000"/>
                    </a:prstClr>
                  </a:outerShdw>
                </a:effectLst>
              </a:defRPr>
            </a:lvl1pPr>
          </a:lstStyle>
          <a:p>
            <a:fld id="{4288FA27-4D72-43C0-BB2D-717021ED7F0F}" type="datetimeFigureOut">
              <a:rPr lang="en-US" smtClean="0"/>
              <a:t>14-Sep-25</a:t>
            </a:fld>
            <a:endParaRPr lang="en-US"/>
          </a:p>
        </p:txBody>
      </p:sp>
      <p:sp>
        <p:nvSpPr>
          <p:cNvPr id="9" name="Footer Placeholder 8"/>
          <p:cNvSpPr>
            <a:spLocks noGrp="1"/>
          </p:cNvSpPr>
          <p:nvPr>
            <p:ph type="ftr" sz="quarter" idx="11"/>
          </p:nvPr>
        </p:nvSpPr>
        <p:spPr>
          <a:xfrm>
            <a:off x="804672" y="6236208"/>
            <a:ext cx="5124797" cy="320040"/>
          </a:xfrm>
        </p:spPr>
        <p:txBody>
          <a:bodyPr/>
          <a:lstStyle>
            <a:lvl1pPr>
              <a:defRPr>
                <a:solidFill>
                  <a:srgbClr val="FFFFFF">
                    <a:alpha val="70000"/>
                  </a:srgbClr>
                </a:solidFill>
              </a:defRPr>
            </a:lvl1pPr>
          </a:lstStyle>
          <a:p>
            <a:endParaRPr lang="en-US"/>
          </a:p>
        </p:txBody>
      </p:sp>
      <p:sp>
        <p:nvSpPr>
          <p:cNvPr id="10" name="Slide Number Placeholder 9"/>
          <p:cNvSpPr>
            <a:spLocks noGrp="1"/>
          </p:cNvSpPr>
          <p:nvPr>
            <p:ph type="sldNum" sz="quarter" idx="12"/>
          </p:nvPr>
        </p:nvSpPr>
        <p:spPr/>
        <p:txBody>
          <a:bodyPr/>
          <a:lstStyle/>
          <a:p>
            <a:fld id="{07D0AC4C-6ECB-4F81-BC3E-2C2EE7FA64CF}" type="slidenum">
              <a:rPr lang="en-US" smtClean="0"/>
              <a:t>‹#›</a:t>
            </a:fld>
            <a:endParaRPr lang="en-US"/>
          </a:p>
        </p:txBody>
      </p:sp>
    </p:spTree>
    <p:extLst>
      <p:ext uri="{BB962C8B-B14F-4D97-AF65-F5344CB8AC3E}">
        <p14:creationId xmlns:p14="http://schemas.microsoft.com/office/powerpoint/2010/main" val="224023999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bwMode="black">
          <a:xfrm>
            <a:off x="2231136" y="964692"/>
            <a:ext cx="7729728" cy="1188720"/>
          </a:xfrm>
          <a:prstGeom prst="rect">
            <a:avLst/>
          </a:prstGeom>
          <a:solidFill>
            <a:srgbClr val="FFFFFF"/>
          </a:solidFill>
          <a:ln w="31750" cap="sq">
            <a:solidFill>
              <a:srgbClr val="404040"/>
            </a:solidFill>
            <a:miter lim="800000"/>
          </a:ln>
        </p:spPr>
        <p:txBody>
          <a:bodyPr vert="horz" lIns="182880" tIns="182880" rIns="182880" bIns="18288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2231136" y="2638044"/>
            <a:ext cx="7729728" cy="310198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821429" y="6238816"/>
            <a:ext cx="2753746" cy="323968"/>
          </a:xfrm>
          <a:prstGeom prst="rect">
            <a:avLst/>
          </a:prstGeom>
        </p:spPr>
        <p:txBody>
          <a:bodyPr vert="horz" lIns="91440" tIns="45720" rIns="91440" bIns="45720" rtlCol="0" anchor="ctr"/>
          <a:lstStyle>
            <a:lvl1pPr algn="r">
              <a:defRPr sz="1050">
                <a:solidFill>
                  <a:schemeClr val="tx1">
                    <a:alpha val="70000"/>
                  </a:schemeClr>
                </a:solidFill>
              </a:defRPr>
            </a:lvl1pPr>
          </a:lstStyle>
          <a:p>
            <a:fld id="{4288FA27-4D72-43C0-BB2D-717021ED7F0F}" type="datetimeFigureOut">
              <a:rPr lang="en-US" smtClean="0"/>
              <a:t>14-Sep-25</a:t>
            </a:fld>
            <a:endParaRPr lang="en-US"/>
          </a:p>
        </p:txBody>
      </p:sp>
      <p:sp>
        <p:nvSpPr>
          <p:cNvPr id="5" name="Footer Placeholder 4"/>
          <p:cNvSpPr>
            <a:spLocks noGrp="1"/>
          </p:cNvSpPr>
          <p:nvPr>
            <p:ph type="ftr" sz="quarter" idx="3"/>
          </p:nvPr>
        </p:nvSpPr>
        <p:spPr>
          <a:xfrm>
            <a:off x="1600200" y="6236208"/>
            <a:ext cx="5901189" cy="320040"/>
          </a:xfrm>
          <a:prstGeom prst="rect">
            <a:avLst/>
          </a:prstGeom>
        </p:spPr>
        <p:txBody>
          <a:bodyPr vert="horz" lIns="91440" tIns="45720" rIns="91440" bIns="45720" rtlCol="0" anchor="ctr"/>
          <a:lstStyle>
            <a:lvl1pPr algn="l">
              <a:defRPr sz="1050">
                <a:solidFill>
                  <a:schemeClr val="tx1">
                    <a:alpha val="70000"/>
                  </a:schemeClr>
                </a:solidFill>
              </a:defRPr>
            </a:lvl1pPr>
          </a:lstStyle>
          <a:p>
            <a:endParaRPr lang="en-US"/>
          </a:p>
        </p:txBody>
      </p:sp>
      <p:sp>
        <p:nvSpPr>
          <p:cNvPr id="6" name="Slide Number Placeholder 5"/>
          <p:cNvSpPr>
            <a:spLocks noGrp="1"/>
          </p:cNvSpPr>
          <p:nvPr>
            <p:ph type="sldNum" sz="quarter" idx="4"/>
          </p:nvPr>
        </p:nvSpPr>
        <p:spPr>
          <a:xfrm>
            <a:off x="10758922" y="6217920"/>
            <a:ext cx="365760" cy="365760"/>
          </a:xfrm>
          <a:prstGeom prst="ellipse">
            <a:avLst/>
          </a:prstGeom>
          <a:solidFill>
            <a:srgbClr val="1D1D1D">
              <a:alpha val="70000"/>
            </a:srgbClr>
          </a:solidFill>
        </p:spPr>
        <p:txBody>
          <a:bodyPr vert="horz" lIns="18288" tIns="45720" rIns="18288" bIns="45720" rtlCol="0" anchor="ctr">
            <a:noAutofit/>
          </a:bodyPr>
          <a:lstStyle>
            <a:lvl1pPr algn="ctr">
              <a:defRPr sz="1100" spc="0" baseline="0">
                <a:solidFill>
                  <a:srgbClr val="FFFFFF"/>
                </a:solidFill>
              </a:defRPr>
            </a:lvl1pPr>
          </a:lstStyle>
          <a:p>
            <a:fld id="{07D0AC4C-6ECB-4F81-BC3E-2C2EE7FA64CF}" type="slidenum">
              <a:rPr lang="en-US" smtClean="0"/>
              <a:t>‹#›</a:t>
            </a:fld>
            <a:endParaRPr lang="en-US"/>
          </a:p>
        </p:txBody>
      </p:sp>
    </p:spTree>
    <p:extLst>
      <p:ext uri="{BB962C8B-B14F-4D97-AF65-F5344CB8AC3E}">
        <p14:creationId xmlns:p14="http://schemas.microsoft.com/office/powerpoint/2010/main" val="2465754683"/>
      </p:ext>
    </p:extLst>
  </p:cSld>
  <p:clrMap bg1="lt1" tx1="dk1" bg2="lt2" tx2="dk2" accent1="accent1" accent2="accent2" accent3="accent3" accent4="accent4" accent5="accent5" accent6="accent6" hlink="hlink" folHlink="folHlink"/>
  <p:sldLayoutIdLst>
    <p:sldLayoutId id="2147483697" r:id="rId1"/>
    <p:sldLayoutId id="2147483698" r:id="rId2"/>
    <p:sldLayoutId id="2147483699" r:id="rId3"/>
    <p:sldLayoutId id="2147483700" r:id="rId4"/>
    <p:sldLayoutId id="2147483701" r:id="rId5"/>
    <p:sldLayoutId id="2147483702" r:id="rId6"/>
    <p:sldLayoutId id="2147483703" r:id="rId7"/>
    <p:sldLayoutId id="2147483704" r:id="rId8"/>
    <p:sldLayoutId id="2147483705" r:id="rId9"/>
    <p:sldLayoutId id="2147483706" r:id="rId10"/>
    <p:sldLayoutId id="2147483707" r:id="rId11"/>
  </p:sldLayoutIdLst>
  <p:txStyles>
    <p:titleStyle>
      <a:lvl1pPr algn="ctr" defTabSz="914400" rtl="0" eaLnBrk="1" latinLnBrk="0" hangingPunct="1">
        <a:lnSpc>
          <a:spcPct val="90000"/>
        </a:lnSpc>
        <a:spcBef>
          <a:spcPct val="0"/>
        </a:spcBef>
        <a:buNone/>
        <a:defRPr sz="2800" kern="1200" cap="all" spc="200" baseline="0">
          <a:solidFill>
            <a:srgbClr val="262626"/>
          </a:solidFill>
          <a:latin typeface="+mj-lt"/>
          <a:ea typeface="+mj-ea"/>
          <a:cs typeface="+mj-cs"/>
        </a:defRPr>
      </a:lvl1pPr>
    </p:titleStyle>
    <p:bodyStyle>
      <a:lvl1pPr marL="228600" indent="-228600" algn="l" defTabSz="914400" rtl="0" eaLnBrk="1" latinLnBrk="0" hangingPunct="1">
        <a:lnSpc>
          <a:spcPct val="100000"/>
        </a:lnSpc>
        <a:spcBef>
          <a:spcPts val="1000"/>
        </a:spcBef>
        <a:buClr>
          <a:schemeClr val="accent2"/>
        </a:buClr>
        <a:buFont typeface="Arial" panose="020B0604020202020204" pitchFamily="34" charset="0"/>
        <a:buChar char="•"/>
        <a:defRPr sz="1800" kern="1200">
          <a:solidFill>
            <a:schemeClr val="tx1">
              <a:lumMod val="85000"/>
              <a:lumOff val="15000"/>
            </a:schemeClr>
          </a:solidFill>
          <a:latin typeface="+mn-lt"/>
          <a:ea typeface="+mn-ea"/>
          <a:cs typeface="+mn-cs"/>
        </a:defRPr>
      </a:lvl1pPr>
      <a:lvl2pPr marL="4572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2pPr>
      <a:lvl3pPr marL="6858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3pPr>
      <a:lvl4pPr marL="9144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4pPr>
      <a:lvl5pPr marL="114300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lumMod val="85000"/>
              <a:lumOff val="15000"/>
            </a:schemeClr>
          </a:solidFill>
          <a:latin typeface="+mn-lt"/>
          <a:ea typeface="+mn-ea"/>
          <a:cs typeface="+mn-cs"/>
        </a:defRPr>
      </a:lvl5pPr>
      <a:lvl6pPr marL="131286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6pPr>
      <a:lvl7pPr marL="1484313"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a:solidFill>
            <a:schemeClr val="tx1"/>
          </a:solidFill>
          <a:latin typeface="+mn-lt"/>
          <a:ea typeface="+mn-ea"/>
          <a:cs typeface="+mn-cs"/>
        </a:defRPr>
      </a:lvl7pPr>
      <a:lvl8pPr marL="1657350"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8pPr>
      <a:lvl9pPr marL="1882775" indent="-228600" algn="l" defTabSz="914400" rtl="0" eaLnBrk="1" latinLnBrk="0" hangingPunct="1">
        <a:lnSpc>
          <a:spcPct val="100000"/>
        </a:lnSpc>
        <a:spcBef>
          <a:spcPts val="1000"/>
        </a:spcBef>
        <a:buClr>
          <a:schemeClr val="accent2"/>
        </a:buClr>
        <a:buFont typeface="Arial" panose="020B0604020202020204" pitchFamily="34" charset="0"/>
        <a:buChar char="•"/>
        <a:defRPr sz="16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3E501-49C2-6536-2E58-5F7575139916}"/>
              </a:ext>
            </a:extLst>
          </p:cNvPr>
          <p:cNvSpPr>
            <a:spLocks noGrp="1"/>
          </p:cNvSpPr>
          <p:nvPr>
            <p:ph type="ctrTitle"/>
          </p:nvPr>
        </p:nvSpPr>
        <p:spPr/>
        <p:txBody>
          <a:bodyPr>
            <a:normAutofit fontScale="90000"/>
          </a:bodyPr>
          <a:lstStyle/>
          <a:p>
            <a:r>
              <a:rPr lang="en-US" dirty="0"/>
              <a:t>Case study: How does a bike-share navigate speedy success?</a:t>
            </a:r>
          </a:p>
        </p:txBody>
      </p:sp>
      <p:sp>
        <p:nvSpPr>
          <p:cNvPr id="3" name="Subtitle 2">
            <a:extLst>
              <a:ext uri="{FF2B5EF4-FFF2-40B4-BE49-F238E27FC236}">
                <a16:creationId xmlns:a16="http://schemas.microsoft.com/office/drawing/2014/main" id="{1223B71F-7B2F-12FE-4A1D-86457A1AB57B}"/>
              </a:ext>
            </a:extLst>
          </p:cNvPr>
          <p:cNvSpPr>
            <a:spLocks noGrp="1"/>
          </p:cNvSpPr>
          <p:nvPr>
            <p:ph type="subTitle" idx="1"/>
          </p:nvPr>
        </p:nvSpPr>
        <p:spPr/>
        <p:txBody>
          <a:bodyPr>
            <a:normAutofit/>
          </a:bodyPr>
          <a:lstStyle/>
          <a:p>
            <a:r>
              <a:rPr lang="en-US" dirty="0"/>
              <a:t>Presented by – Aaman Kamal</a:t>
            </a:r>
          </a:p>
          <a:p>
            <a:r>
              <a:rPr lang="en-US" dirty="0"/>
              <a:t>Last updated- 10/09/2025</a:t>
            </a:r>
          </a:p>
        </p:txBody>
      </p:sp>
    </p:spTree>
    <p:extLst>
      <p:ext uri="{BB962C8B-B14F-4D97-AF65-F5344CB8AC3E}">
        <p14:creationId xmlns:p14="http://schemas.microsoft.com/office/powerpoint/2010/main" val="331417119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930BC020-BDBF-49EB-9898-BAB5BF5593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2"/>
            <a:ext cx="12192000" cy="6858001"/>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64950C64-5D81-40F1-9601-8BA0D63BAE7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3429000"/>
            <a:ext cx="12192000" cy="3429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7FED4FB0-C835-44D9-1EC1-3A5DD3B7FAD1}"/>
              </a:ext>
            </a:extLst>
          </p:cNvPr>
          <p:cNvSpPr>
            <a:spLocks noGrp="1"/>
          </p:cNvSpPr>
          <p:nvPr>
            <p:ph type="title"/>
          </p:nvPr>
        </p:nvSpPr>
        <p:spPr>
          <a:xfrm>
            <a:off x="2231136" y="3781241"/>
            <a:ext cx="7729729" cy="855406"/>
          </a:xfrm>
          <a:noFill/>
          <a:ln>
            <a:solidFill>
              <a:schemeClr val="bg1"/>
            </a:solidFill>
          </a:ln>
        </p:spPr>
        <p:txBody>
          <a:bodyPr vert="horz" lIns="182880" tIns="182880" rIns="182880" bIns="182880" rtlCol="0" anchor="ctr">
            <a:normAutofit/>
          </a:bodyPr>
          <a:lstStyle/>
          <a:p>
            <a:r>
              <a:rPr lang="en-US" sz="2400" dirty="0">
                <a:solidFill>
                  <a:schemeClr val="bg1"/>
                </a:solidFill>
              </a:rPr>
              <a:t>Ride Duration of casual and members</a:t>
            </a:r>
          </a:p>
        </p:txBody>
      </p:sp>
      <p:pic>
        <p:nvPicPr>
          <p:cNvPr id="7" name="Content Placeholder 6">
            <a:extLst>
              <a:ext uri="{FF2B5EF4-FFF2-40B4-BE49-F238E27FC236}">
                <a16:creationId xmlns:a16="http://schemas.microsoft.com/office/drawing/2014/main" id="{02F02372-07A7-0767-B147-37986D776EB3}"/>
              </a:ext>
            </a:extLst>
          </p:cNvPr>
          <p:cNvPicPr>
            <a:picLocks noGrp="1" noChangeAspect="1"/>
          </p:cNvPicPr>
          <p:nvPr>
            <p:ph sz="half" idx="1"/>
          </p:nvPr>
        </p:nvPicPr>
        <p:blipFill>
          <a:blip r:embed="rId2"/>
          <a:stretch>
            <a:fillRect/>
          </a:stretch>
        </p:blipFill>
        <p:spPr>
          <a:xfrm>
            <a:off x="1717040" y="477521"/>
            <a:ext cx="8696959" cy="2951480"/>
          </a:xfrm>
          <a:prstGeom prst="rect">
            <a:avLst/>
          </a:prstGeom>
        </p:spPr>
      </p:pic>
      <p:sp>
        <p:nvSpPr>
          <p:cNvPr id="6" name="Content Placeholder 5">
            <a:extLst>
              <a:ext uri="{FF2B5EF4-FFF2-40B4-BE49-F238E27FC236}">
                <a16:creationId xmlns:a16="http://schemas.microsoft.com/office/drawing/2014/main" id="{4EA03E3F-2594-3936-1194-F042AB896AC2}"/>
              </a:ext>
            </a:extLst>
          </p:cNvPr>
          <p:cNvSpPr>
            <a:spLocks noGrp="1"/>
          </p:cNvSpPr>
          <p:nvPr>
            <p:ph sz="half" idx="2"/>
          </p:nvPr>
        </p:nvSpPr>
        <p:spPr>
          <a:xfrm>
            <a:off x="2238412" y="4846076"/>
            <a:ext cx="7715177" cy="1879844"/>
          </a:xfrm>
        </p:spPr>
        <p:txBody>
          <a:bodyPr vert="horz" lIns="91440" tIns="45720" rIns="91440" bIns="45720" rtlCol="0">
            <a:normAutofit/>
          </a:bodyPr>
          <a:lstStyle/>
          <a:p>
            <a:r>
              <a:rPr lang="en-US" dirty="0">
                <a:solidFill>
                  <a:schemeClr val="bg1"/>
                </a:solidFill>
              </a:rPr>
              <a:t>Above analysis showing that both casual and member rider have similar ride duration</a:t>
            </a:r>
          </a:p>
          <a:p>
            <a:r>
              <a:rPr lang="en-US" dirty="0">
                <a:solidFill>
                  <a:schemeClr val="bg1"/>
                </a:solidFill>
              </a:rPr>
              <a:t>Majority of rides are finished under 15 minutes, only few goes past 60 minutes.</a:t>
            </a:r>
          </a:p>
          <a:p>
            <a:r>
              <a:rPr lang="en-US" dirty="0">
                <a:solidFill>
                  <a:schemeClr val="bg1"/>
                </a:solidFill>
              </a:rPr>
              <a:t>This shows that majority riders are not using this services for long distances.</a:t>
            </a:r>
          </a:p>
        </p:txBody>
      </p:sp>
    </p:spTree>
    <p:extLst>
      <p:ext uri="{BB962C8B-B14F-4D97-AF65-F5344CB8AC3E}">
        <p14:creationId xmlns:p14="http://schemas.microsoft.com/office/powerpoint/2010/main" val="422694160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 Placeholder 6">
            <a:extLst>
              <a:ext uri="{FF2B5EF4-FFF2-40B4-BE49-F238E27FC236}">
                <a16:creationId xmlns:a16="http://schemas.microsoft.com/office/drawing/2014/main" id="{35FF9E9B-A5A9-B9D4-045D-BDCDC65056A0}"/>
              </a:ext>
            </a:extLst>
          </p:cNvPr>
          <p:cNvSpPr>
            <a:spLocks noGrp="1"/>
          </p:cNvSpPr>
          <p:nvPr>
            <p:ph type="body" idx="1"/>
          </p:nvPr>
        </p:nvSpPr>
        <p:spPr/>
        <p:txBody>
          <a:bodyPr/>
          <a:lstStyle/>
          <a:p>
            <a:r>
              <a:rPr lang="en-US" dirty="0"/>
              <a:t>casual</a:t>
            </a:r>
          </a:p>
        </p:txBody>
      </p:sp>
      <p:sp>
        <p:nvSpPr>
          <p:cNvPr id="8" name="Content Placeholder 7">
            <a:extLst>
              <a:ext uri="{FF2B5EF4-FFF2-40B4-BE49-F238E27FC236}">
                <a16:creationId xmlns:a16="http://schemas.microsoft.com/office/drawing/2014/main" id="{8D6BFC5C-AF46-79D7-8F55-6EE50C46B37F}"/>
              </a:ext>
            </a:extLst>
          </p:cNvPr>
          <p:cNvSpPr>
            <a:spLocks noGrp="1"/>
          </p:cNvSpPr>
          <p:nvPr>
            <p:ph sz="half" idx="2"/>
          </p:nvPr>
        </p:nvSpPr>
        <p:spPr/>
        <p:txBody>
          <a:bodyPr/>
          <a:lstStyle/>
          <a:p>
            <a:r>
              <a:rPr lang="en-US" dirty="0"/>
              <a:t>They are using bikes mostly at weekends for shopping’s and travelling.</a:t>
            </a:r>
          </a:p>
          <a:p>
            <a:r>
              <a:rPr lang="en-US" dirty="0"/>
              <a:t>Because they mostly use bike for weekends, they found annual membership non beneficial.</a:t>
            </a:r>
          </a:p>
          <a:p>
            <a:r>
              <a:rPr lang="en-US" dirty="0"/>
              <a:t>At winter season due to cold weather, they prefer car instead of bikes  to  commute,</a:t>
            </a:r>
          </a:p>
          <a:p>
            <a:endParaRPr lang="en-US" dirty="0"/>
          </a:p>
        </p:txBody>
      </p:sp>
      <p:sp>
        <p:nvSpPr>
          <p:cNvPr id="9" name="Content Placeholder 8">
            <a:extLst>
              <a:ext uri="{FF2B5EF4-FFF2-40B4-BE49-F238E27FC236}">
                <a16:creationId xmlns:a16="http://schemas.microsoft.com/office/drawing/2014/main" id="{2D4993E5-C0E4-6BDC-A31A-F2BCF5D60C1B}"/>
              </a:ext>
            </a:extLst>
          </p:cNvPr>
          <p:cNvSpPr>
            <a:spLocks noGrp="1"/>
          </p:cNvSpPr>
          <p:nvPr>
            <p:ph sz="quarter" idx="4"/>
          </p:nvPr>
        </p:nvSpPr>
        <p:spPr/>
        <p:txBody>
          <a:bodyPr/>
          <a:lstStyle/>
          <a:p>
            <a:r>
              <a:rPr lang="en-US" dirty="0"/>
              <a:t>They use bikes to reach their office or institutes.</a:t>
            </a:r>
          </a:p>
          <a:p>
            <a:r>
              <a:rPr lang="en-US" dirty="0"/>
              <a:t>Because they are using bikes for the weekday, they found annual membership beneficial. </a:t>
            </a:r>
          </a:p>
          <a:p>
            <a:r>
              <a:rPr lang="en-US" dirty="0"/>
              <a:t>At winter season due to cold weather the ridership drops significantly while having the membership.</a:t>
            </a:r>
          </a:p>
          <a:p>
            <a:pPr marL="0" indent="0">
              <a:buNone/>
            </a:pPr>
            <a:endParaRPr lang="en-US" dirty="0"/>
          </a:p>
        </p:txBody>
      </p:sp>
      <p:sp>
        <p:nvSpPr>
          <p:cNvPr id="10" name="Text Placeholder 9">
            <a:extLst>
              <a:ext uri="{FF2B5EF4-FFF2-40B4-BE49-F238E27FC236}">
                <a16:creationId xmlns:a16="http://schemas.microsoft.com/office/drawing/2014/main" id="{D70F2B45-79BF-F460-B5FD-DED69914FC87}"/>
              </a:ext>
            </a:extLst>
          </p:cNvPr>
          <p:cNvSpPr>
            <a:spLocks noGrp="1"/>
          </p:cNvSpPr>
          <p:nvPr>
            <p:ph type="body" sz="quarter" idx="13"/>
          </p:nvPr>
        </p:nvSpPr>
        <p:spPr/>
        <p:txBody>
          <a:bodyPr/>
          <a:lstStyle/>
          <a:p>
            <a:r>
              <a:rPr lang="en-US" dirty="0"/>
              <a:t>members</a:t>
            </a:r>
          </a:p>
        </p:txBody>
      </p:sp>
      <p:sp>
        <p:nvSpPr>
          <p:cNvPr id="5" name="Title 4">
            <a:extLst>
              <a:ext uri="{FF2B5EF4-FFF2-40B4-BE49-F238E27FC236}">
                <a16:creationId xmlns:a16="http://schemas.microsoft.com/office/drawing/2014/main" id="{D7B356B7-005E-F495-95D2-0CD4E704BBEE}"/>
              </a:ext>
            </a:extLst>
          </p:cNvPr>
          <p:cNvSpPr>
            <a:spLocks noGrp="1"/>
          </p:cNvSpPr>
          <p:nvPr>
            <p:ph type="title"/>
          </p:nvPr>
        </p:nvSpPr>
        <p:spPr/>
        <p:txBody>
          <a:bodyPr/>
          <a:lstStyle/>
          <a:p>
            <a:r>
              <a:rPr lang="en-US" dirty="0"/>
              <a:t>Casual vs members</a:t>
            </a:r>
          </a:p>
        </p:txBody>
      </p:sp>
    </p:spTree>
    <p:extLst>
      <p:ext uri="{BB962C8B-B14F-4D97-AF65-F5344CB8AC3E}">
        <p14:creationId xmlns:p14="http://schemas.microsoft.com/office/powerpoint/2010/main" val="400627543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2AEFFFF2-9EB4-4B6C-B9F8-2BA3EF89A21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3070172"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13" name="Rectangle 12">
            <a:extLst>
              <a:ext uri="{FF2B5EF4-FFF2-40B4-BE49-F238E27FC236}">
                <a16:creationId xmlns:a16="http://schemas.microsoft.com/office/drawing/2014/main" id="{0D65299F-028F-4AFC-B46A-8DB33E20FE4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3070172" y="0"/>
            <a:ext cx="9121828"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Oval 14">
            <a:extLst>
              <a:ext uri="{FF2B5EF4-FFF2-40B4-BE49-F238E27FC236}">
                <a16:creationId xmlns:a16="http://schemas.microsoft.com/office/drawing/2014/main" id="{BAC87F6E-526A-49B5-995D-42DB656594C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117423" y="1443035"/>
            <a:ext cx="3971932" cy="3971930"/>
          </a:xfrm>
          <a:prstGeom prst="ellipse">
            <a:avLst/>
          </a:prstGeom>
          <a:solidFill>
            <a:srgbClr val="FFFFFF"/>
          </a:solidFill>
          <a:ln w="31750">
            <a:solidFill>
              <a:schemeClr val="accent2">
                <a:lumMod val="75000"/>
              </a:schemeClr>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3539AA9A-1091-246D-9345-F240D0A501FA}"/>
              </a:ext>
            </a:extLst>
          </p:cNvPr>
          <p:cNvSpPr>
            <a:spLocks noGrp="1"/>
          </p:cNvSpPr>
          <p:nvPr>
            <p:ph type="title"/>
          </p:nvPr>
        </p:nvSpPr>
        <p:spPr>
          <a:xfrm>
            <a:off x="1260873" y="1586484"/>
            <a:ext cx="3685032" cy="3685032"/>
          </a:xfrm>
          <a:prstGeom prst="ellipse">
            <a:avLst/>
          </a:prstGeom>
          <a:solidFill>
            <a:schemeClr val="accent2">
              <a:lumMod val="75000"/>
            </a:schemeClr>
          </a:solidFill>
          <a:ln>
            <a:noFill/>
          </a:ln>
        </p:spPr>
        <p:txBody>
          <a:bodyPr>
            <a:normAutofit/>
          </a:bodyPr>
          <a:lstStyle/>
          <a:p>
            <a:r>
              <a:rPr lang="en-US" sz="2600">
                <a:solidFill>
                  <a:srgbClr val="FFFFFF"/>
                </a:solidFill>
              </a:rPr>
              <a:t>Why casual rider are not upgrading</a:t>
            </a:r>
          </a:p>
        </p:txBody>
      </p:sp>
      <p:sp>
        <p:nvSpPr>
          <p:cNvPr id="6" name="Content Placeholder 5">
            <a:extLst>
              <a:ext uri="{FF2B5EF4-FFF2-40B4-BE49-F238E27FC236}">
                <a16:creationId xmlns:a16="http://schemas.microsoft.com/office/drawing/2014/main" id="{41EAAC4E-2F03-42E7-C2FE-9434C16BF5D4}"/>
              </a:ext>
            </a:extLst>
          </p:cNvPr>
          <p:cNvSpPr>
            <a:spLocks noGrp="1"/>
          </p:cNvSpPr>
          <p:nvPr>
            <p:ph idx="1"/>
          </p:nvPr>
        </p:nvSpPr>
        <p:spPr>
          <a:xfrm>
            <a:off x="5591695" y="1402080"/>
            <a:ext cx="5320696" cy="4053840"/>
          </a:xfrm>
        </p:spPr>
        <p:txBody>
          <a:bodyPr anchor="ctr">
            <a:normAutofit/>
          </a:bodyPr>
          <a:lstStyle/>
          <a:p>
            <a:r>
              <a:rPr lang="en-US" dirty="0"/>
              <a:t>1) The first issue is,  majority of casual rider are not using bikes for daily purpose, therefore they feels like membership is not beneficial for them, instead they are sticking for a single day pass for weekends.</a:t>
            </a:r>
          </a:p>
          <a:p>
            <a:r>
              <a:rPr lang="en-US" dirty="0"/>
              <a:t>2) The second issue is that the annual membership is for whole year, but due to cold weather they  are not going to use bikes for 5 months, which feels like waste of money for them.</a:t>
            </a:r>
          </a:p>
          <a:p>
            <a:r>
              <a:rPr lang="en-US" dirty="0"/>
              <a:t>3) The third issue is that they are taking long trips, majority of the trips are under 15 minute, due to which the integration of bikes into their lives is very less,  due to which they don’t feel to buy annual membership.</a:t>
            </a:r>
          </a:p>
        </p:txBody>
      </p:sp>
    </p:spTree>
    <p:extLst>
      <p:ext uri="{BB962C8B-B14F-4D97-AF65-F5344CB8AC3E}">
        <p14:creationId xmlns:p14="http://schemas.microsoft.com/office/powerpoint/2010/main" val="263505961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C33976D1-3430-450C-A978-87A9A6E8E71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7D6AAC78-7D86-415A-ADC1-2B474807960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249680" y="1248156"/>
            <a:ext cx="9692640" cy="4361688"/>
          </a:xfrm>
          <a:prstGeom prst="rect">
            <a:avLst/>
          </a:prstGeom>
          <a:solidFill>
            <a:srgbClr val="FFFFFF"/>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F2A658D9-F185-44F1-BA33-D50320D1D07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062228" y="1060704"/>
            <a:ext cx="10067544" cy="4736592"/>
          </a:xfrm>
          <a:prstGeom prst="rect">
            <a:avLst/>
          </a:prstGeom>
          <a:noFill/>
          <a:ln w="31750" cap="sq">
            <a:solidFill>
              <a:srgbClr val="FFFFFF"/>
            </a:solidFill>
            <a:miter lim="800000"/>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71883A1-1946-B85E-F978-A01D69251BCC}"/>
              </a:ext>
            </a:extLst>
          </p:cNvPr>
          <p:cNvSpPr>
            <a:spLocks noGrp="1"/>
          </p:cNvSpPr>
          <p:nvPr>
            <p:ph type="title"/>
          </p:nvPr>
        </p:nvSpPr>
        <p:spPr>
          <a:xfrm>
            <a:off x="2231136" y="467418"/>
            <a:ext cx="7729728" cy="1188720"/>
          </a:xfrm>
          <a:solidFill>
            <a:srgbClr val="FFFFFF"/>
          </a:solidFill>
        </p:spPr>
        <p:txBody>
          <a:bodyPr>
            <a:normAutofit/>
          </a:bodyPr>
          <a:lstStyle/>
          <a:p>
            <a:r>
              <a:rPr lang="en-US" dirty="0"/>
              <a:t>Recommendation </a:t>
            </a:r>
          </a:p>
        </p:txBody>
      </p:sp>
      <p:sp>
        <p:nvSpPr>
          <p:cNvPr id="6" name="Content Placeholder 5">
            <a:extLst>
              <a:ext uri="{FF2B5EF4-FFF2-40B4-BE49-F238E27FC236}">
                <a16:creationId xmlns:a16="http://schemas.microsoft.com/office/drawing/2014/main" id="{34737343-4916-AE38-98DA-BA97EF1AD01B}"/>
              </a:ext>
            </a:extLst>
          </p:cNvPr>
          <p:cNvSpPr>
            <a:spLocks noGrp="1"/>
          </p:cNvSpPr>
          <p:nvPr>
            <p:ph idx="1"/>
          </p:nvPr>
        </p:nvSpPr>
        <p:spPr>
          <a:xfrm>
            <a:off x="1706062" y="2291262"/>
            <a:ext cx="8779512" cy="2910658"/>
          </a:xfrm>
        </p:spPr>
        <p:txBody>
          <a:bodyPr>
            <a:normAutofit/>
          </a:bodyPr>
          <a:lstStyle/>
          <a:p>
            <a:r>
              <a:rPr lang="en-US" dirty="0">
                <a:solidFill>
                  <a:srgbClr val="404040"/>
                </a:solidFill>
              </a:rPr>
              <a:t>Company can introduce some kind of winter discount to annual members, so that casual rider become comfortable in buying annual membership, they will not feel like paying when not using bikes in winters.</a:t>
            </a:r>
          </a:p>
          <a:p>
            <a:r>
              <a:rPr lang="en-US" dirty="0">
                <a:solidFill>
                  <a:srgbClr val="404040"/>
                </a:solidFill>
              </a:rPr>
              <a:t>Or in place of winter discount, they can offer half-yearly plans to the people who doesn't want to ride in winters.</a:t>
            </a:r>
          </a:p>
          <a:p>
            <a:r>
              <a:rPr lang="en-US" dirty="0">
                <a:solidFill>
                  <a:srgbClr val="404040"/>
                </a:solidFill>
              </a:rPr>
              <a:t>They can change the costing of their plans in such a way that it feels like membership is more beneficial that casual, they can reduce per/km rate for membership as compared to casual.</a:t>
            </a:r>
          </a:p>
        </p:txBody>
      </p:sp>
    </p:spTree>
    <p:extLst>
      <p:ext uri="{BB962C8B-B14F-4D97-AF65-F5344CB8AC3E}">
        <p14:creationId xmlns:p14="http://schemas.microsoft.com/office/powerpoint/2010/main" val="76817470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F226374-0FE4-9AE8-2598-6AA76C2F1061}"/>
              </a:ext>
            </a:extLst>
          </p:cNvPr>
          <p:cNvSpPr>
            <a:spLocks noGrp="1"/>
          </p:cNvSpPr>
          <p:nvPr>
            <p:ph type="title"/>
          </p:nvPr>
        </p:nvSpPr>
        <p:spPr/>
        <p:txBody>
          <a:bodyPr/>
          <a:lstStyle/>
          <a:p>
            <a:r>
              <a:rPr lang="en-US" dirty="0"/>
              <a:t>The end</a:t>
            </a:r>
          </a:p>
        </p:txBody>
      </p:sp>
    </p:spTree>
    <p:extLst>
      <p:ext uri="{BB962C8B-B14F-4D97-AF65-F5344CB8AC3E}">
        <p14:creationId xmlns:p14="http://schemas.microsoft.com/office/powerpoint/2010/main" val="42263893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C9D990-6084-31A1-C431-1221C08CDC1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B2FA161-1DF1-D279-5DDC-CE9673682A68}"/>
              </a:ext>
            </a:extLst>
          </p:cNvPr>
          <p:cNvSpPr>
            <a:spLocks noGrp="1"/>
          </p:cNvSpPr>
          <p:nvPr>
            <p:ph sz="half" idx="1"/>
          </p:nvPr>
        </p:nvSpPr>
        <p:spPr/>
        <p:txBody>
          <a:bodyPr/>
          <a:lstStyle/>
          <a:p>
            <a:endParaRPr lang="en-US"/>
          </a:p>
        </p:txBody>
      </p:sp>
      <p:sp>
        <p:nvSpPr>
          <p:cNvPr id="4" name="Content Placeholder 3">
            <a:extLst>
              <a:ext uri="{FF2B5EF4-FFF2-40B4-BE49-F238E27FC236}">
                <a16:creationId xmlns:a16="http://schemas.microsoft.com/office/drawing/2014/main" id="{3DCAD52E-DF9E-24F4-1EF2-278D5C85A4BE}"/>
              </a:ext>
            </a:extLst>
          </p:cNvPr>
          <p:cNvSpPr>
            <a:spLocks noGrp="1"/>
          </p:cNvSpPr>
          <p:nvPr>
            <p:ph sz="half" idx="2"/>
          </p:nvPr>
        </p:nvSpPr>
        <p:spPr/>
        <p:txBody>
          <a:bodyPr/>
          <a:lstStyle/>
          <a:p>
            <a:endParaRPr lang="en-US"/>
          </a:p>
        </p:txBody>
      </p:sp>
    </p:spTree>
    <p:extLst>
      <p:ext uri="{BB962C8B-B14F-4D97-AF65-F5344CB8AC3E}">
        <p14:creationId xmlns:p14="http://schemas.microsoft.com/office/powerpoint/2010/main" val="291456516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55D90A-AE75-FE2E-BDDE-7980FE110D36}"/>
              </a:ext>
            </a:extLst>
          </p:cNvPr>
          <p:cNvSpPr>
            <a:spLocks noGrp="1"/>
          </p:cNvSpPr>
          <p:nvPr>
            <p:ph type="title"/>
          </p:nvPr>
        </p:nvSpPr>
        <p:spPr/>
        <p:txBody>
          <a:bodyPr/>
          <a:lstStyle/>
          <a:p>
            <a:r>
              <a:rPr lang="en-US" dirty="0"/>
              <a:t>About the company</a:t>
            </a:r>
          </a:p>
        </p:txBody>
      </p:sp>
      <p:sp>
        <p:nvSpPr>
          <p:cNvPr id="3" name="Content Placeholder 2">
            <a:extLst>
              <a:ext uri="{FF2B5EF4-FFF2-40B4-BE49-F238E27FC236}">
                <a16:creationId xmlns:a16="http://schemas.microsoft.com/office/drawing/2014/main" id="{09AF776B-FAD2-4EAE-77AB-D56908E8E18C}"/>
              </a:ext>
            </a:extLst>
          </p:cNvPr>
          <p:cNvSpPr>
            <a:spLocks noGrp="1"/>
          </p:cNvSpPr>
          <p:nvPr>
            <p:ph idx="1"/>
          </p:nvPr>
        </p:nvSpPr>
        <p:spPr>
          <a:xfrm>
            <a:off x="2231136" y="2638044"/>
            <a:ext cx="7800760" cy="3101983"/>
          </a:xfrm>
        </p:spPr>
        <p:txBody>
          <a:bodyPr>
            <a:normAutofit/>
          </a:bodyPr>
          <a:lstStyle/>
          <a:p>
            <a:r>
              <a:rPr lang="en-US" dirty="0"/>
              <a:t>In 2016, </a:t>
            </a:r>
            <a:r>
              <a:rPr lang="en-US" dirty="0" err="1"/>
              <a:t>Cyclistic</a:t>
            </a:r>
            <a:r>
              <a:rPr lang="en-US" dirty="0"/>
              <a:t> launched a successful bike-share </a:t>
            </a:r>
            <a:r>
              <a:rPr lang="en-US" dirty="0" err="1"/>
              <a:t>ofering</a:t>
            </a:r>
            <a:r>
              <a:rPr lang="en-US" dirty="0"/>
              <a:t>. Since then, the program has grown to a fleet of 5,824 bicycles that are geo tracked and locked into a network of 692 stations across Chicago. The bikes can be unlocked from one station and returned to any other station in the system anytime.</a:t>
            </a:r>
          </a:p>
        </p:txBody>
      </p:sp>
    </p:spTree>
    <p:extLst>
      <p:ext uri="{BB962C8B-B14F-4D97-AF65-F5344CB8AC3E}">
        <p14:creationId xmlns:p14="http://schemas.microsoft.com/office/powerpoint/2010/main" val="200475637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B61866B-8AC8-8730-0741-53DA6D8A4C93}"/>
              </a:ext>
            </a:extLst>
          </p:cNvPr>
          <p:cNvSpPr>
            <a:spLocks noGrp="1"/>
          </p:cNvSpPr>
          <p:nvPr>
            <p:ph type="title"/>
          </p:nvPr>
        </p:nvSpPr>
        <p:spPr/>
        <p:txBody>
          <a:bodyPr/>
          <a:lstStyle/>
          <a:p>
            <a:r>
              <a:rPr lang="en-US" dirty="0"/>
              <a:t>Agenda</a:t>
            </a:r>
          </a:p>
        </p:txBody>
      </p:sp>
      <p:sp>
        <p:nvSpPr>
          <p:cNvPr id="3" name="Content Placeholder 2">
            <a:extLst>
              <a:ext uri="{FF2B5EF4-FFF2-40B4-BE49-F238E27FC236}">
                <a16:creationId xmlns:a16="http://schemas.microsoft.com/office/drawing/2014/main" id="{757CD564-1CDE-86EA-5D4A-B8AF86C1CD02}"/>
              </a:ext>
            </a:extLst>
          </p:cNvPr>
          <p:cNvSpPr>
            <a:spLocks noGrp="1"/>
          </p:cNvSpPr>
          <p:nvPr>
            <p:ph idx="1"/>
          </p:nvPr>
        </p:nvSpPr>
        <p:spPr/>
        <p:txBody>
          <a:bodyPr/>
          <a:lstStyle/>
          <a:p>
            <a:r>
              <a:rPr lang="en-US" dirty="0"/>
              <a:t>1) Problem Statement</a:t>
            </a:r>
          </a:p>
          <a:p>
            <a:r>
              <a:rPr lang="en-US" dirty="0"/>
              <a:t>2) Research Objective</a:t>
            </a:r>
          </a:p>
          <a:p>
            <a:r>
              <a:rPr lang="en-US" dirty="0"/>
              <a:t>3) Data Overview</a:t>
            </a:r>
          </a:p>
          <a:p>
            <a:r>
              <a:rPr lang="en-US" dirty="0"/>
              <a:t>4) Analysis and Findings</a:t>
            </a:r>
          </a:p>
          <a:p>
            <a:r>
              <a:rPr lang="en-US" dirty="0"/>
              <a:t>5) Recommendations </a:t>
            </a:r>
          </a:p>
        </p:txBody>
      </p:sp>
    </p:spTree>
    <p:extLst>
      <p:ext uri="{BB962C8B-B14F-4D97-AF65-F5344CB8AC3E}">
        <p14:creationId xmlns:p14="http://schemas.microsoft.com/office/powerpoint/2010/main" val="163108430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845ED2-1963-E788-EB4C-71D8830B30FB}"/>
              </a:ext>
            </a:extLst>
          </p:cNvPr>
          <p:cNvSpPr>
            <a:spLocks noGrp="1"/>
          </p:cNvSpPr>
          <p:nvPr>
            <p:ph type="title"/>
          </p:nvPr>
        </p:nvSpPr>
        <p:spPr>
          <a:xfrm>
            <a:off x="2184753" y="1024327"/>
            <a:ext cx="7729728" cy="1188720"/>
          </a:xfrm>
        </p:spPr>
        <p:txBody>
          <a:bodyPr/>
          <a:lstStyle/>
          <a:p>
            <a:r>
              <a:rPr lang="en-US" dirty="0"/>
              <a:t>Problem Statement</a:t>
            </a:r>
          </a:p>
        </p:txBody>
      </p:sp>
      <p:sp>
        <p:nvSpPr>
          <p:cNvPr id="3" name="Content Placeholder 2">
            <a:extLst>
              <a:ext uri="{FF2B5EF4-FFF2-40B4-BE49-F238E27FC236}">
                <a16:creationId xmlns:a16="http://schemas.microsoft.com/office/drawing/2014/main" id="{534188A4-75D0-37EB-8A6D-CD99C722A6E9}"/>
              </a:ext>
            </a:extLst>
          </p:cNvPr>
          <p:cNvSpPr>
            <a:spLocks noGrp="1"/>
          </p:cNvSpPr>
          <p:nvPr>
            <p:ph idx="1"/>
          </p:nvPr>
        </p:nvSpPr>
        <p:spPr/>
        <p:txBody>
          <a:bodyPr/>
          <a:lstStyle/>
          <a:p>
            <a:r>
              <a:rPr lang="en-US" dirty="0" err="1"/>
              <a:t>Cyclistic’s</a:t>
            </a:r>
            <a:r>
              <a:rPr lang="en-US" dirty="0"/>
              <a:t> nance analysts have concluded that annual members are much more profitable than casual riders. Although the pricing flexibility helps </a:t>
            </a:r>
            <a:r>
              <a:rPr lang="en-US" dirty="0" err="1"/>
              <a:t>Cyclistic</a:t>
            </a:r>
            <a:r>
              <a:rPr lang="en-US" dirty="0"/>
              <a:t> attract more customers, Moreno believes that maximizing the number of annual members will be key to future growth. Rather than creating a marketing campaign that targets all-new customers, Moreno believes there is a solid opportunity to convert casual riders into members. She notes that casual riders are already aware of the </a:t>
            </a:r>
            <a:r>
              <a:rPr lang="en-US" dirty="0" err="1"/>
              <a:t>Cyclistic</a:t>
            </a:r>
            <a:r>
              <a:rPr lang="en-US" dirty="0"/>
              <a:t> program and have chosen </a:t>
            </a:r>
            <a:r>
              <a:rPr lang="en-US" dirty="0" err="1"/>
              <a:t>Cyclistic</a:t>
            </a:r>
            <a:r>
              <a:rPr lang="en-US" dirty="0"/>
              <a:t> for their mobility needs.</a:t>
            </a:r>
          </a:p>
        </p:txBody>
      </p:sp>
    </p:spTree>
    <p:extLst>
      <p:ext uri="{BB962C8B-B14F-4D97-AF65-F5344CB8AC3E}">
        <p14:creationId xmlns:p14="http://schemas.microsoft.com/office/powerpoint/2010/main" val="248981068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09C53E5-0116-1047-2A7E-9BB6796B384B}"/>
              </a:ext>
            </a:extLst>
          </p:cNvPr>
          <p:cNvSpPr>
            <a:spLocks noGrp="1"/>
          </p:cNvSpPr>
          <p:nvPr>
            <p:ph type="title"/>
          </p:nvPr>
        </p:nvSpPr>
        <p:spPr/>
        <p:txBody>
          <a:bodyPr/>
          <a:lstStyle/>
          <a:p>
            <a:r>
              <a:rPr lang="en-US" dirty="0"/>
              <a:t>Research objective</a:t>
            </a:r>
          </a:p>
        </p:txBody>
      </p:sp>
      <p:sp>
        <p:nvSpPr>
          <p:cNvPr id="3" name="Content Placeholder 2">
            <a:extLst>
              <a:ext uri="{FF2B5EF4-FFF2-40B4-BE49-F238E27FC236}">
                <a16:creationId xmlns:a16="http://schemas.microsoft.com/office/drawing/2014/main" id="{FB61100D-C018-C639-B03D-764DA27A6E20}"/>
              </a:ext>
            </a:extLst>
          </p:cNvPr>
          <p:cNvSpPr>
            <a:spLocks noGrp="1"/>
          </p:cNvSpPr>
          <p:nvPr>
            <p:ph idx="1"/>
          </p:nvPr>
        </p:nvSpPr>
        <p:spPr/>
        <p:txBody>
          <a:bodyPr/>
          <a:lstStyle/>
          <a:p>
            <a:r>
              <a:rPr lang="en-US" dirty="0"/>
              <a:t>How annual members and casual riders differ from each other.</a:t>
            </a:r>
          </a:p>
          <a:p>
            <a:r>
              <a:rPr lang="en-US" dirty="0"/>
              <a:t>Why casual riders would buy a membership, and how digital media could affect their marketing tactics</a:t>
            </a:r>
          </a:p>
          <a:p>
            <a:r>
              <a:rPr lang="en-US" dirty="0"/>
              <a:t>Design marketing strategies aimed at converting casual riders into annual members.</a:t>
            </a:r>
          </a:p>
        </p:txBody>
      </p:sp>
    </p:spTree>
    <p:extLst>
      <p:ext uri="{BB962C8B-B14F-4D97-AF65-F5344CB8AC3E}">
        <p14:creationId xmlns:p14="http://schemas.microsoft.com/office/powerpoint/2010/main" val="401138484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65B264-B94E-F905-147A-3C32B3562321}"/>
              </a:ext>
            </a:extLst>
          </p:cNvPr>
          <p:cNvSpPr>
            <a:spLocks noGrp="1"/>
          </p:cNvSpPr>
          <p:nvPr>
            <p:ph type="title"/>
          </p:nvPr>
        </p:nvSpPr>
        <p:spPr/>
        <p:txBody>
          <a:bodyPr/>
          <a:lstStyle/>
          <a:p>
            <a:r>
              <a:rPr lang="en-US" dirty="0"/>
              <a:t>Data overview</a:t>
            </a:r>
          </a:p>
        </p:txBody>
      </p:sp>
      <p:sp>
        <p:nvSpPr>
          <p:cNvPr id="3" name="Content Placeholder 2">
            <a:extLst>
              <a:ext uri="{FF2B5EF4-FFF2-40B4-BE49-F238E27FC236}">
                <a16:creationId xmlns:a16="http://schemas.microsoft.com/office/drawing/2014/main" id="{32480F47-15D1-F7A6-35BA-12908C3A2271}"/>
              </a:ext>
            </a:extLst>
          </p:cNvPr>
          <p:cNvSpPr>
            <a:spLocks noGrp="1"/>
          </p:cNvSpPr>
          <p:nvPr>
            <p:ph idx="1"/>
          </p:nvPr>
        </p:nvSpPr>
        <p:spPr/>
        <p:txBody>
          <a:bodyPr/>
          <a:lstStyle/>
          <a:p>
            <a:r>
              <a:rPr lang="en-US" dirty="0"/>
              <a:t>1) This dataset is </a:t>
            </a:r>
            <a:r>
              <a:rPr lang="en-US" dirty="0" err="1"/>
              <a:t>Cyclistic’s</a:t>
            </a:r>
            <a:r>
              <a:rPr lang="en-US" dirty="0"/>
              <a:t> historical trip data, directly provided by them.</a:t>
            </a:r>
          </a:p>
          <a:p>
            <a:r>
              <a:rPr lang="en-US" dirty="0"/>
              <a:t>2) In this analysis we use previous 12 months of </a:t>
            </a:r>
            <a:r>
              <a:rPr lang="en-US" dirty="0" err="1"/>
              <a:t>Cyclistic</a:t>
            </a:r>
            <a:r>
              <a:rPr lang="en-US" dirty="0"/>
              <a:t> trip data.</a:t>
            </a:r>
          </a:p>
          <a:p>
            <a:r>
              <a:rPr lang="en-US" dirty="0"/>
              <a:t>3) The original data is shared as a bike.csv files.</a:t>
            </a:r>
          </a:p>
          <a:p>
            <a:r>
              <a:rPr lang="en-US" dirty="0"/>
              <a:t>4) The twelve files corresponds to a single month of a year.</a:t>
            </a:r>
            <a:br>
              <a:rPr lang="en-US" dirty="0"/>
            </a:br>
            <a:endParaRPr lang="en-US" dirty="0"/>
          </a:p>
        </p:txBody>
      </p:sp>
    </p:spTree>
    <p:extLst>
      <p:ext uri="{BB962C8B-B14F-4D97-AF65-F5344CB8AC3E}">
        <p14:creationId xmlns:p14="http://schemas.microsoft.com/office/powerpoint/2010/main" val="2910964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E5294-CE1D-DBED-4283-D559F8F58324}"/>
              </a:ext>
            </a:extLst>
          </p:cNvPr>
          <p:cNvSpPr>
            <a:spLocks noGrp="1"/>
          </p:cNvSpPr>
          <p:nvPr>
            <p:ph type="title"/>
          </p:nvPr>
        </p:nvSpPr>
        <p:spPr/>
        <p:txBody>
          <a:bodyPr/>
          <a:lstStyle/>
          <a:p>
            <a:r>
              <a:rPr lang="en-US" dirty="0"/>
              <a:t>Analysis and findings</a:t>
            </a:r>
          </a:p>
        </p:txBody>
      </p:sp>
      <p:sp>
        <p:nvSpPr>
          <p:cNvPr id="3" name="Content Placeholder 2">
            <a:extLst>
              <a:ext uri="{FF2B5EF4-FFF2-40B4-BE49-F238E27FC236}">
                <a16:creationId xmlns:a16="http://schemas.microsoft.com/office/drawing/2014/main" id="{1D714E1D-174A-859C-AC43-3D260650246E}"/>
              </a:ext>
            </a:extLst>
          </p:cNvPr>
          <p:cNvSpPr>
            <a:spLocks noGrp="1"/>
          </p:cNvSpPr>
          <p:nvPr>
            <p:ph idx="1"/>
          </p:nvPr>
        </p:nvSpPr>
        <p:spPr/>
        <p:txBody>
          <a:bodyPr/>
          <a:lstStyle/>
          <a:p>
            <a:r>
              <a:rPr lang="en-US" dirty="0"/>
              <a:t>There are 55,97,030 Total customers from which 20,55,252 are casual riders, whereas 35,41,778 are members.</a:t>
            </a:r>
          </a:p>
          <a:p>
            <a:r>
              <a:rPr lang="en-US" dirty="0"/>
              <a:t>We can see that members rider are more than casual riders.</a:t>
            </a:r>
          </a:p>
          <a:p>
            <a:r>
              <a:rPr lang="en-US" dirty="0"/>
              <a:t> </a:t>
            </a:r>
          </a:p>
        </p:txBody>
      </p:sp>
      <p:graphicFrame>
        <p:nvGraphicFramePr>
          <p:cNvPr id="4" name="Table 3">
            <a:extLst>
              <a:ext uri="{FF2B5EF4-FFF2-40B4-BE49-F238E27FC236}">
                <a16:creationId xmlns:a16="http://schemas.microsoft.com/office/drawing/2014/main" id="{F5CBEB28-010A-5063-14DE-05DA5CD9EDEF}"/>
              </a:ext>
            </a:extLst>
          </p:cNvPr>
          <p:cNvGraphicFramePr>
            <a:graphicFrameLocks noGrp="1"/>
          </p:cNvGraphicFramePr>
          <p:nvPr>
            <p:extLst>
              <p:ext uri="{D42A27DB-BD31-4B8C-83A1-F6EECF244321}">
                <p14:modId xmlns:p14="http://schemas.microsoft.com/office/powerpoint/2010/main" val="763786053"/>
              </p:ext>
            </p:extLst>
          </p:nvPr>
        </p:nvGraphicFramePr>
        <p:xfrm>
          <a:off x="4104640" y="4189033"/>
          <a:ext cx="3281680" cy="1398968"/>
        </p:xfrm>
        <a:graphic>
          <a:graphicData uri="http://schemas.openxmlformats.org/drawingml/2006/table">
            <a:tbl>
              <a:tblPr>
                <a:tableStyleId>{5C22544A-7EE6-4342-B048-85BDC9FD1C3A}</a:tableStyleId>
              </a:tblPr>
              <a:tblGrid>
                <a:gridCol w="1448466">
                  <a:extLst>
                    <a:ext uri="{9D8B030D-6E8A-4147-A177-3AD203B41FA5}">
                      <a16:colId xmlns:a16="http://schemas.microsoft.com/office/drawing/2014/main" val="132163815"/>
                    </a:ext>
                  </a:extLst>
                </a:gridCol>
                <a:gridCol w="1833214">
                  <a:extLst>
                    <a:ext uri="{9D8B030D-6E8A-4147-A177-3AD203B41FA5}">
                      <a16:colId xmlns:a16="http://schemas.microsoft.com/office/drawing/2014/main" val="3107591406"/>
                    </a:ext>
                  </a:extLst>
                </a:gridCol>
              </a:tblGrid>
              <a:tr h="349742">
                <a:tc>
                  <a:txBody>
                    <a:bodyPr/>
                    <a:lstStyle/>
                    <a:p>
                      <a:pPr algn="l" fontAlgn="b">
                        <a:buNone/>
                      </a:pPr>
                      <a:r>
                        <a:rPr lang="en-US" sz="1100" u="none" strike="noStrike">
                          <a:effectLst/>
                        </a:rPr>
                        <a:t>Row Labels</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l" fontAlgn="b">
                        <a:buNone/>
                      </a:pPr>
                      <a:r>
                        <a:rPr lang="en-US" sz="1100" u="none" strike="noStrike">
                          <a:effectLst/>
                        </a:rPr>
                        <a:t>Sum of Count</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2123127073"/>
                  </a:ext>
                </a:extLst>
              </a:tr>
              <a:tr h="349742">
                <a:tc>
                  <a:txBody>
                    <a:bodyPr/>
                    <a:lstStyle/>
                    <a:p>
                      <a:pPr algn="l" fontAlgn="b">
                        <a:buNone/>
                      </a:pPr>
                      <a:r>
                        <a:rPr lang="en-US" sz="1100" u="none" strike="noStrike" dirty="0">
                          <a:effectLst/>
                        </a:rPr>
                        <a:t>casual</a:t>
                      </a:r>
                      <a:endParaRPr lang="en-US" sz="1100" b="0" i="0" u="none" strike="noStrike" dirty="0">
                        <a:solidFill>
                          <a:srgbClr val="000000"/>
                        </a:solidFill>
                        <a:effectLst/>
                        <a:latin typeface="Aptos Narrow" panose="020B0004020202020204" pitchFamily="34" charset="0"/>
                      </a:endParaRPr>
                    </a:p>
                  </a:txBody>
                  <a:tcPr marL="7620" marR="7620" marT="7620" marB="0" anchor="b"/>
                </a:tc>
                <a:tc>
                  <a:txBody>
                    <a:bodyPr/>
                    <a:lstStyle/>
                    <a:p>
                      <a:pPr algn="r" fontAlgn="b">
                        <a:buNone/>
                      </a:pPr>
                      <a:r>
                        <a:rPr lang="en-US" sz="1100" u="none" strike="noStrike">
                          <a:effectLst/>
                        </a:rPr>
                        <a:t>2055252</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3955039054"/>
                  </a:ext>
                </a:extLst>
              </a:tr>
              <a:tr h="349742">
                <a:tc>
                  <a:txBody>
                    <a:bodyPr/>
                    <a:lstStyle/>
                    <a:p>
                      <a:pPr algn="l" fontAlgn="b">
                        <a:buNone/>
                      </a:pPr>
                      <a:r>
                        <a:rPr lang="en-US" sz="1100" u="none" strike="noStrike">
                          <a:effectLst/>
                        </a:rPr>
                        <a:t>member</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buNone/>
                      </a:pPr>
                      <a:r>
                        <a:rPr lang="en-US" sz="1100" u="none" strike="noStrike">
                          <a:effectLst/>
                        </a:rPr>
                        <a:t>3541778</a:t>
                      </a:r>
                      <a:endParaRPr lang="en-US" sz="1100" b="0" i="0" u="none" strike="noStrike">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491748659"/>
                  </a:ext>
                </a:extLst>
              </a:tr>
              <a:tr h="349742">
                <a:tc>
                  <a:txBody>
                    <a:bodyPr/>
                    <a:lstStyle/>
                    <a:p>
                      <a:pPr algn="l" fontAlgn="b">
                        <a:buNone/>
                      </a:pPr>
                      <a:r>
                        <a:rPr lang="en-US" sz="1100" u="none" strike="noStrike">
                          <a:effectLst/>
                        </a:rPr>
                        <a:t>Grand Total</a:t>
                      </a:r>
                      <a:endParaRPr lang="en-US" sz="1100" b="0" i="0" u="none" strike="noStrike">
                        <a:solidFill>
                          <a:srgbClr val="000000"/>
                        </a:solidFill>
                        <a:effectLst/>
                        <a:latin typeface="Aptos Narrow" panose="020B0004020202020204" pitchFamily="34" charset="0"/>
                      </a:endParaRPr>
                    </a:p>
                  </a:txBody>
                  <a:tcPr marL="7620" marR="7620" marT="7620" marB="0" anchor="b"/>
                </a:tc>
                <a:tc>
                  <a:txBody>
                    <a:bodyPr/>
                    <a:lstStyle/>
                    <a:p>
                      <a:pPr algn="r" fontAlgn="b">
                        <a:buNone/>
                      </a:pPr>
                      <a:r>
                        <a:rPr lang="en-US" sz="1100" u="none" strike="noStrike" dirty="0">
                          <a:effectLst/>
                        </a:rPr>
                        <a:t>5597030</a:t>
                      </a:r>
                      <a:endParaRPr lang="en-US" sz="1100" b="0" i="0" u="none" strike="noStrike" dirty="0">
                        <a:solidFill>
                          <a:srgbClr val="000000"/>
                        </a:solidFill>
                        <a:effectLst/>
                        <a:latin typeface="Aptos Narrow" panose="020B0004020202020204" pitchFamily="34" charset="0"/>
                      </a:endParaRPr>
                    </a:p>
                  </a:txBody>
                  <a:tcPr marL="7620" marR="7620" marT="7620" marB="0" anchor="b"/>
                </a:tc>
                <a:extLst>
                  <a:ext uri="{0D108BD9-81ED-4DB2-BD59-A6C34878D82A}">
                    <a16:rowId xmlns:a16="http://schemas.microsoft.com/office/drawing/2014/main" val="686027614"/>
                  </a:ext>
                </a:extLst>
              </a:tr>
            </a:tbl>
          </a:graphicData>
        </a:graphic>
      </p:graphicFrame>
    </p:spTree>
    <p:extLst>
      <p:ext uri="{BB962C8B-B14F-4D97-AF65-F5344CB8AC3E}">
        <p14:creationId xmlns:p14="http://schemas.microsoft.com/office/powerpoint/2010/main" val="258156526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3" name="Rectangle 12">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ectangle 14">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5" name="Title 4">
            <a:extLst>
              <a:ext uri="{FF2B5EF4-FFF2-40B4-BE49-F238E27FC236}">
                <a16:creationId xmlns:a16="http://schemas.microsoft.com/office/drawing/2014/main" id="{8A9F9AB6-ED81-DF92-6DBF-657628F2F6D0}"/>
              </a:ext>
            </a:extLst>
          </p:cNvPr>
          <p:cNvSpPr>
            <a:spLocks noGrp="1"/>
          </p:cNvSpPr>
          <p:nvPr>
            <p:ph type="title"/>
          </p:nvPr>
        </p:nvSpPr>
        <p:spPr>
          <a:xfrm>
            <a:off x="643467" y="643467"/>
            <a:ext cx="3363974" cy="1728044"/>
          </a:xfrm>
          <a:noFill/>
          <a:ln>
            <a:solidFill>
              <a:schemeClr val="bg1"/>
            </a:solidFill>
          </a:ln>
        </p:spPr>
        <p:txBody>
          <a:bodyPr vert="horz" wrap="square" lIns="182880" tIns="182880" rIns="182880" bIns="182880" rtlCol="0" anchor="ctr">
            <a:normAutofit fontScale="90000"/>
          </a:bodyPr>
          <a:lstStyle/>
          <a:p>
            <a:r>
              <a:rPr lang="en-US" dirty="0">
                <a:solidFill>
                  <a:schemeClr val="bg1"/>
                </a:solidFill>
              </a:rPr>
              <a:t>Rider pattern across the months of the year</a:t>
            </a:r>
          </a:p>
        </p:txBody>
      </p:sp>
      <p:sp>
        <p:nvSpPr>
          <p:cNvPr id="6" name="Content Placeholder 5">
            <a:extLst>
              <a:ext uri="{FF2B5EF4-FFF2-40B4-BE49-F238E27FC236}">
                <a16:creationId xmlns:a16="http://schemas.microsoft.com/office/drawing/2014/main" id="{C4F372B4-3A51-1A14-95DC-627C6F909038}"/>
              </a:ext>
            </a:extLst>
          </p:cNvPr>
          <p:cNvSpPr>
            <a:spLocks noGrp="1"/>
          </p:cNvSpPr>
          <p:nvPr>
            <p:ph sz="half" idx="1"/>
          </p:nvPr>
        </p:nvSpPr>
        <p:spPr>
          <a:xfrm>
            <a:off x="643468" y="2638044"/>
            <a:ext cx="3363974" cy="3415622"/>
          </a:xfrm>
        </p:spPr>
        <p:txBody>
          <a:bodyPr vert="horz" lIns="91440" tIns="45720" rIns="91440" bIns="45720" rtlCol="0">
            <a:normAutofit/>
          </a:bodyPr>
          <a:lstStyle/>
          <a:p>
            <a:r>
              <a:rPr lang="en-US" dirty="0">
                <a:solidFill>
                  <a:schemeClr val="bg1"/>
                </a:solidFill>
              </a:rPr>
              <a:t>In this chart we can see that the peak season for both casual and member rider is from May to October.</a:t>
            </a:r>
          </a:p>
          <a:p>
            <a:r>
              <a:rPr lang="en-US" dirty="0">
                <a:solidFill>
                  <a:schemeClr val="bg1"/>
                </a:solidFill>
              </a:rPr>
              <a:t>This shows that customer are seasonal riders, at summertime the ridership reaches to peak, whereas in winter season it drops drastically.</a:t>
            </a:r>
          </a:p>
          <a:p>
            <a:pPr marL="0"/>
            <a:endParaRPr lang="en-US" dirty="0">
              <a:solidFill>
                <a:schemeClr val="bg1"/>
              </a:solidFill>
            </a:endParaRPr>
          </a:p>
        </p:txBody>
      </p:sp>
      <p:pic>
        <p:nvPicPr>
          <p:cNvPr id="8" name="Content Placeholder 7">
            <a:extLst>
              <a:ext uri="{FF2B5EF4-FFF2-40B4-BE49-F238E27FC236}">
                <a16:creationId xmlns:a16="http://schemas.microsoft.com/office/drawing/2014/main" id="{F0D2C0A2-E010-0405-6A33-F106D006E87E}"/>
              </a:ext>
            </a:extLst>
          </p:cNvPr>
          <p:cNvPicPr>
            <a:picLocks noGrp="1" noChangeAspect="1"/>
          </p:cNvPicPr>
          <p:nvPr>
            <p:ph sz="half" idx="2"/>
          </p:nvPr>
        </p:nvPicPr>
        <p:blipFill>
          <a:blip r:embed="rId2"/>
          <a:stretch>
            <a:fillRect/>
          </a:stretch>
        </p:blipFill>
        <p:spPr>
          <a:xfrm>
            <a:off x="4650908" y="1219200"/>
            <a:ext cx="7541092" cy="4704080"/>
          </a:xfrm>
          <a:prstGeom prst="rect">
            <a:avLst/>
          </a:prstGeom>
        </p:spPr>
      </p:pic>
    </p:spTree>
    <p:extLst>
      <p:ext uri="{BB962C8B-B14F-4D97-AF65-F5344CB8AC3E}">
        <p14:creationId xmlns:p14="http://schemas.microsoft.com/office/powerpoint/2010/main" val="42484591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useBgFill="1">
        <p:nvSpPr>
          <p:cNvPr id="12" name="Rectangle 11">
            <a:extLst>
              <a:ext uri="{FF2B5EF4-FFF2-40B4-BE49-F238E27FC236}">
                <a16:creationId xmlns:a16="http://schemas.microsoft.com/office/drawing/2014/main" id="{1660E788-AFA9-4A1B-9991-6AA74632A15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9199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867D4867-5BA7-4462-B2F6-A23F4A622AA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7537704" y="0"/>
            <a:ext cx="4654296" cy="6858000"/>
          </a:xfrm>
          <a:prstGeom prst="rect">
            <a:avLst/>
          </a:prstGeom>
          <a:solidFill>
            <a:schemeClr val="tx2"/>
          </a:soli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F197765-ECAF-643D-4CFD-C79453374095}"/>
              </a:ext>
            </a:extLst>
          </p:cNvPr>
          <p:cNvSpPr>
            <a:spLocks noGrp="1"/>
          </p:cNvSpPr>
          <p:nvPr>
            <p:ph type="title"/>
          </p:nvPr>
        </p:nvSpPr>
        <p:spPr>
          <a:xfrm>
            <a:off x="7660640" y="426721"/>
            <a:ext cx="4531360" cy="1625599"/>
          </a:xfrm>
          <a:noFill/>
          <a:ln>
            <a:solidFill>
              <a:schemeClr val="bg1"/>
            </a:solidFill>
          </a:ln>
        </p:spPr>
        <p:txBody>
          <a:bodyPr vert="horz" wrap="square" lIns="182880" tIns="182880" rIns="182880" bIns="182880" rtlCol="0" anchor="ctr">
            <a:normAutofit/>
          </a:bodyPr>
          <a:lstStyle/>
          <a:p>
            <a:r>
              <a:rPr lang="en-US" dirty="0">
                <a:solidFill>
                  <a:schemeClr val="bg1"/>
                </a:solidFill>
              </a:rPr>
              <a:t>Rider pattern across the days of the week</a:t>
            </a:r>
          </a:p>
        </p:txBody>
      </p:sp>
      <p:pic>
        <p:nvPicPr>
          <p:cNvPr id="7" name="Content Placeholder 6" descr="A graph with blue lines&#10;&#10;AI-generated content may be incorrect.">
            <a:extLst>
              <a:ext uri="{FF2B5EF4-FFF2-40B4-BE49-F238E27FC236}">
                <a16:creationId xmlns:a16="http://schemas.microsoft.com/office/drawing/2014/main" id="{F20B49D4-15F4-B71E-2BAD-717FE16088B5}"/>
              </a:ext>
            </a:extLst>
          </p:cNvPr>
          <p:cNvPicPr>
            <a:picLocks noGrp="1" noChangeAspect="1"/>
          </p:cNvPicPr>
          <p:nvPr>
            <p:ph sz="half" idx="2"/>
          </p:nvPr>
        </p:nvPicPr>
        <p:blipFill>
          <a:blip r:embed="rId2"/>
          <a:stretch>
            <a:fillRect/>
          </a:stretch>
        </p:blipFill>
        <p:spPr>
          <a:xfrm>
            <a:off x="111760" y="1036320"/>
            <a:ext cx="7305040" cy="4775200"/>
          </a:xfrm>
          <a:prstGeom prst="rect">
            <a:avLst/>
          </a:prstGeom>
        </p:spPr>
      </p:pic>
      <p:sp>
        <p:nvSpPr>
          <p:cNvPr id="5" name="Content Placeholder 4">
            <a:extLst>
              <a:ext uri="{FF2B5EF4-FFF2-40B4-BE49-F238E27FC236}">
                <a16:creationId xmlns:a16="http://schemas.microsoft.com/office/drawing/2014/main" id="{C575086B-E7EA-C42F-07BD-BFA6755ECEE0}"/>
              </a:ext>
            </a:extLst>
          </p:cNvPr>
          <p:cNvSpPr>
            <a:spLocks noGrp="1"/>
          </p:cNvSpPr>
          <p:nvPr>
            <p:ph sz="half" idx="1"/>
          </p:nvPr>
        </p:nvSpPr>
        <p:spPr>
          <a:xfrm>
            <a:off x="7874000" y="2316480"/>
            <a:ext cx="4074160" cy="3737186"/>
          </a:xfrm>
        </p:spPr>
        <p:txBody>
          <a:bodyPr vert="horz" lIns="91440" tIns="45720" rIns="91440" bIns="45720" rtlCol="0">
            <a:normAutofit/>
          </a:bodyPr>
          <a:lstStyle/>
          <a:p>
            <a:pPr marL="0" indent="0">
              <a:buNone/>
            </a:pPr>
            <a:r>
              <a:rPr lang="en-US" dirty="0">
                <a:solidFill>
                  <a:schemeClr val="bg1"/>
                </a:solidFill>
              </a:rPr>
              <a:t>In this chart we can see that casual rider, mostly rides at the weekends, where as the member rides on the weekdays.</a:t>
            </a:r>
          </a:p>
          <a:p>
            <a:pPr marL="0" indent="0">
              <a:buNone/>
            </a:pPr>
            <a:r>
              <a:rPr lang="en-US" dirty="0">
                <a:solidFill>
                  <a:schemeClr val="bg1"/>
                </a:solidFill>
              </a:rPr>
              <a:t>This shows that most of the member riders are office worker, or students who uses it as a mode of transport to reach their offices or institutes.</a:t>
            </a:r>
          </a:p>
          <a:p>
            <a:pPr marL="0" indent="0">
              <a:buNone/>
            </a:pPr>
            <a:r>
              <a:rPr lang="en-US" dirty="0">
                <a:solidFill>
                  <a:schemeClr val="bg1"/>
                </a:solidFill>
              </a:rPr>
              <a:t>Whereas the casual rider seems like they are using bikes at weekends for traveling purpose.</a:t>
            </a:r>
          </a:p>
        </p:txBody>
      </p:sp>
    </p:spTree>
    <p:extLst>
      <p:ext uri="{BB962C8B-B14F-4D97-AF65-F5344CB8AC3E}">
        <p14:creationId xmlns:p14="http://schemas.microsoft.com/office/powerpoint/2010/main" val="3990572368"/>
      </p:ext>
    </p:extLst>
  </p:cSld>
  <p:clrMapOvr>
    <a:masterClrMapping/>
  </p:clrMapOvr>
</p:sld>
</file>

<file path=ppt/theme/theme1.xml><?xml version="1.0" encoding="utf-8"?>
<a:theme xmlns:a="http://schemas.openxmlformats.org/drawingml/2006/main" name="Parcel">
  <a:themeElements>
    <a:clrScheme name="Parcel">
      <a:dk1>
        <a:srgbClr val="000000"/>
      </a:dk1>
      <a:lt1>
        <a:srgbClr val="FFFFFF"/>
      </a:lt1>
      <a:dk2>
        <a:srgbClr val="4A5356"/>
      </a:dk2>
      <a:lt2>
        <a:srgbClr val="E8E3CE"/>
      </a:lt2>
      <a:accent1>
        <a:srgbClr val="F6A21D"/>
      </a:accent1>
      <a:accent2>
        <a:srgbClr val="9BAFB5"/>
      </a:accent2>
      <a:accent3>
        <a:srgbClr val="C96731"/>
      </a:accent3>
      <a:accent4>
        <a:srgbClr val="9CA383"/>
      </a:accent4>
      <a:accent5>
        <a:srgbClr val="87795D"/>
      </a:accent5>
      <a:accent6>
        <a:srgbClr val="A0988C"/>
      </a:accent6>
      <a:hlink>
        <a:srgbClr val="00B0F0"/>
      </a:hlink>
      <a:folHlink>
        <a:srgbClr val="738F97"/>
      </a:folHlink>
    </a:clrScheme>
    <a:fontScheme name="Parcel">
      <a:maj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ill Sans MT" panose="020B0502020104020203"/>
        <a:ea typeface=""/>
        <a:cs typeface=""/>
        <a:font script="Grek" typeface="Corbel"/>
        <a:font script="Cyrl" typeface="Corbel"/>
        <a:font script="Jpan" typeface="HGｺﾞｼｯｸE"/>
        <a:font script="Hang" typeface="휴먼매직체"/>
        <a:font script="Hans" typeface="华文中宋"/>
        <a:font script="Hant" typeface="微軟正黑體"/>
        <a:font script="Arab" typeface="Majalla UI"/>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Parcel">
      <a:fillStyleLst>
        <a:solidFill>
          <a:schemeClr val="phClr"/>
        </a:solidFill>
        <a:gradFill rotWithShape="1">
          <a:gsLst>
            <a:gs pos="0">
              <a:schemeClr val="phClr">
                <a:tint val="80000"/>
                <a:satMod val="107000"/>
                <a:lumMod val="103000"/>
              </a:schemeClr>
            </a:gs>
            <a:gs pos="100000">
              <a:schemeClr val="phClr">
                <a:tint val="82000"/>
                <a:satMod val="109000"/>
                <a:lumMod val="103000"/>
              </a:schemeClr>
            </a:gs>
          </a:gsLst>
          <a:lin ang="5400000" scaled="0"/>
        </a:gradFill>
        <a:gradFill rotWithShape="1">
          <a:gsLst>
            <a:gs pos="0">
              <a:schemeClr val="phClr">
                <a:tint val="97000"/>
                <a:satMod val="100000"/>
                <a:lumMod val="102000"/>
              </a:schemeClr>
            </a:gs>
            <a:gs pos="50000">
              <a:schemeClr val="phClr">
                <a:shade val="100000"/>
                <a:satMod val="103000"/>
                <a:lumMod val="100000"/>
              </a:schemeClr>
            </a:gs>
            <a:gs pos="100000">
              <a:schemeClr val="phClr">
                <a:shade val="93000"/>
                <a:satMod val="110000"/>
                <a:lumMod val="99000"/>
              </a:schemeClr>
            </a:gs>
          </a:gsLst>
          <a:lin ang="5400000" scaled="0"/>
        </a:gradFill>
      </a:fillStyleLst>
      <a:lnStyleLst>
        <a:ln w="6350" cap="flat" cmpd="sng" algn="ctr">
          <a:solidFill>
            <a:schemeClr val="phClr"/>
          </a:solidFill>
          <a:prstDash val="solid"/>
        </a:ln>
        <a:ln w="12700" cap="flat" cmpd="sng" algn="ctr">
          <a:solidFill>
            <a:schemeClr val="phClr"/>
          </a:solidFill>
          <a:prstDash val="solid"/>
        </a:ln>
        <a:ln w="31750" cap="flat" cmpd="sng" algn="ctr">
          <a:solidFill>
            <a:schemeClr val="phClr"/>
          </a:solidFill>
          <a:prstDash val="solid"/>
        </a:ln>
      </a:lnStyleLst>
      <a:effectStyleLst>
        <a:effectStyle>
          <a:effectLst/>
        </a:effectStyle>
        <a:effectStyle>
          <a:effectLst/>
        </a:effectStyle>
        <a:effectStyle>
          <a:effectLst>
            <a:outerShdw blurRad="55880" dist="15240" dir="5400000" algn="ctr" rotWithShape="0">
              <a:srgbClr val="000000">
                <a:alpha val="45000"/>
              </a:srgbClr>
            </a:outerShdw>
          </a:effectLst>
          <a:scene3d>
            <a:camera prst="orthographicFront">
              <a:rot lat="0" lon="0" rev="0"/>
            </a:camera>
            <a:lightRig rig="brightRoom" dir="tl"/>
          </a:scene3d>
          <a:sp3d prstMaterial="dkEdge">
            <a:bevelT w="0" h="0"/>
          </a:sp3d>
        </a:effectStyle>
      </a:effectStyleLst>
      <a:bgFillStyleLst>
        <a:solidFill>
          <a:schemeClr val="phClr"/>
        </a:solidFill>
        <a:solidFill>
          <a:schemeClr val="phClr">
            <a:tint val="95000"/>
            <a:satMod val="170000"/>
          </a:schemeClr>
        </a:solidFill>
        <a:gradFill rotWithShape="1">
          <a:gsLst>
            <a:gs pos="0">
              <a:schemeClr val="phClr">
                <a:tint val="97000"/>
                <a:shade val="100000"/>
                <a:satMod val="185000"/>
                <a:lumMod val="120000"/>
              </a:schemeClr>
            </a:gs>
            <a:gs pos="100000">
              <a:schemeClr val="phClr">
                <a:tint val="96000"/>
                <a:shade val="95000"/>
                <a:satMod val="215000"/>
                <a:lumMod val="80000"/>
              </a:schemeClr>
            </a:gs>
          </a:gsLst>
          <a:path path="circle">
            <a:fillToRect l="50000" t="55000" r="125000" b="100000"/>
          </a:path>
        </a:gradFill>
      </a:bgFillStyleLst>
    </a:fmtScheme>
  </a:themeElements>
  <a:objectDefaults/>
  <a:extraClrSchemeLst/>
  <a:extLst>
    <a:ext uri="{05A4C25C-085E-4340-85A3-A5531E510DB2}">
      <thm15:themeFamily xmlns:thm15="http://schemas.microsoft.com/office/thememl/2012/main" name="Parcel" id="{8BEC4385-4EB9-4D53-BFB5-0EA123736B6D}" vid="{4DB32801-28C0-48B0-8C1D-A9A58613615A}"/>
    </a:ext>
  </a:extLst>
</a:theme>
</file>

<file path=docProps/app.xml><?xml version="1.0" encoding="utf-8"?>
<Properties xmlns="http://schemas.openxmlformats.org/officeDocument/2006/extended-properties" xmlns:vt="http://schemas.openxmlformats.org/officeDocument/2006/docPropsVTypes">
  <Template>TM10001115[[fn=Parcel]]</Template>
  <TotalTime>175</TotalTime>
  <Words>843</Words>
  <Application>Microsoft Office PowerPoint</Application>
  <PresentationFormat>Widescreen</PresentationFormat>
  <Paragraphs>63</Paragraphs>
  <Slides>15</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15</vt:i4>
      </vt:variant>
    </vt:vector>
  </HeadingPairs>
  <TitlesOfParts>
    <vt:vector size="19" baseType="lpstr">
      <vt:lpstr>Aptos Narrow</vt:lpstr>
      <vt:lpstr>Arial</vt:lpstr>
      <vt:lpstr>Gill Sans MT</vt:lpstr>
      <vt:lpstr>Parcel</vt:lpstr>
      <vt:lpstr>Case study: How does a bike-share navigate speedy success?</vt:lpstr>
      <vt:lpstr>About the company</vt:lpstr>
      <vt:lpstr>Agenda</vt:lpstr>
      <vt:lpstr>Problem Statement</vt:lpstr>
      <vt:lpstr>Research objective</vt:lpstr>
      <vt:lpstr>Data overview</vt:lpstr>
      <vt:lpstr>Analysis and findings</vt:lpstr>
      <vt:lpstr>Rider pattern across the months of the year</vt:lpstr>
      <vt:lpstr>Rider pattern across the days of the week</vt:lpstr>
      <vt:lpstr>Ride Duration of casual and members</vt:lpstr>
      <vt:lpstr>Casual vs members</vt:lpstr>
      <vt:lpstr>Why casual rider are not upgrading</vt:lpstr>
      <vt:lpstr>Recommendation </vt:lpstr>
      <vt:lpstr>The end</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Tanvi Kamal</dc:creator>
  <cp:lastModifiedBy>Aman Kamal</cp:lastModifiedBy>
  <cp:revision>2</cp:revision>
  <dcterms:created xsi:type="dcterms:W3CDTF">2025-09-14T03:30:06Z</dcterms:created>
  <dcterms:modified xsi:type="dcterms:W3CDTF">2025-09-14T07:25:21Z</dcterms:modified>
</cp:coreProperties>
</file>